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4" r:id="rId2"/>
    <p:sldId id="257" r:id="rId3"/>
    <p:sldId id="335" r:id="rId4"/>
    <p:sldId id="348" r:id="rId5"/>
    <p:sldId id="350" r:id="rId6"/>
    <p:sldId id="370" r:id="rId7"/>
    <p:sldId id="336" r:id="rId8"/>
    <p:sldId id="372" r:id="rId9"/>
    <p:sldId id="352" r:id="rId10"/>
    <p:sldId id="368" r:id="rId11"/>
    <p:sldId id="369" r:id="rId12"/>
    <p:sldId id="377" r:id="rId13"/>
    <p:sldId id="367" r:id="rId14"/>
    <p:sldId id="362" r:id="rId15"/>
    <p:sldId id="353" r:id="rId16"/>
    <p:sldId id="373" r:id="rId17"/>
    <p:sldId id="376" r:id="rId18"/>
    <p:sldId id="357" r:id="rId19"/>
    <p:sldId id="355" r:id="rId20"/>
    <p:sldId id="356" r:id="rId21"/>
    <p:sldId id="363" r:id="rId22"/>
    <p:sldId id="374" r:id="rId23"/>
    <p:sldId id="375" r:id="rId24"/>
    <p:sldId id="364" r:id="rId25"/>
    <p:sldId id="365" r:id="rId26"/>
    <p:sldId id="366" r:id="rId27"/>
    <p:sldId id="359" r:id="rId28"/>
    <p:sldId id="371" r:id="rId29"/>
    <p:sldId id="379" r:id="rId30"/>
    <p:sldId id="35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5EA4"/>
    <a:srgbClr val="0033CC"/>
    <a:srgbClr val="0000FF"/>
    <a:srgbClr val="3333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7" autoAdjust="0"/>
    <p:restoredTop sz="90223" autoAdjust="0"/>
  </p:normalViewPr>
  <p:slideViewPr>
    <p:cSldViewPr>
      <p:cViewPr varScale="1">
        <p:scale>
          <a:sx n="71" d="100"/>
          <a:sy n="71" d="100"/>
        </p:scale>
        <p:origin x="-98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AE5A-B552-43CB-BB42-04AF33C310D7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A5331-4D8D-4735-93A0-3A99CD23B01C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Электронная </a:t>
          </a:r>
        </a:p>
        <a:p>
          <a:r>
            <a:rPr lang="ru-RU" sz="16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очередь</a:t>
          </a:r>
          <a:endParaRPr lang="ru-RU" sz="1600" dirty="0">
            <a:solidFill>
              <a:srgbClr val="0070C0"/>
            </a:solidFill>
          </a:endParaRPr>
        </a:p>
      </dgm:t>
    </dgm:pt>
    <dgm:pt modelId="{8DFE34FA-8802-41AC-A3BA-B03474B32691}" type="parTrans" cxnId="{11C03A12-B49E-43AE-9677-009B5E9D26E3}">
      <dgm:prSet/>
      <dgm:spPr/>
      <dgm:t>
        <a:bodyPr/>
        <a:lstStyle/>
        <a:p>
          <a:endParaRPr lang="ru-RU"/>
        </a:p>
      </dgm:t>
    </dgm:pt>
    <dgm:pt modelId="{E86988F0-F9CA-431D-8C6B-39E406264DF3}" type="sibTrans" cxnId="{11C03A12-B49E-43AE-9677-009B5E9D26E3}">
      <dgm:prSet/>
      <dgm:spPr/>
      <dgm:t>
        <a:bodyPr/>
        <a:lstStyle/>
        <a:p>
          <a:endParaRPr lang="ru-RU"/>
        </a:p>
      </dgm:t>
    </dgm:pt>
    <dgm:pt modelId="{3F4C5FB3-89AB-4F3B-9121-7800FF3BF3F5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Реестр детей</a:t>
          </a:r>
          <a:endParaRPr lang="ru-RU" sz="1600" dirty="0">
            <a:solidFill>
              <a:srgbClr val="0070C0"/>
            </a:solidFill>
          </a:endParaRPr>
        </a:p>
      </dgm:t>
    </dgm:pt>
    <dgm:pt modelId="{1BD3B25F-FF22-43FB-94A6-4E00701EC799}" type="parTrans" cxnId="{FC53441F-93E6-4C95-B270-750D2FF0B171}">
      <dgm:prSet/>
      <dgm:spPr/>
      <dgm:t>
        <a:bodyPr/>
        <a:lstStyle/>
        <a:p>
          <a:endParaRPr lang="ru-RU"/>
        </a:p>
      </dgm:t>
    </dgm:pt>
    <dgm:pt modelId="{B6FF7F50-ED17-4E37-BF5D-AB4077B97AB1}" type="sibTrans" cxnId="{FC53441F-93E6-4C95-B270-750D2FF0B171}">
      <dgm:prSet/>
      <dgm:spPr/>
      <dgm:t>
        <a:bodyPr/>
        <a:lstStyle/>
        <a:p>
          <a:endParaRPr lang="ru-RU"/>
        </a:p>
      </dgm:t>
    </dgm:pt>
    <dgm:pt modelId="{C5C72077-8056-4718-9A77-79ACA7BA0EE9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Реестр путевок-направлений</a:t>
          </a:r>
          <a:endParaRPr lang="ru-RU" sz="1400" dirty="0">
            <a:solidFill>
              <a:srgbClr val="0070C0"/>
            </a:solidFill>
          </a:endParaRPr>
        </a:p>
      </dgm:t>
    </dgm:pt>
    <dgm:pt modelId="{B0573FE0-803D-4155-AA5F-7AF9895501AE}" type="parTrans" cxnId="{D10C9CA0-3DAA-4C56-970C-BA93810E266A}">
      <dgm:prSet/>
      <dgm:spPr/>
      <dgm:t>
        <a:bodyPr/>
        <a:lstStyle/>
        <a:p>
          <a:endParaRPr lang="ru-RU"/>
        </a:p>
      </dgm:t>
    </dgm:pt>
    <dgm:pt modelId="{5A30B5E2-496B-44FD-A60B-C433680FD985}" type="sibTrans" cxnId="{D10C9CA0-3DAA-4C56-970C-BA93810E266A}">
      <dgm:prSet/>
      <dgm:spPr/>
      <dgm:t>
        <a:bodyPr/>
        <a:lstStyle/>
        <a:p>
          <a:endParaRPr lang="ru-RU"/>
        </a:p>
      </dgm:t>
    </dgm:pt>
    <dgm:pt modelId="{59450B8B-E7CD-49CB-8A0B-C88742487128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Реестр групп</a:t>
          </a:r>
          <a:endParaRPr lang="ru-RU" sz="1400" dirty="0">
            <a:solidFill>
              <a:srgbClr val="0070C0"/>
            </a:solidFill>
          </a:endParaRPr>
        </a:p>
      </dgm:t>
    </dgm:pt>
    <dgm:pt modelId="{D5CB5572-5EC7-4F25-A78B-037E96B59843}" type="parTrans" cxnId="{4AD5BB46-26F9-451F-ACEF-FD31D7DE8D99}">
      <dgm:prSet/>
      <dgm:spPr/>
      <dgm:t>
        <a:bodyPr/>
        <a:lstStyle/>
        <a:p>
          <a:endParaRPr lang="ru-RU"/>
        </a:p>
      </dgm:t>
    </dgm:pt>
    <dgm:pt modelId="{8FA47B41-FFDD-4B0F-A63B-AF1B2FE1EA3B}" type="sibTrans" cxnId="{4AD5BB46-26F9-451F-ACEF-FD31D7DE8D99}">
      <dgm:prSet/>
      <dgm:spPr/>
      <dgm:t>
        <a:bodyPr/>
        <a:lstStyle/>
        <a:p>
          <a:endParaRPr lang="ru-RU"/>
        </a:p>
      </dgm:t>
    </dgm:pt>
    <dgm:pt modelId="{A094A7B2-D590-4021-A0E2-1339324AED12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Протоколы комплектования</a:t>
          </a:r>
          <a:endParaRPr lang="ru-RU" sz="1400" dirty="0">
            <a:solidFill>
              <a:srgbClr val="0070C0"/>
            </a:solidFill>
          </a:endParaRPr>
        </a:p>
      </dgm:t>
    </dgm:pt>
    <dgm:pt modelId="{B12873E7-1EC9-447A-BBA9-9D76903E3551}" type="parTrans" cxnId="{DE7D91A0-D6B9-49A0-A181-BFAD167F0424}">
      <dgm:prSet/>
      <dgm:spPr/>
      <dgm:t>
        <a:bodyPr/>
        <a:lstStyle/>
        <a:p>
          <a:endParaRPr lang="ru-RU"/>
        </a:p>
      </dgm:t>
    </dgm:pt>
    <dgm:pt modelId="{7EB128A0-F499-4A55-ADDC-572CFEA06859}" type="sibTrans" cxnId="{DE7D91A0-D6B9-49A0-A181-BFAD167F0424}">
      <dgm:prSet/>
      <dgm:spPr/>
      <dgm:t>
        <a:bodyPr/>
        <a:lstStyle/>
        <a:p>
          <a:endParaRPr lang="ru-RU"/>
        </a:p>
      </dgm:t>
    </dgm:pt>
    <dgm:pt modelId="{91C488A6-A01F-4003-989E-41D63EA42EB5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Зачисление </a:t>
          </a:r>
          <a:endParaRPr lang="en-US" sz="1600" b="1" smtClean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  <a:p>
          <a:r>
            <a:rPr lang="ru-RU" sz="16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в ДОУ</a:t>
          </a:r>
          <a:endParaRPr lang="ru-RU" sz="1600" dirty="0">
            <a:solidFill>
              <a:srgbClr val="0070C0"/>
            </a:solidFill>
          </a:endParaRPr>
        </a:p>
      </dgm:t>
    </dgm:pt>
    <dgm:pt modelId="{D0A19540-844C-47CC-8112-DDD307BB905C}" type="parTrans" cxnId="{15F0926A-F689-49A0-A21D-F9FCC14FE11A}">
      <dgm:prSet/>
      <dgm:spPr/>
      <dgm:t>
        <a:bodyPr/>
        <a:lstStyle/>
        <a:p>
          <a:endParaRPr lang="ru-RU"/>
        </a:p>
      </dgm:t>
    </dgm:pt>
    <dgm:pt modelId="{BE322BA6-2598-47AF-BE61-B3C675FBAAD5}" type="sibTrans" cxnId="{15F0926A-F689-49A0-A21D-F9FCC14FE11A}">
      <dgm:prSet/>
      <dgm:spPr/>
      <dgm:t>
        <a:bodyPr/>
        <a:lstStyle/>
        <a:p>
          <a:endParaRPr lang="ru-RU"/>
        </a:p>
      </dgm:t>
    </dgm:pt>
    <dgm:pt modelId="{99C38BF2-9161-41D9-8C8B-7636FFEA5865}">
      <dgm:prSet custT="1"/>
      <dgm:spPr/>
      <dgm:t>
        <a:bodyPr/>
        <a:lstStyle/>
        <a:p>
          <a:r>
            <a:rPr lang="ru-RU" sz="14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Информирование Заявителей</a:t>
          </a:r>
          <a:endParaRPr lang="en-US" sz="1400" b="1" dirty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</dgm:t>
    </dgm:pt>
    <dgm:pt modelId="{85ECEF3E-1962-40E8-9078-628D617662A8}" type="parTrans" cxnId="{5D88C4B6-6602-4D65-9143-5B43319DE023}">
      <dgm:prSet/>
      <dgm:spPr/>
      <dgm:t>
        <a:bodyPr/>
        <a:lstStyle/>
        <a:p>
          <a:endParaRPr lang="ru-RU"/>
        </a:p>
      </dgm:t>
    </dgm:pt>
    <dgm:pt modelId="{70B27121-D21D-4122-8160-24A02E63DEFC}" type="sibTrans" cxnId="{5D88C4B6-6602-4D65-9143-5B43319DE023}">
      <dgm:prSet/>
      <dgm:spPr/>
      <dgm:t>
        <a:bodyPr/>
        <a:lstStyle/>
        <a:p>
          <a:endParaRPr lang="ru-RU"/>
        </a:p>
      </dgm:t>
    </dgm:pt>
    <dgm:pt modelId="{9DBF3830-07A2-4091-AB61-386B031BD72B}" type="pres">
      <dgm:prSet presAssocID="{9303AE5A-B552-43CB-BB42-04AF33C310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0302D-2F71-4F2D-B614-3BCD3B0BB1AE}" type="pres">
      <dgm:prSet presAssocID="{DB0A5331-4D8D-4735-93A0-3A99CD23B01C}" presName="node" presStyleLbl="node1" presStyleIdx="0" presStyleCnt="7" custScaleX="148415" custScaleY="97263" custRadScaleRad="99777" custRadScaleInc="-3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4EB70-402F-4EDD-8541-FC48ED0EAB3D}" type="pres">
      <dgm:prSet presAssocID="{DB0A5331-4D8D-4735-93A0-3A99CD23B01C}" presName="spNode" presStyleCnt="0"/>
      <dgm:spPr/>
    </dgm:pt>
    <dgm:pt modelId="{202E2540-5DBE-44B7-B14C-F84492EBE6EE}" type="pres">
      <dgm:prSet presAssocID="{E86988F0-F9CA-431D-8C6B-39E406264DF3}" presName="sibTrans" presStyleLbl="sibTrans1D1" presStyleIdx="0" presStyleCnt="7" custScaleX="1835101" custScaleY="1850190"/>
      <dgm:spPr/>
      <dgm:t>
        <a:bodyPr/>
        <a:lstStyle/>
        <a:p>
          <a:endParaRPr lang="ru-RU"/>
        </a:p>
      </dgm:t>
    </dgm:pt>
    <dgm:pt modelId="{8A2A684E-820C-4E02-99D4-E064E833099D}" type="pres">
      <dgm:prSet presAssocID="{3F4C5FB3-89AB-4F3B-9121-7800FF3BF3F5}" presName="node" presStyleLbl="node1" presStyleIdx="1" presStyleCnt="7" custScaleX="148415" custScaleY="97263" custRadScaleRad="96542" custRadScaleInc="3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B08BB-A211-48DD-8583-4BE11B957438}" type="pres">
      <dgm:prSet presAssocID="{3F4C5FB3-89AB-4F3B-9121-7800FF3BF3F5}" presName="spNode" presStyleCnt="0"/>
      <dgm:spPr/>
    </dgm:pt>
    <dgm:pt modelId="{97EC8FF5-FF59-4030-A020-817CF6B752B4}" type="pres">
      <dgm:prSet presAssocID="{B6FF7F50-ED17-4E37-BF5D-AB4077B97AB1}" presName="sibTrans" presStyleLbl="sibTrans1D1" presStyleIdx="1" presStyleCnt="7" custScaleX="1835101" custScaleY="1850190"/>
      <dgm:spPr/>
      <dgm:t>
        <a:bodyPr/>
        <a:lstStyle/>
        <a:p>
          <a:endParaRPr lang="ru-RU"/>
        </a:p>
      </dgm:t>
    </dgm:pt>
    <dgm:pt modelId="{146DF729-3163-4918-94D7-7CC381455903}" type="pres">
      <dgm:prSet presAssocID="{C5C72077-8056-4718-9A77-79ACA7BA0EE9}" presName="node" presStyleLbl="node1" presStyleIdx="2" presStyleCnt="7" custScaleX="148415" custScaleY="97263" custRadScaleRad="98993" custRadScaleInc="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DAD0A-FB9D-4770-9D0D-FD9A8C680CB0}" type="pres">
      <dgm:prSet presAssocID="{C5C72077-8056-4718-9A77-79ACA7BA0EE9}" presName="spNode" presStyleCnt="0"/>
      <dgm:spPr/>
    </dgm:pt>
    <dgm:pt modelId="{19B61A64-FB4E-4361-B237-1A3A157DE871}" type="pres">
      <dgm:prSet presAssocID="{5A30B5E2-496B-44FD-A60B-C433680FD985}" presName="sibTrans" presStyleLbl="sibTrans1D1" presStyleIdx="2" presStyleCnt="7" custScaleX="1835101" custScaleY="1850190"/>
      <dgm:spPr/>
      <dgm:t>
        <a:bodyPr/>
        <a:lstStyle/>
        <a:p>
          <a:endParaRPr lang="ru-RU"/>
        </a:p>
      </dgm:t>
    </dgm:pt>
    <dgm:pt modelId="{442D2D6E-CEB8-45EA-AD7D-0855C8C453B7}" type="pres">
      <dgm:prSet presAssocID="{99C38BF2-9161-41D9-8C8B-7636FFEA5865}" presName="node" presStyleLbl="node1" presStyleIdx="3" presStyleCnt="7" custScaleX="148415" custScaleY="97263" custRadScaleRad="99741" custRadScaleInc="3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07051-E5A8-4C03-BF2F-D502E66E6E2F}" type="pres">
      <dgm:prSet presAssocID="{99C38BF2-9161-41D9-8C8B-7636FFEA5865}" presName="spNode" presStyleCnt="0"/>
      <dgm:spPr/>
    </dgm:pt>
    <dgm:pt modelId="{AEDDCA98-55BD-4657-AB26-C807ABC5F7AA}" type="pres">
      <dgm:prSet presAssocID="{70B27121-D21D-4122-8160-24A02E63DEFC}" presName="sibTrans" presStyleLbl="sibTrans1D1" presStyleIdx="3" presStyleCnt="7" custScaleX="1835101" custScaleY="1850190"/>
      <dgm:spPr/>
      <dgm:t>
        <a:bodyPr/>
        <a:lstStyle/>
        <a:p>
          <a:endParaRPr lang="ru-RU"/>
        </a:p>
      </dgm:t>
    </dgm:pt>
    <dgm:pt modelId="{20D55AA0-C5ED-4A5D-8988-C1C25463B086}" type="pres">
      <dgm:prSet presAssocID="{59450B8B-E7CD-49CB-8A0B-C88742487128}" presName="node" presStyleLbl="node1" presStyleIdx="4" presStyleCnt="7" custScaleX="148415" custScaleY="97263" custRadScaleRad="100681" custRadScaleInc="2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2C8A8-A0FC-41C5-AF07-7E528D7C3D5E}" type="pres">
      <dgm:prSet presAssocID="{59450B8B-E7CD-49CB-8A0B-C88742487128}" presName="spNode" presStyleCnt="0"/>
      <dgm:spPr/>
    </dgm:pt>
    <dgm:pt modelId="{DE5011E7-AFB6-426F-8433-D532516270D8}" type="pres">
      <dgm:prSet presAssocID="{8FA47B41-FFDD-4B0F-A63B-AF1B2FE1EA3B}" presName="sibTrans" presStyleLbl="sibTrans1D1" presStyleIdx="4" presStyleCnt="7" custScaleX="1835101" custScaleY="1850190"/>
      <dgm:spPr/>
      <dgm:t>
        <a:bodyPr/>
        <a:lstStyle/>
        <a:p>
          <a:endParaRPr lang="ru-RU"/>
        </a:p>
      </dgm:t>
    </dgm:pt>
    <dgm:pt modelId="{A991E3BA-0FC3-4E42-9307-0C7DC58E649F}" type="pres">
      <dgm:prSet presAssocID="{A094A7B2-D590-4021-A0E2-1339324AED12}" presName="node" presStyleLbl="node1" presStyleIdx="5" presStyleCnt="7" custScaleX="148415" custScaleY="97263" custRadScaleRad="101110" custRadScaleInc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24A9A-A2D6-4329-AF34-E86A2FF2C7B4}" type="pres">
      <dgm:prSet presAssocID="{A094A7B2-D590-4021-A0E2-1339324AED12}" presName="spNode" presStyleCnt="0"/>
      <dgm:spPr/>
    </dgm:pt>
    <dgm:pt modelId="{7DAC9419-68E0-4C3F-AE4B-D318D363B935}" type="pres">
      <dgm:prSet presAssocID="{7EB128A0-F499-4A55-ADDC-572CFEA06859}" presName="sibTrans" presStyleLbl="sibTrans1D1" presStyleIdx="5" presStyleCnt="7" custScaleX="1835101" custScaleY="1850190"/>
      <dgm:spPr/>
      <dgm:t>
        <a:bodyPr/>
        <a:lstStyle/>
        <a:p>
          <a:endParaRPr lang="ru-RU"/>
        </a:p>
      </dgm:t>
    </dgm:pt>
    <dgm:pt modelId="{FC8DD055-500F-4048-90C1-A400CE644FCB}" type="pres">
      <dgm:prSet presAssocID="{91C488A6-A01F-4003-989E-41D63EA42EB5}" presName="node" presStyleLbl="node1" presStyleIdx="6" presStyleCnt="7" custScaleX="148415" custScaleY="97263" custRadScaleRad="100710" custRadScaleInc="-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2AA0A-E1BC-41CC-B506-1EF2F3296553}" type="pres">
      <dgm:prSet presAssocID="{91C488A6-A01F-4003-989E-41D63EA42EB5}" presName="spNode" presStyleCnt="0"/>
      <dgm:spPr/>
    </dgm:pt>
    <dgm:pt modelId="{649D38C8-B9E9-48A7-B723-31705D7AE53E}" type="pres">
      <dgm:prSet presAssocID="{BE322BA6-2598-47AF-BE61-B3C675FBAAD5}" presName="sibTrans" presStyleLbl="sibTrans1D1" presStyleIdx="6" presStyleCnt="7" custScaleX="1835101" custScaleY="1850190"/>
      <dgm:spPr/>
      <dgm:t>
        <a:bodyPr/>
        <a:lstStyle/>
        <a:p>
          <a:endParaRPr lang="ru-RU"/>
        </a:p>
      </dgm:t>
    </dgm:pt>
  </dgm:ptLst>
  <dgm:cxnLst>
    <dgm:cxn modelId="{FFFC7093-FB5D-444C-81FE-D7A456E6555D}" type="presOf" srcId="{C5C72077-8056-4718-9A77-79ACA7BA0EE9}" destId="{146DF729-3163-4918-94D7-7CC381455903}" srcOrd="0" destOrd="0" presId="urn:microsoft.com/office/officeart/2005/8/layout/cycle6"/>
    <dgm:cxn modelId="{1488D7D2-734E-44CF-9FCD-89865E9F611C}" type="presOf" srcId="{99C38BF2-9161-41D9-8C8B-7636FFEA5865}" destId="{442D2D6E-CEB8-45EA-AD7D-0855C8C453B7}" srcOrd="0" destOrd="0" presId="urn:microsoft.com/office/officeart/2005/8/layout/cycle6"/>
    <dgm:cxn modelId="{FC53441F-93E6-4C95-B270-750D2FF0B171}" srcId="{9303AE5A-B552-43CB-BB42-04AF33C310D7}" destId="{3F4C5FB3-89AB-4F3B-9121-7800FF3BF3F5}" srcOrd="1" destOrd="0" parTransId="{1BD3B25F-FF22-43FB-94A6-4E00701EC799}" sibTransId="{B6FF7F50-ED17-4E37-BF5D-AB4077B97AB1}"/>
    <dgm:cxn modelId="{1667C6CE-FE88-4519-BF37-CF12E03F6804}" type="presOf" srcId="{70B27121-D21D-4122-8160-24A02E63DEFC}" destId="{AEDDCA98-55BD-4657-AB26-C807ABC5F7AA}" srcOrd="0" destOrd="0" presId="urn:microsoft.com/office/officeart/2005/8/layout/cycle6"/>
    <dgm:cxn modelId="{AA430D32-95F8-4A3E-B7F2-5E4598AB1593}" type="presOf" srcId="{91C488A6-A01F-4003-989E-41D63EA42EB5}" destId="{FC8DD055-500F-4048-90C1-A400CE644FCB}" srcOrd="0" destOrd="0" presId="urn:microsoft.com/office/officeart/2005/8/layout/cycle6"/>
    <dgm:cxn modelId="{448E9A47-B783-4A67-8BE2-4CCC23630F22}" type="presOf" srcId="{8FA47B41-FFDD-4B0F-A63B-AF1B2FE1EA3B}" destId="{DE5011E7-AFB6-426F-8433-D532516270D8}" srcOrd="0" destOrd="0" presId="urn:microsoft.com/office/officeart/2005/8/layout/cycle6"/>
    <dgm:cxn modelId="{5D88C4B6-6602-4D65-9143-5B43319DE023}" srcId="{9303AE5A-B552-43CB-BB42-04AF33C310D7}" destId="{99C38BF2-9161-41D9-8C8B-7636FFEA5865}" srcOrd="3" destOrd="0" parTransId="{85ECEF3E-1962-40E8-9078-628D617662A8}" sibTransId="{70B27121-D21D-4122-8160-24A02E63DEFC}"/>
    <dgm:cxn modelId="{46BC1AD4-B5F4-4EDE-87E3-A7CD7B7FDBE6}" type="presOf" srcId="{7EB128A0-F499-4A55-ADDC-572CFEA06859}" destId="{7DAC9419-68E0-4C3F-AE4B-D318D363B935}" srcOrd="0" destOrd="0" presId="urn:microsoft.com/office/officeart/2005/8/layout/cycle6"/>
    <dgm:cxn modelId="{9E1F7A60-4AD0-493F-83DD-B33CDDC44659}" type="presOf" srcId="{5A30B5E2-496B-44FD-A60B-C433680FD985}" destId="{19B61A64-FB4E-4361-B237-1A3A157DE871}" srcOrd="0" destOrd="0" presId="urn:microsoft.com/office/officeart/2005/8/layout/cycle6"/>
    <dgm:cxn modelId="{11C03A12-B49E-43AE-9677-009B5E9D26E3}" srcId="{9303AE5A-B552-43CB-BB42-04AF33C310D7}" destId="{DB0A5331-4D8D-4735-93A0-3A99CD23B01C}" srcOrd="0" destOrd="0" parTransId="{8DFE34FA-8802-41AC-A3BA-B03474B32691}" sibTransId="{E86988F0-F9CA-431D-8C6B-39E406264DF3}"/>
    <dgm:cxn modelId="{69215418-D52F-4FC1-94C9-C88A18126E57}" type="presOf" srcId="{BE322BA6-2598-47AF-BE61-B3C675FBAAD5}" destId="{649D38C8-B9E9-48A7-B723-31705D7AE53E}" srcOrd="0" destOrd="0" presId="urn:microsoft.com/office/officeart/2005/8/layout/cycle6"/>
    <dgm:cxn modelId="{249F0E89-D4C2-49A4-B42D-1774690CA703}" type="presOf" srcId="{A094A7B2-D590-4021-A0E2-1339324AED12}" destId="{A991E3BA-0FC3-4E42-9307-0C7DC58E649F}" srcOrd="0" destOrd="0" presId="urn:microsoft.com/office/officeart/2005/8/layout/cycle6"/>
    <dgm:cxn modelId="{43846F66-7FA6-4F05-972A-8A7BB109A09F}" type="presOf" srcId="{9303AE5A-B552-43CB-BB42-04AF33C310D7}" destId="{9DBF3830-07A2-4091-AB61-386B031BD72B}" srcOrd="0" destOrd="0" presId="urn:microsoft.com/office/officeart/2005/8/layout/cycle6"/>
    <dgm:cxn modelId="{16834920-2D50-49C9-B2F7-064C5A1CA833}" type="presOf" srcId="{3F4C5FB3-89AB-4F3B-9121-7800FF3BF3F5}" destId="{8A2A684E-820C-4E02-99D4-E064E833099D}" srcOrd="0" destOrd="0" presId="urn:microsoft.com/office/officeart/2005/8/layout/cycle6"/>
    <dgm:cxn modelId="{1BBEEEE9-6A9E-4543-8D02-8FFE193515B6}" type="presOf" srcId="{B6FF7F50-ED17-4E37-BF5D-AB4077B97AB1}" destId="{97EC8FF5-FF59-4030-A020-817CF6B752B4}" srcOrd="0" destOrd="0" presId="urn:microsoft.com/office/officeart/2005/8/layout/cycle6"/>
    <dgm:cxn modelId="{4AD5BB46-26F9-451F-ACEF-FD31D7DE8D99}" srcId="{9303AE5A-B552-43CB-BB42-04AF33C310D7}" destId="{59450B8B-E7CD-49CB-8A0B-C88742487128}" srcOrd="4" destOrd="0" parTransId="{D5CB5572-5EC7-4F25-A78B-037E96B59843}" sibTransId="{8FA47B41-FFDD-4B0F-A63B-AF1B2FE1EA3B}"/>
    <dgm:cxn modelId="{15F0926A-F689-49A0-A21D-F9FCC14FE11A}" srcId="{9303AE5A-B552-43CB-BB42-04AF33C310D7}" destId="{91C488A6-A01F-4003-989E-41D63EA42EB5}" srcOrd="6" destOrd="0" parTransId="{D0A19540-844C-47CC-8112-DDD307BB905C}" sibTransId="{BE322BA6-2598-47AF-BE61-B3C675FBAAD5}"/>
    <dgm:cxn modelId="{0A7B06DD-6783-408D-B2F4-88650B7C8610}" type="presOf" srcId="{DB0A5331-4D8D-4735-93A0-3A99CD23B01C}" destId="{AC10302D-2F71-4F2D-B614-3BCD3B0BB1AE}" srcOrd="0" destOrd="0" presId="urn:microsoft.com/office/officeart/2005/8/layout/cycle6"/>
    <dgm:cxn modelId="{D10C9CA0-3DAA-4C56-970C-BA93810E266A}" srcId="{9303AE5A-B552-43CB-BB42-04AF33C310D7}" destId="{C5C72077-8056-4718-9A77-79ACA7BA0EE9}" srcOrd="2" destOrd="0" parTransId="{B0573FE0-803D-4155-AA5F-7AF9895501AE}" sibTransId="{5A30B5E2-496B-44FD-A60B-C433680FD985}"/>
    <dgm:cxn modelId="{DE7D91A0-D6B9-49A0-A181-BFAD167F0424}" srcId="{9303AE5A-B552-43CB-BB42-04AF33C310D7}" destId="{A094A7B2-D590-4021-A0E2-1339324AED12}" srcOrd="5" destOrd="0" parTransId="{B12873E7-1EC9-447A-BBA9-9D76903E3551}" sibTransId="{7EB128A0-F499-4A55-ADDC-572CFEA06859}"/>
    <dgm:cxn modelId="{A725472F-B2B5-4FF9-989B-F4FC4B6A6D37}" type="presOf" srcId="{E86988F0-F9CA-431D-8C6B-39E406264DF3}" destId="{202E2540-5DBE-44B7-B14C-F84492EBE6EE}" srcOrd="0" destOrd="0" presId="urn:microsoft.com/office/officeart/2005/8/layout/cycle6"/>
    <dgm:cxn modelId="{92B13841-073A-410D-932E-75009FB0CA27}" type="presOf" srcId="{59450B8B-E7CD-49CB-8A0B-C88742487128}" destId="{20D55AA0-C5ED-4A5D-8988-C1C25463B086}" srcOrd="0" destOrd="0" presId="urn:microsoft.com/office/officeart/2005/8/layout/cycle6"/>
    <dgm:cxn modelId="{7869A324-CDFA-4E5C-8DFD-F928F7BC2D1F}" type="presParOf" srcId="{9DBF3830-07A2-4091-AB61-386B031BD72B}" destId="{AC10302D-2F71-4F2D-B614-3BCD3B0BB1AE}" srcOrd="0" destOrd="0" presId="urn:microsoft.com/office/officeart/2005/8/layout/cycle6"/>
    <dgm:cxn modelId="{C0139121-FE7F-4D4F-80A9-3FDC828E3BD5}" type="presParOf" srcId="{9DBF3830-07A2-4091-AB61-386B031BD72B}" destId="{1DD4EB70-402F-4EDD-8541-FC48ED0EAB3D}" srcOrd="1" destOrd="0" presId="urn:microsoft.com/office/officeart/2005/8/layout/cycle6"/>
    <dgm:cxn modelId="{BA45D7A0-88E4-4A58-9390-C09F9FEF2BD2}" type="presParOf" srcId="{9DBF3830-07A2-4091-AB61-386B031BD72B}" destId="{202E2540-5DBE-44B7-B14C-F84492EBE6EE}" srcOrd="2" destOrd="0" presId="urn:microsoft.com/office/officeart/2005/8/layout/cycle6"/>
    <dgm:cxn modelId="{7B97B194-9A0C-48DF-BFA1-26E76914380B}" type="presParOf" srcId="{9DBF3830-07A2-4091-AB61-386B031BD72B}" destId="{8A2A684E-820C-4E02-99D4-E064E833099D}" srcOrd="3" destOrd="0" presId="urn:microsoft.com/office/officeart/2005/8/layout/cycle6"/>
    <dgm:cxn modelId="{B2EBB875-56A8-4E92-B228-CF4F92013581}" type="presParOf" srcId="{9DBF3830-07A2-4091-AB61-386B031BD72B}" destId="{67BB08BB-A211-48DD-8583-4BE11B957438}" srcOrd="4" destOrd="0" presId="urn:microsoft.com/office/officeart/2005/8/layout/cycle6"/>
    <dgm:cxn modelId="{240454A7-C17D-43DE-B7BA-5C170820E189}" type="presParOf" srcId="{9DBF3830-07A2-4091-AB61-386B031BD72B}" destId="{97EC8FF5-FF59-4030-A020-817CF6B752B4}" srcOrd="5" destOrd="0" presId="urn:microsoft.com/office/officeart/2005/8/layout/cycle6"/>
    <dgm:cxn modelId="{3F6F8441-173F-40BF-A56C-5FCF5CAB1D4E}" type="presParOf" srcId="{9DBF3830-07A2-4091-AB61-386B031BD72B}" destId="{146DF729-3163-4918-94D7-7CC381455903}" srcOrd="6" destOrd="0" presId="urn:microsoft.com/office/officeart/2005/8/layout/cycle6"/>
    <dgm:cxn modelId="{E8F68583-D6CC-4FBE-9A86-C063CCE59819}" type="presParOf" srcId="{9DBF3830-07A2-4091-AB61-386B031BD72B}" destId="{F3FDAD0A-FB9D-4770-9D0D-FD9A8C680CB0}" srcOrd="7" destOrd="0" presId="urn:microsoft.com/office/officeart/2005/8/layout/cycle6"/>
    <dgm:cxn modelId="{4203AC2C-CBF1-40AA-80F8-89A6241A54D8}" type="presParOf" srcId="{9DBF3830-07A2-4091-AB61-386B031BD72B}" destId="{19B61A64-FB4E-4361-B237-1A3A157DE871}" srcOrd="8" destOrd="0" presId="urn:microsoft.com/office/officeart/2005/8/layout/cycle6"/>
    <dgm:cxn modelId="{C29AD592-EB4E-49C0-AF47-3065B305C75A}" type="presParOf" srcId="{9DBF3830-07A2-4091-AB61-386B031BD72B}" destId="{442D2D6E-CEB8-45EA-AD7D-0855C8C453B7}" srcOrd="9" destOrd="0" presId="urn:microsoft.com/office/officeart/2005/8/layout/cycle6"/>
    <dgm:cxn modelId="{21A4B407-7017-4C83-8878-97FA9B6EB3BD}" type="presParOf" srcId="{9DBF3830-07A2-4091-AB61-386B031BD72B}" destId="{A6107051-E5A8-4C03-BF2F-D502E66E6E2F}" srcOrd="10" destOrd="0" presId="urn:microsoft.com/office/officeart/2005/8/layout/cycle6"/>
    <dgm:cxn modelId="{A23A4FD0-1B46-4AC9-978A-14EB3CDA2022}" type="presParOf" srcId="{9DBF3830-07A2-4091-AB61-386B031BD72B}" destId="{AEDDCA98-55BD-4657-AB26-C807ABC5F7AA}" srcOrd="11" destOrd="0" presId="urn:microsoft.com/office/officeart/2005/8/layout/cycle6"/>
    <dgm:cxn modelId="{42A1CF12-E858-4415-BF2F-451CAD37B015}" type="presParOf" srcId="{9DBF3830-07A2-4091-AB61-386B031BD72B}" destId="{20D55AA0-C5ED-4A5D-8988-C1C25463B086}" srcOrd="12" destOrd="0" presId="urn:microsoft.com/office/officeart/2005/8/layout/cycle6"/>
    <dgm:cxn modelId="{CF4B9B3F-37C7-4910-934A-AD7729C05083}" type="presParOf" srcId="{9DBF3830-07A2-4091-AB61-386B031BD72B}" destId="{C1D2C8A8-A0FC-41C5-AF07-7E528D7C3D5E}" srcOrd="13" destOrd="0" presId="urn:microsoft.com/office/officeart/2005/8/layout/cycle6"/>
    <dgm:cxn modelId="{BB0C9F13-E772-40C8-AEF2-F308046E9A35}" type="presParOf" srcId="{9DBF3830-07A2-4091-AB61-386B031BD72B}" destId="{DE5011E7-AFB6-426F-8433-D532516270D8}" srcOrd="14" destOrd="0" presId="urn:microsoft.com/office/officeart/2005/8/layout/cycle6"/>
    <dgm:cxn modelId="{A548183E-ECEF-4949-A7B5-412FF06410FF}" type="presParOf" srcId="{9DBF3830-07A2-4091-AB61-386B031BD72B}" destId="{A991E3BA-0FC3-4E42-9307-0C7DC58E649F}" srcOrd="15" destOrd="0" presId="urn:microsoft.com/office/officeart/2005/8/layout/cycle6"/>
    <dgm:cxn modelId="{FAB7600E-0A3B-426C-B2A6-6F4497B300AA}" type="presParOf" srcId="{9DBF3830-07A2-4091-AB61-386B031BD72B}" destId="{D4924A9A-A2D6-4329-AF34-E86A2FF2C7B4}" srcOrd="16" destOrd="0" presId="urn:microsoft.com/office/officeart/2005/8/layout/cycle6"/>
    <dgm:cxn modelId="{184370C3-3CDA-4949-A3F1-EE7FE7B823DB}" type="presParOf" srcId="{9DBF3830-07A2-4091-AB61-386B031BD72B}" destId="{7DAC9419-68E0-4C3F-AE4B-D318D363B935}" srcOrd="17" destOrd="0" presId="urn:microsoft.com/office/officeart/2005/8/layout/cycle6"/>
    <dgm:cxn modelId="{5EE99B5F-E80A-406E-8FD2-5A0EA8F34416}" type="presParOf" srcId="{9DBF3830-07A2-4091-AB61-386B031BD72B}" destId="{FC8DD055-500F-4048-90C1-A400CE644FCB}" srcOrd="18" destOrd="0" presId="urn:microsoft.com/office/officeart/2005/8/layout/cycle6"/>
    <dgm:cxn modelId="{9CD9F634-78A0-472D-94E9-0963E8DC9B33}" type="presParOf" srcId="{9DBF3830-07A2-4091-AB61-386B031BD72B}" destId="{E0E2AA0A-E1BC-41CC-B506-1EF2F3296553}" srcOrd="19" destOrd="0" presId="urn:microsoft.com/office/officeart/2005/8/layout/cycle6"/>
    <dgm:cxn modelId="{4D7E56A5-EC26-44A7-8B42-5161AC55CD23}" type="presParOf" srcId="{9DBF3830-07A2-4091-AB61-386B031BD72B}" destId="{649D38C8-B9E9-48A7-B723-31705D7AE53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1A004-30F3-43EA-A33B-F12A128AE7B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3F0F9E-D0FA-42A6-99C8-677227A64776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ИС «Показатели развития системы образования»</a:t>
          </a:r>
          <a:endParaRPr lang="ru-RU" dirty="0"/>
        </a:p>
      </dgm:t>
    </dgm:pt>
    <dgm:pt modelId="{C2B1814B-AEB5-4A44-9019-A04E388DD2A3}" type="parTrans" cxnId="{A7DECF92-675F-436B-AE5C-86811F75F35A}">
      <dgm:prSet/>
      <dgm:spPr/>
      <dgm:t>
        <a:bodyPr/>
        <a:lstStyle/>
        <a:p>
          <a:endParaRPr lang="ru-RU"/>
        </a:p>
      </dgm:t>
    </dgm:pt>
    <dgm:pt modelId="{2A44DD8C-9F27-4FB0-9785-393159AB4541}" type="sibTrans" cxnId="{A7DECF92-675F-436B-AE5C-86811F75F35A}">
      <dgm:prSet/>
      <dgm:spPr/>
      <dgm:t>
        <a:bodyPr/>
        <a:lstStyle/>
        <a:p>
          <a:endParaRPr lang="ru-RU"/>
        </a:p>
      </dgm:t>
    </dgm:pt>
    <dgm:pt modelId="{806E3D7B-66E3-4BE8-B553-BA749AA71DF0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Аверс: Заведующий ДОУ</a:t>
          </a:r>
          <a:endParaRPr lang="ru-RU" dirty="0"/>
        </a:p>
      </dgm:t>
    </dgm:pt>
    <dgm:pt modelId="{E341CD01-B590-4C9A-A791-DFEBFBF192A3}" type="sibTrans" cxnId="{9CC4886F-C337-45FB-83F7-B48D99281A60}">
      <dgm:prSet/>
      <dgm:spPr/>
      <dgm:t>
        <a:bodyPr/>
        <a:lstStyle/>
        <a:p>
          <a:endParaRPr lang="ru-RU"/>
        </a:p>
      </dgm:t>
    </dgm:pt>
    <dgm:pt modelId="{269B23CA-8A4A-4861-8D15-EA2DC233E9AE}" type="parTrans" cxnId="{9CC4886F-C337-45FB-83F7-B48D99281A60}">
      <dgm:prSet/>
      <dgm:spPr/>
      <dgm:t>
        <a:bodyPr/>
        <a:lstStyle/>
        <a:p>
          <a:endParaRPr lang="ru-RU"/>
        </a:p>
      </dgm:t>
    </dgm:pt>
    <dgm:pt modelId="{11E060AC-D76B-4850-8236-9F9109A5D19A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Аверс: Бухгалтерия</a:t>
          </a:r>
          <a:endParaRPr lang="ru-RU" dirty="0"/>
        </a:p>
      </dgm:t>
    </dgm:pt>
    <dgm:pt modelId="{A839DA3A-C476-4A9B-B48B-8D5006C146F4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Аверс: Расчет меню питания</a:t>
          </a:r>
          <a:endParaRPr lang="ru-RU" dirty="0"/>
        </a:p>
      </dgm:t>
    </dgm:pt>
    <dgm:pt modelId="{CC943127-3BEB-4438-BAA1-BD9400C14C3B}" type="sibTrans" cxnId="{7D8BBCE9-1A30-47D5-A92C-D5617952C72F}">
      <dgm:prSet/>
      <dgm:spPr/>
      <dgm:t>
        <a:bodyPr/>
        <a:lstStyle/>
        <a:p>
          <a:endParaRPr lang="ru-RU"/>
        </a:p>
      </dgm:t>
    </dgm:pt>
    <dgm:pt modelId="{9BC4465F-D9D3-44F0-9415-AA889FB1F837}" type="parTrans" cxnId="{7D8BBCE9-1A30-47D5-A92C-D5617952C72F}">
      <dgm:prSet/>
      <dgm:spPr/>
      <dgm:t>
        <a:bodyPr/>
        <a:lstStyle/>
        <a:p>
          <a:endParaRPr lang="ru-RU"/>
        </a:p>
      </dgm:t>
    </dgm:pt>
    <dgm:pt modelId="{BF921FA2-5048-4EB6-B288-3E08FE9CA9C2}" type="sibTrans" cxnId="{9A7EDD0C-42B2-410F-8CC3-38B8B183801E}">
      <dgm:prSet/>
      <dgm:spPr/>
      <dgm:t>
        <a:bodyPr/>
        <a:lstStyle/>
        <a:p>
          <a:endParaRPr lang="ru-RU"/>
        </a:p>
      </dgm:t>
    </dgm:pt>
    <dgm:pt modelId="{E8452D0F-6474-44B2-BF80-DA195215ED3E}" type="parTrans" cxnId="{9A7EDD0C-42B2-410F-8CC3-38B8B183801E}">
      <dgm:prSet/>
      <dgm:spPr/>
      <dgm:t>
        <a:bodyPr/>
        <a:lstStyle/>
        <a:p>
          <a:endParaRPr lang="ru-RU"/>
        </a:p>
      </dgm:t>
    </dgm:pt>
    <dgm:pt modelId="{8836C817-7329-4A98-BA3B-8409291FD96A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mtClean="0"/>
            <a:t>ИС «Прием-ДОУ»</a:t>
          </a:r>
          <a:endParaRPr lang="ru-RU" dirty="0"/>
        </a:p>
      </dgm:t>
    </dgm:pt>
    <dgm:pt modelId="{A3BD88CE-3346-4F87-99BB-BC1E5C46B79B}" type="sibTrans" cxnId="{2261EE55-4201-45F1-A766-4BB65996C1F9}">
      <dgm:prSet/>
      <dgm:spPr/>
      <dgm:t>
        <a:bodyPr/>
        <a:lstStyle/>
        <a:p>
          <a:endParaRPr lang="ru-RU"/>
        </a:p>
      </dgm:t>
    </dgm:pt>
    <dgm:pt modelId="{0BA81B71-119A-4B21-8E42-6EE721232406}" type="parTrans" cxnId="{2261EE55-4201-45F1-A766-4BB65996C1F9}">
      <dgm:prSet/>
      <dgm:spPr/>
      <dgm:t>
        <a:bodyPr/>
        <a:lstStyle/>
        <a:p>
          <a:endParaRPr lang="ru-RU"/>
        </a:p>
      </dgm:t>
    </dgm:pt>
    <dgm:pt modelId="{DB6A7618-68B9-467C-82C8-D0CB096034A1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Аверс: Развитие региона</a:t>
          </a:r>
          <a:endParaRPr lang="ru-RU" sz="1600" dirty="0"/>
        </a:p>
      </dgm:t>
    </dgm:pt>
    <dgm:pt modelId="{EB77CE3F-E15B-4250-9DE6-3B237A1F0A2F}" type="sibTrans" cxnId="{082104D4-FC0A-4C44-A7B3-D79B3BFC6FF5}">
      <dgm:prSet/>
      <dgm:spPr/>
      <dgm:t>
        <a:bodyPr/>
        <a:lstStyle/>
        <a:p>
          <a:endParaRPr lang="ru-RU"/>
        </a:p>
      </dgm:t>
    </dgm:pt>
    <dgm:pt modelId="{AEDF1F4C-135C-40EA-B134-99DFBAF39144}" type="parTrans" cxnId="{082104D4-FC0A-4C44-A7B3-D79B3BFC6FF5}">
      <dgm:prSet/>
      <dgm:spPr/>
      <dgm:t>
        <a:bodyPr/>
        <a:lstStyle/>
        <a:p>
          <a:endParaRPr lang="ru-RU"/>
        </a:p>
      </dgm:t>
    </dgm:pt>
    <dgm:pt modelId="{431B8EEB-B27A-4FDB-AE86-49CBC2C1FF2A}" type="pres">
      <dgm:prSet presAssocID="{BD71A004-30F3-43EA-A33B-F12A128AE7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2B1A9F-0125-4DA1-A03D-667D0522CF3A}" type="pres">
      <dgm:prSet presAssocID="{DB6A7618-68B9-467C-82C8-D0CB096034A1}" presName="hierRoot1" presStyleCnt="0"/>
      <dgm:spPr/>
    </dgm:pt>
    <dgm:pt modelId="{90140921-F485-416F-99C3-A90987E18FB3}" type="pres">
      <dgm:prSet presAssocID="{DB6A7618-68B9-467C-82C8-D0CB096034A1}" presName="composite" presStyleCnt="0"/>
      <dgm:spPr/>
    </dgm:pt>
    <dgm:pt modelId="{A18EAC01-209A-405D-A500-EC3A2D1E45FF}" type="pres">
      <dgm:prSet presAssocID="{DB6A7618-68B9-467C-82C8-D0CB096034A1}" presName="background" presStyleLbl="node0" presStyleIdx="0" presStyleCnt="1"/>
      <dgm:spPr/>
    </dgm:pt>
    <dgm:pt modelId="{E8B861EC-C260-4D6A-9C1E-F732041E70AC}" type="pres">
      <dgm:prSet presAssocID="{DB6A7618-68B9-467C-82C8-D0CB096034A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1C223-8FF9-4565-A343-F165E26D4F1A}" type="pres">
      <dgm:prSet presAssocID="{DB6A7618-68B9-467C-82C8-D0CB096034A1}" presName="hierChild2" presStyleCnt="0"/>
      <dgm:spPr/>
    </dgm:pt>
    <dgm:pt modelId="{1520CE1B-5F08-4F07-9DA9-9908708D8115}" type="pres">
      <dgm:prSet presAssocID="{C2B1814B-AEB5-4A44-9019-A04E388DD2A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308CAE1-1746-492A-9DC0-9A2A2796A3AC}" type="pres">
      <dgm:prSet presAssocID="{BF3F0F9E-D0FA-42A6-99C8-677227A64776}" presName="hierRoot2" presStyleCnt="0"/>
      <dgm:spPr/>
    </dgm:pt>
    <dgm:pt modelId="{3C124626-8CF6-4467-81B1-6931E0F9C909}" type="pres">
      <dgm:prSet presAssocID="{BF3F0F9E-D0FA-42A6-99C8-677227A64776}" presName="composite2" presStyleCnt="0"/>
      <dgm:spPr/>
    </dgm:pt>
    <dgm:pt modelId="{8B1A9352-EA0D-4AC6-9128-5CEA8F557CE0}" type="pres">
      <dgm:prSet presAssocID="{BF3F0F9E-D0FA-42A6-99C8-677227A64776}" presName="background2" presStyleLbl="node2" presStyleIdx="0" presStyleCnt="2"/>
      <dgm:spPr/>
    </dgm:pt>
    <dgm:pt modelId="{3758095E-028F-49C6-836F-50FA656E45F0}" type="pres">
      <dgm:prSet presAssocID="{BF3F0F9E-D0FA-42A6-99C8-677227A6477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19B8E7-C4D6-40F1-AD64-2566D3F4AE44}" type="pres">
      <dgm:prSet presAssocID="{BF3F0F9E-D0FA-42A6-99C8-677227A64776}" presName="hierChild3" presStyleCnt="0"/>
      <dgm:spPr/>
    </dgm:pt>
    <dgm:pt modelId="{58C6DB5C-04F6-434B-9B88-3C6DE865BCF6}" type="pres">
      <dgm:prSet presAssocID="{0BA81B71-119A-4B21-8E42-6EE72123240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B6CF909-2299-41B6-ABF7-CF9DD114C161}" type="pres">
      <dgm:prSet presAssocID="{8836C817-7329-4A98-BA3B-8409291FD96A}" presName="hierRoot3" presStyleCnt="0"/>
      <dgm:spPr/>
    </dgm:pt>
    <dgm:pt modelId="{4B012FB9-39D8-4E51-92D5-CA01E38BFE83}" type="pres">
      <dgm:prSet presAssocID="{8836C817-7329-4A98-BA3B-8409291FD96A}" presName="composite3" presStyleCnt="0"/>
      <dgm:spPr/>
    </dgm:pt>
    <dgm:pt modelId="{F52640B2-E167-402A-9DEB-940D0AA57EAD}" type="pres">
      <dgm:prSet presAssocID="{8836C817-7329-4A98-BA3B-8409291FD96A}" presName="background3" presStyleLbl="node3" presStyleIdx="0" presStyleCnt="3"/>
      <dgm:spPr/>
    </dgm:pt>
    <dgm:pt modelId="{0941AC4A-C9F0-4F4F-BAAE-E97E45314F8D}" type="pres">
      <dgm:prSet presAssocID="{8836C817-7329-4A98-BA3B-8409291FD96A}" presName="text3" presStyleLbl="fgAcc3" presStyleIdx="0" presStyleCnt="3" custLinFactNeighborX="-3700" custLinFactNeighborY="2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DD5C1-4E4E-4DC4-B4C5-5AAF7496270C}" type="pres">
      <dgm:prSet presAssocID="{8836C817-7329-4A98-BA3B-8409291FD96A}" presName="hierChild4" presStyleCnt="0"/>
      <dgm:spPr/>
    </dgm:pt>
    <dgm:pt modelId="{1504BCF5-5C26-4564-9A8E-14C4DB5ED432}" type="pres">
      <dgm:prSet presAssocID="{269B23CA-8A4A-4861-8D15-EA2DC233E9A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5AA6FA35-7991-49ED-94E5-7F9F85BF108C}" type="pres">
      <dgm:prSet presAssocID="{806E3D7B-66E3-4BE8-B553-BA749AA71DF0}" presName="hierRoot3" presStyleCnt="0"/>
      <dgm:spPr/>
    </dgm:pt>
    <dgm:pt modelId="{BD96ACAD-D5FB-4DB1-BBA7-F0F008EBA467}" type="pres">
      <dgm:prSet presAssocID="{806E3D7B-66E3-4BE8-B553-BA749AA71DF0}" presName="composite3" presStyleCnt="0"/>
      <dgm:spPr/>
    </dgm:pt>
    <dgm:pt modelId="{C68A17AC-4E56-45A5-AEE7-ED4E1FEC508B}" type="pres">
      <dgm:prSet presAssocID="{806E3D7B-66E3-4BE8-B553-BA749AA71DF0}" presName="background3" presStyleLbl="node3" presStyleIdx="1" presStyleCnt="3"/>
      <dgm:spPr/>
    </dgm:pt>
    <dgm:pt modelId="{22C15D87-5C74-4834-9A28-4EEAD35CF080}" type="pres">
      <dgm:prSet presAssocID="{806E3D7B-66E3-4BE8-B553-BA749AA71DF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59BE2-CFA8-4C47-83FC-8EE870B22A8D}" type="pres">
      <dgm:prSet presAssocID="{806E3D7B-66E3-4BE8-B553-BA749AA71DF0}" presName="hierChild4" presStyleCnt="0"/>
      <dgm:spPr/>
    </dgm:pt>
    <dgm:pt modelId="{164E555C-49EF-45C9-B637-7FB8179654F6}" type="pres">
      <dgm:prSet presAssocID="{9BC4465F-D9D3-44F0-9415-AA889FB1F83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955A1AC-189F-4CC6-BFD1-5860E7971E44}" type="pres">
      <dgm:prSet presAssocID="{A839DA3A-C476-4A9B-B48B-8D5006C146F4}" presName="hierRoot2" presStyleCnt="0"/>
      <dgm:spPr/>
    </dgm:pt>
    <dgm:pt modelId="{4867465F-474A-4C53-AE6D-AD1D05A24B1F}" type="pres">
      <dgm:prSet presAssocID="{A839DA3A-C476-4A9B-B48B-8D5006C146F4}" presName="composite2" presStyleCnt="0"/>
      <dgm:spPr/>
    </dgm:pt>
    <dgm:pt modelId="{87531D88-E9A2-46C9-8095-08B5E45EA8F2}" type="pres">
      <dgm:prSet presAssocID="{A839DA3A-C476-4A9B-B48B-8D5006C146F4}" presName="background2" presStyleLbl="node2" presStyleIdx="1" presStyleCnt="2"/>
      <dgm:spPr/>
    </dgm:pt>
    <dgm:pt modelId="{6FE95C48-A5C5-4405-BFD8-2AE994D5C497}" type="pres">
      <dgm:prSet presAssocID="{A839DA3A-C476-4A9B-B48B-8D5006C146F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2CF3A-E8D9-4F12-852F-AA9FFC8EA59C}" type="pres">
      <dgm:prSet presAssocID="{A839DA3A-C476-4A9B-B48B-8D5006C146F4}" presName="hierChild3" presStyleCnt="0"/>
      <dgm:spPr/>
    </dgm:pt>
    <dgm:pt modelId="{622CE9E5-3971-4DC7-A32C-19A1385ABFA9}" type="pres">
      <dgm:prSet presAssocID="{E8452D0F-6474-44B2-BF80-DA195215ED3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2BCE0CA-6D06-4BCA-9691-33F96ACC25C3}" type="pres">
      <dgm:prSet presAssocID="{11E060AC-D76B-4850-8236-9F9109A5D19A}" presName="hierRoot3" presStyleCnt="0"/>
      <dgm:spPr/>
    </dgm:pt>
    <dgm:pt modelId="{9C5770F7-99DC-4302-844F-BB135BDFD4C9}" type="pres">
      <dgm:prSet presAssocID="{11E060AC-D76B-4850-8236-9F9109A5D19A}" presName="composite3" presStyleCnt="0"/>
      <dgm:spPr/>
    </dgm:pt>
    <dgm:pt modelId="{3DD39684-18D0-442D-A056-BAE8CF6F934D}" type="pres">
      <dgm:prSet presAssocID="{11E060AC-D76B-4850-8236-9F9109A5D19A}" presName="background3" presStyleLbl="node3" presStyleIdx="2" presStyleCnt="3"/>
      <dgm:spPr/>
    </dgm:pt>
    <dgm:pt modelId="{B89D7548-A014-48FF-AD97-44BD6BB08DA5}" type="pres">
      <dgm:prSet presAssocID="{11E060AC-D76B-4850-8236-9F9109A5D19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393AF-3710-45AB-9FFF-B357E39CE03D}" type="pres">
      <dgm:prSet presAssocID="{11E060AC-D76B-4850-8236-9F9109A5D19A}" presName="hierChild4" presStyleCnt="0"/>
      <dgm:spPr/>
    </dgm:pt>
  </dgm:ptLst>
  <dgm:cxnLst>
    <dgm:cxn modelId="{5AF5CAF9-A572-4063-B1B5-7F39BDD52CD0}" type="presOf" srcId="{8836C817-7329-4A98-BA3B-8409291FD96A}" destId="{0941AC4A-C9F0-4F4F-BAAE-E97E45314F8D}" srcOrd="0" destOrd="0" presId="urn:microsoft.com/office/officeart/2005/8/layout/hierarchy1"/>
    <dgm:cxn modelId="{EC3B76F5-170B-4A68-8927-8040F56A3720}" type="presOf" srcId="{DB6A7618-68B9-467C-82C8-D0CB096034A1}" destId="{E8B861EC-C260-4D6A-9C1E-F732041E70AC}" srcOrd="0" destOrd="0" presId="urn:microsoft.com/office/officeart/2005/8/layout/hierarchy1"/>
    <dgm:cxn modelId="{F27F99DB-C434-479B-862C-B62266109D93}" type="presOf" srcId="{A839DA3A-C476-4A9B-B48B-8D5006C146F4}" destId="{6FE95C48-A5C5-4405-BFD8-2AE994D5C497}" srcOrd="0" destOrd="0" presId="urn:microsoft.com/office/officeart/2005/8/layout/hierarchy1"/>
    <dgm:cxn modelId="{3EAE002D-DD57-463E-A90B-6C666A185DA3}" type="presOf" srcId="{269B23CA-8A4A-4861-8D15-EA2DC233E9AE}" destId="{1504BCF5-5C26-4564-9A8E-14C4DB5ED432}" srcOrd="0" destOrd="0" presId="urn:microsoft.com/office/officeart/2005/8/layout/hierarchy1"/>
    <dgm:cxn modelId="{2799C277-C17B-4D18-B650-C3A85F706A0B}" type="presOf" srcId="{806E3D7B-66E3-4BE8-B553-BA749AA71DF0}" destId="{22C15D87-5C74-4834-9A28-4EEAD35CF080}" srcOrd="0" destOrd="0" presId="urn:microsoft.com/office/officeart/2005/8/layout/hierarchy1"/>
    <dgm:cxn modelId="{7D8BBCE9-1A30-47D5-A92C-D5617952C72F}" srcId="{DB6A7618-68B9-467C-82C8-D0CB096034A1}" destId="{A839DA3A-C476-4A9B-B48B-8D5006C146F4}" srcOrd="1" destOrd="0" parTransId="{9BC4465F-D9D3-44F0-9415-AA889FB1F837}" sibTransId="{CC943127-3BEB-4438-BAA1-BD9400C14C3B}"/>
    <dgm:cxn modelId="{9CC4886F-C337-45FB-83F7-B48D99281A60}" srcId="{BF3F0F9E-D0FA-42A6-99C8-677227A64776}" destId="{806E3D7B-66E3-4BE8-B553-BA749AA71DF0}" srcOrd="1" destOrd="0" parTransId="{269B23CA-8A4A-4861-8D15-EA2DC233E9AE}" sibTransId="{E341CD01-B590-4C9A-A791-DFEBFBF192A3}"/>
    <dgm:cxn modelId="{BCBE67A7-8212-4257-A864-36F98A8584D2}" type="presOf" srcId="{BD71A004-30F3-43EA-A33B-F12A128AE7B4}" destId="{431B8EEB-B27A-4FDB-AE86-49CBC2C1FF2A}" srcOrd="0" destOrd="0" presId="urn:microsoft.com/office/officeart/2005/8/layout/hierarchy1"/>
    <dgm:cxn modelId="{082104D4-FC0A-4C44-A7B3-D79B3BFC6FF5}" srcId="{BD71A004-30F3-43EA-A33B-F12A128AE7B4}" destId="{DB6A7618-68B9-467C-82C8-D0CB096034A1}" srcOrd="0" destOrd="0" parTransId="{AEDF1F4C-135C-40EA-B134-99DFBAF39144}" sibTransId="{EB77CE3F-E15B-4250-9DE6-3B237A1F0A2F}"/>
    <dgm:cxn modelId="{BA2DE469-4EFA-465B-A9FE-3404D74AC8F3}" type="presOf" srcId="{11E060AC-D76B-4850-8236-9F9109A5D19A}" destId="{B89D7548-A014-48FF-AD97-44BD6BB08DA5}" srcOrd="0" destOrd="0" presId="urn:microsoft.com/office/officeart/2005/8/layout/hierarchy1"/>
    <dgm:cxn modelId="{76ABBE6E-B341-43BB-8519-F6A5143BF34E}" type="presOf" srcId="{0BA81B71-119A-4B21-8E42-6EE721232406}" destId="{58C6DB5C-04F6-434B-9B88-3C6DE865BCF6}" srcOrd="0" destOrd="0" presId="urn:microsoft.com/office/officeart/2005/8/layout/hierarchy1"/>
    <dgm:cxn modelId="{70B58F98-DBD3-46D1-B1BA-A1B8C523897E}" type="presOf" srcId="{BF3F0F9E-D0FA-42A6-99C8-677227A64776}" destId="{3758095E-028F-49C6-836F-50FA656E45F0}" srcOrd="0" destOrd="0" presId="urn:microsoft.com/office/officeart/2005/8/layout/hierarchy1"/>
    <dgm:cxn modelId="{9A7EDD0C-42B2-410F-8CC3-38B8B183801E}" srcId="{A839DA3A-C476-4A9B-B48B-8D5006C146F4}" destId="{11E060AC-D76B-4850-8236-9F9109A5D19A}" srcOrd="0" destOrd="0" parTransId="{E8452D0F-6474-44B2-BF80-DA195215ED3E}" sibTransId="{BF921FA2-5048-4EB6-B288-3E08FE9CA9C2}"/>
    <dgm:cxn modelId="{A7DECF92-675F-436B-AE5C-86811F75F35A}" srcId="{DB6A7618-68B9-467C-82C8-D0CB096034A1}" destId="{BF3F0F9E-D0FA-42A6-99C8-677227A64776}" srcOrd="0" destOrd="0" parTransId="{C2B1814B-AEB5-4A44-9019-A04E388DD2A3}" sibTransId="{2A44DD8C-9F27-4FB0-9785-393159AB4541}"/>
    <dgm:cxn modelId="{6621B720-4DFF-4F8F-8D80-65DBDA9B5C88}" type="presOf" srcId="{E8452D0F-6474-44B2-BF80-DA195215ED3E}" destId="{622CE9E5-3971-4DC7-A32C-19A1385ABFA9}" srcOrd="0" destOrd="0" presId="urn:microsoft.com/office/officeart/2005/8/layout/hierarchy1"/>
    <dgm:cxn modelId="{398D1A11-7368-4BE4-AA73-567CAFFD33AA}" type="presOf" srcId="{C2B1814B-AEB5-4A44-9019-A04E388DD2A3}" destId="{1520CE1B-5F08-4F07-9DA9-9908708D8115}" srcOrd="0" destOrd="0" presId="urn:microsoft.com/office/officeart/2005/8/layout/hierarchy1"/>
    <dgm:cxn modelId="{2EA63070-5729-4D82-B970-213A93256BE2}" type="presOf" srcId="{9BC4465F-D9D3-44F0-9415-AA889FB1F837}" destId="{164E555C-49EF-45C9-B637-7FB8179654F6}" srcOrd="0" destOrd="0" presId="urn:microsoft.com/office/officeart/2005/8/layout/hierarchy1"/>
    <dgm:cxn modelId="{2261EE55-4201-45F1-A766-4BB65996C1F9}" srcId="{BF3F0F9E-D0FA-42A6-99C8-677227A64776}" destId="{8836C817-7329-4A98-BA3B-8409291FD96A}" srcOrd="0" destOrd="0" parTransId="{0BA81B71-119A-4B21-8E42-6EE721232406}" sibTransId="{A3BD88CE-3346-4F87-99BB-BC1E5C46B79B}"/>
    <dgm:cxn modelId="{69E9C8A9-E9BA-4052-934C-69801FB63B32}" type="presParOf" srcId="{431B8EEB-B27A-4FDB-AE86-49CBC2C1FF2A}" destId="{D22B1A9F-0125-4DA1-A03D-667D0522CF3A}" srcOrd="0" destOrd="0" presId="urn:microsoft.com/office/officeart/2005/8/layout/hierarchy1"/>
    <dgm:cxn modelId="{88B4E8DF-0CA8-48D5-8D83-B03DCD2D16F9}" type="presParOf" srcId="{D22B1A9F-0125-4DA1-A03D-667D0522CF3A}" destId="{90140921-F485-416F-99C3-A90987E18FB3}" srcOrd="0" destOrd="0" presId="urn:microsoft.com/office/officeart/2005/8/layout/hierarchy1"/>
    <dgm:cxn modelId="{53641EC7-D27E-4751-A08A-779AA1018B5A}" type="presParOf" srcId="{90140921-F485-416F-99C3-A90987E18FB3}" destId="{A18EAC01-209A-405D-A500-EC3A2D1E45FF}" srcOrd="0" destOrd="0" presId="urn:microsoft.com/office/officeart/2005/8/layout/hierarchy1"/>
    <dgm:cxn modelId="{9BADA22E-D5A8-4151-87BD-105B4CCB59D9}" type="presParOf" srcId="{90140921-F485-416F-99C3-A90987E18FB3}" destId="{E8B861EC-C260-4D6A-9C1E-F732041E70AC}" srcOrd="1" destOrd="0" presId="urn:microsoft.com/office/officeart/2005/8/layout/hierarchy1"/>
    <dgm:cxn modelId="{A2B1E265-2844-473C-94AD-66589438FE48}" type="presParOf" srcId="{D22B1A9F-0125-4DA1-A03D-667D0522CF3A}" destId="{D731C223-8FF9-4565-A343-F165E26D4F1A}" srcOrd="1" destOrd="0" presId="urn:microsoft.com/office/officeart/2005/8/layout/hierarchy1"/>
    <dgm:cxn modelId="{B8FCE2FA-155A-44D5-AEA3-5AD326653B05}" type="presParOf" srcId="{D731C223-8FF9-4565-A343-F165E26D4F1A}" destId="{1520CE1B-5F08-4F07-9DA9-9908708D8115}" srcOrd="0" destOrd="0" presId="urn:microsoft.com/office/officeart/2005/8/layout/hierarchy1"/>
    <dgm:cxn modelId="{61FB8979-D96D-48A1-8585-1EABDA6FEAFF}" type="presParOf" srcId="{D731C223-8FF9-4565-A343-F165E26D4F1A}" destId="{C308CAE1-1746-492A-9DC0-9A2A2796A3AC}" srcOrd="1" destOrd="0" presId="urn:microsoft.com/office/officeart/2005/8/layout/hierarchy1"/>
    <dgm:cxn modelId="{0C23FA63-62CB-4FB8-8E7F-F2D1DA13E5A2}" type="presParOf" srcId="{C308CAE1-1746-492A-9DC0-9A2A2796A3AC}" destId="{3C124626-8CF6-4467-81B1-6931E0F9C909}" srcOrd="0" destOrd="0" presId="urn:microsoft.com/office/officeart/2005/8/layout/hierarchy1"/>
    <dgm:cxn modelId="{D8BE8B45-B0C8-4DE0-B06B-D123A9B98EFB}" type="presParOf" srcId="{3C124626-8CF6-4467-81B1-6931E0F9C909}" destId="{8B1A9352-EA0D-4AC6-9128-5CEA8F557CE0}" srcOrd="0" destOrd="0" presId="urn:microsoft.com/office/officeart/2005/8/layout/hierarchy1"/>
    <dgm:cxn modelId="{39D499CE-33A1-49A8-993D-A642BD872F95}" type="presParOf" srcId="{3C124626-8CF6-4467-81B1-6931E0F9C909}" destId="{3758095E-028F-49C6-836F-50FA656E45F0}" srcOrd="1" destOrd="0" presId="urn:microsoft.com/office/officeart/2005/8/layout/hierarchy1"/>
    <dgm:cxn modelId="{A90BB6CE-7BB9-4D03-9F61-DF3F93122BC0}" type="presParOf" srcId="{C308CAE1-1746-492A-9DC0-9A2A2796A3AC}" destId="{7619B8E7-C4D6-40F1-AD64-2566D3F4AE44}" srcOrd="1" destOrd="0" presId="urn:microsoft.com/office/officeart/2005/8/layout/hierarchy1"/>
    <dgm:cxn modelId="{CCF4A151-8570-4E39-A2B8-17F4E95FF8D7}" type="presParOf" srcId="{7619B8E7-C4D6-40F1-AD64-2566D3F4AE44}" destId="{58C6DB5C-04F6-434B-9B88-3C6DE865BCF6}" srcOrd="0" destOrd="0" presId="urn:microsoft.com/office/officeart/2005/8/layout/hierarchy1"/>
    <dgm:cxn modelId="{7F623252-3D4D-42B1-9A7D-3EA68920FBE4}" type="presParOf" srcId="{7619B8E7-C4D6-40F1-AD64-2566D3F4AE44}" destId="{5B6CF909-2299-41B6-ABF7-CF9DD114C161}" srcOrd="1" destOrd="0" presId="urn:microsoft.com/office/officeart/2005/8/layout/hierarchy1"/>
    <dgm:cxn modelId="{EDE47102-8727-4647-91D6-835A0286B85E}" type="presParOf" srcId="{5B6CF909-2299-41B6-ABF7-CF9DD114C161}" destId="{4B012FB9-39D8-4E51-92D5-CA01E38BFE83}" srcOrd="0" destOrd="0" presId="urn:microsoft.com/office/officeart/2005/8/layout/hierarchy1"/>
    <dgm:cxn modelId="{860955B3-9C29-403B-B165-A23AB099A805}" type="presParOf" srcId="{4B012FB9-39D8-4E51-92D5-CA01E38BFE83}" destId="{F52640B2-E167-402A-9DEB-940D0AA57EAD}" srcOrd="0" destOrd="0" presId="urn:microsoft.com/office/officeart/2005/8/layout/hierarchy1"/>
    <dgm:cxn modelId="{B321EE3D-B268-47CC-AA8B-D4E6A94F5288}" type="presParOf" srcId="{4B012FB9-39D8-4E51-92D5-CA01E38BFE83}" destId="{0941AC4A-C9F0-4F4F-BAAE-E97E45314F8D}" srcOrd="1" destOrd="0" presId="urn:microsoft.com/office/officeart/2005/8/layout/hierarchy1"/>
    <dgm:cxn modelId="{EEF7DFB4-259A-4AA8-9A74-7D7FF88A9883}" type="presParOf" srcId="{5B6CF909-2299-41B6-ABF7-CF9DD114C161}" destId="{29ADD5C1-4E4E-4DC4-B4C5-5AAF7496270C}" srcOrd="1" destOrd="0" presId="urn:microsoft.com/office/officeart/2005/8/layout/hierarchy1"/>
    <dgm:cxn modelId="{452B915A-FABD-432F-A325-A04B23515FA9}" type="presParOf" srcId="{7619B8E7-C4D6-40F1-AD64-2566D3F4AE44}" destId="{1504BCF5-5C26-4564-9A8E-14C4DB5ED432}" srcOrd="2" destOrd="0" presId="urn:microsoft.com/office/officeart/2005/8/layout/hierarchy1"/>
    <dgm:cxn modelId="{46E70614-EF76-4A88-AED2-1B58882DF053}" type="presParOf" srcId="{7619B8E7-C4D6-40F1-AD64-2566D3F4AE44}" destId="{5AA6FA35-7991-49ED-94E5-7F9F85BF108C}" srcOrd="3" destOrd="0" presId="urn:microsoft.com/office/officeart/2005/8/layout/hierarchy1"/>
    <dgm:cxn modelId="{79BAB62A-7368-43F5-8F04-BC19CB8786C5}" type="presParOf" srcId="{5AA6FA35-7991-49ED-94E5-7F9F85BF108C}" destId="{BD96ACAD-D5FB-4DB1-BBA7-F0F008EBA467}" srcOrd="0" destOrd="0" presId="urn:microsoft.com/office/officeart/2005/8/layout/hierarchy1"/>
    <dgm:cxn modelId="{3EE8845C-B2D0-4B80-AA71-4412E5B2227E}" type="presParOf" srcId="{BD96ACAD-D5FB-4DB1-BBA7-F0F008EBA467}" destId="{C68A17AC-4E56-45A5-AEE7-ED4E1FEC508B}" srcOrd="0" destOrd="0" presId="urn:microsoft.com/office/officeart/2005/8/layout/hierarchy1"/>
    <dgm:cxn modelId="{6BAD3350-ECC8-4A33-97FE-056A49734962}" type="presParOf" srcId="{BD96ACAD-D5FB-4DB1-BBA7-F0F008EBA467}" destId="{22C15D87-5C74-4834-9A28-4EEAD35CF080}" srcOrd="1" destOrd="0" presId="urn:microsoft.com/office/officeart/2005/8/layout/hierarchy1"/>
    <dgm:cxn modelId="{CC5BCD8D-363F-4658-B5DB-6A67135E1937}" type="presParOf" srcId="{5AA6FA35-7991-49ED-94E5-7F9F85BF108C}" destId="{CAE59BE2-CFA8-4C47-83FC-8EE870B22A8D}" srcOrd="1" destOrd="0" presId="urn:microsoft.com/office/officeart/2005/8/layout/hierarchy1"/>
    <dgm:cxn modelId="{04B284AA-5B59-421D-89BC-3B06967E5B31}" type="presParOf" srcId="{D731C223-8FF9-4565-A343-F165E26D4F1A}" destId="{164E555C-49EF-45C9-B637-7FB8179654F6}" srcOrd="2" destOrd="0" presId="urn:microsoft.com/office/officeart/2005/8/layout/hierarchy1"/>
    <dgm:cxn modelId="{CC739957-ECED-4DDB-8FFE-FABE2606F183}" type="presParOf" srcId="{D731C223-8FF9-4565-A343-F165E26D4F1A}" destId="{0955A1AC-189F-4CC6-BFD1-5860E7971E44}" srcOrd="3" destOrd="0" presId="urn:microsoft.com/office/officeart/2005/8/layout/hierarchy1"/>
    <dgm:cxn modelId="{7B541278-C059-45EC-8C68-D890B6A12C5A}" type="presParOf" srcId="{0955A1AC-189F-4CC6-BFD1-5860E7971E44}" destId="{4867465F-474A-4C53-AE6D-AD1D05A24B1F}" srcOrd="0" destOrd="0" presId="urn:microsoft.com/office/officeart/2005/8/layout/hierarchy1"/>
    <dgm:cxn modelId="{655AE183-2E97-47B5-8136-28E0178621C8}" type="presParOf" srcId="{4867465F-474A-4C53-AE6D-AD1D05A24B1F}" destId="{87531D88-E9A2-46C9-8095-08B5E45EA8F2}" srcOrd="0" destOrd="0" presId="urn:microsoft.com/office/officeart/2005/8/layout/hierarchy1"/>
    <dgm:cxn modelId="{7878E3FB-FE39-4309-9E1F-6C9F4C98BB4F}" type="presParOf" srcId="{4867465F-474A-4C53-AE6D-AD1D05A24B1F}" destId="{6FE95C48-A5C5-4405-BFD8-2AE994D5C497}" srcOrd="1" destOrd="0" presId="urn:microsoft.com/office/officeart/2005/8/layout/hierarchy1"/>
    <dgm:cxn modelId="{FE284416-5CCE-4C1E-A1D9-CB83CAF367DC}" type="presParOf" srcId="{0955A1AC-189F-4CC6-BFD1-5860E7971E44}" destId="{CED2CF3A-E8D9-4F12-852F-AA9FFC8EA59C}" srcOrd="1" destOrd="0" presId="urn:microsoft.com/office/officeart/2005/8/layout/hierarchy1"/>
    <dgm:cxn modelId="{0C391A04-6E35-45C0-BF25-AD77D2E6ECCE}" type="presParOf" srcId="{CED2CF3A-E8D9-4F12-852F-AA9FFC8EA59C}" destId="{622CE9E5-3971-4DC7-A32C-19A1385ABFA9}" srcOrd="0" destOrd="0" presId="urn:microsoft.com/office/officeart/2005/8/layout/hierarchy1"/>
    <dgm:cxn modelId="{9F56DEBC-D70C-459D-B48C-6ACC24EE5550}" type="presParOf" srcId="{CED2CF3A-E8D9-4F12-852F-AA9FFC8EA59C}" destId="{02BCE0CA-6D06-4BCA-9691-33F96ACC25C3}" srcOrd="1" destOrd="0" presId="urn:microsoft.com/office/officeart/2005/8/layout/hierarchy1"/>
    <dgm:cxn modelId="{7B2D2A78-DE4D-4A88-991A-D5DF112EE7DC}" type="presParOf" srcId="{02BCE0CA-6D06-4BCA-9691-33F96ACC25C3}" destId="{9C5770F7-99DC-4302-844F-BB135BDFD4C9}" srcOrd="0" destOrd="0" presId="urn:microsoft.com/office/officeart/2005/8/layout/hierarchy1"/>
    <dgm:cxn modelId="{9D2EEB69-A3E4-42FD-A606-A78440E2AA13}" type="presParOf" srcId="{9C5770F7-99DC-4302-844F-BB135BDFD4C9}" destId="{3DD39684-18D0-442D-A056-BAE8CF6F934D}" srcOrd="0" destOrd="0" presId="urn:microsoft.com/office/officeart/2005/8/layout/hierarchy1"/>
    <dgm:cxn modelId="{9D835AB8-45DA-4E5A-A205-332A7E4F7AE0}" type="presParOf" srcId="{9C5770F7-99DC-4302-844F-BB135BDFD4C9}" destId="{B89D7548-A014-48FF-AD97-44BD6BB08DA5}" srcOrd="1" destOrd="0" presId="urn:microsoft.com/office/officeart/2005/8/layout/hierarchy1"/>
    <dgm:cxn modelId="{5047880B-0C4A-432D-B31E-A53653E032F7}" type="presParOf" srcId="{02BCE0CA-6D06-4BCA-9691-33F96ACC25C3}" destId="{E86393AF-3710-45AB-9FFF-B357E39CE03D}" srcOrd="1" destOrd="0" presId="urn:microsoft.com/office/officeart/2005/8/layout/hierarchy1"/>
  </dgm:cxnLst>
  <dgm:bg>
    <a:noFill/>
  </dgm:bg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D6B8D9-F440-471C-B33A-3BC660AACC95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169576-D5F6-4030-90C0-EB5E700D2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AAA1D-651D-4FA2-BFF4-D7841A33140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4903E1-F7BD-4B8F-B0F8-B5F5CCE47EC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46691-FE2B-4AFE-9E1D-40ED9D5691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DFC8C-C145-4E6A-8904-29BCE217BC9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D114-5D71-409B-8FC9-E3FC0B71B72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EDF7E8-E857-41D5-8A7F-CDCA5AC69B8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B72F0-0087-4F36-B45A-532D4B9F454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722CB-3763-44E6-A6AE-3BAF8B1E3B2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4D265-B51F-4F35-9A7A-E10F7022C78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2FFA-7ECD-4506-BD8C-691B39F8734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B044-F209-4C94-B4D6-FCC1D63D1763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58F70-78E4-4D98-AB8A-A5C7DCF76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B553-F2F2-4CE6-B56F-3C53833894C6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9D6D-D812-4F38-B28F-AFD046045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1F16-A165-4859-BC4A-718840C13F57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9AA7-C63B-4FA5-AA72-F261557A7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EE97-CE3F-46F6-94FD-18BDC33A2839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0E8E-3AA5-43E5-BCC9-99DB2DC5C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3053-451E-453B-98CB-38A3FA291844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B9BE-B9FE-4566-B40E-31F21778E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19F8-6671-4088-A1D3-1EDFEB318399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027C-330F-457F-A5AB-376742DB6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689E-11F5-4333-98D2-8343AEA41659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AC43-0FE3-4198-BEBC-0D5B869C6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FE2A-15AB-41F8-A93A-73CE8EC689A2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FC4D-ECC7-4861-A656-A2C8D8CC3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C684B-1CE3-4CD2-BA8B-706EDFCC4DB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C542-90D1-45CF-AB8F-D808E34E9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858B-DDB9-46FC-A607-FD9C53401414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5C3A-BB67-4967-90D1-0D2D5965A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7D1A-8EC1-4697-8CBC-259D3E3D0FA2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A34B-DDD8-45BD-987B-D409AACA5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3C5096-8BA8-4075-829D-A52E6A8E7322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2A38E-4E2B-4401-8EEC-DC8CAE68A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&#1080;&#1080;&#1094;&#1072;&#1074;&#1077;&#1088;&#1089;.&#1088;&#1092;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-line@iicavers.ru" TargetMode="External"/><Relationship Id="rId2" Type="http://schemas.openxmlformats.org/officeDocument/2006/relationships/hyperlink" Target="mailto:office@iicavers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&amp;Kcy;&amp;acy;&amp;rcy;&amp;tcy;&amp;icy;&amp;ncy;&amp;kcy;&amp;acy; 15 &amp;icy;&amp;zcy; 169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355975"/>
            <a:ext cx="29194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2195513" y="2049463"/>
            <a:ext cx="6551612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smtClean="0">
                <a:solidFill>
                  <a:srgbClr val="0070C0"/>
                </a:solidFill>
              </a:rPr>
              <a:t>«Приём заявлений, постановка на учет и зачисление детей в образовательные учреждения, реализующие основную образовательную программу дошкольного образования (детские сады)»</a:t>
            </a:r>
            <a:endParaRPr lang="ru-RU" sz="280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61950" y="285750"/>
            <a:ext cx="734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ООО «ФинПромМаркет-</a:t>
            </a:r>
            <a:r>
              <a:rPr lang="en-US" sz="2000" b="1">
                <a:solidFill>
                  <a:schemeClr val="bg1"/>
                </a:solidFill>
              </a:rPr>
              <a:t>XXI</a:t>
            </a:r>
            <a:r>
              <a:rPr lang="ru-RU" sz="2000" b="1">
                <a:solidFill>
                  <a:schemeClr val="bg1"/>
                </a:solidFill>
              </a:rPr>
              <a:t>» группа компаний АВЕРС</a:t>
            </a:r>
          </a:p>
        </p:txBody>
      </p:sp>
      <p:grpSp>
        <p:nvGrpSpPr>
          <p:cNvPr id="2053" name="Группа 57"/>
          <p:cNvGrpSpPr>
            <a:grpSpLocks/>
          </p:cNvGrpSpPr>
          <p:nvPr/>
        </p:nvGrpSpPr>
        <p:grpSpPr bwMode="auto">
          <a:xfrm>
            <a:off x="7878763" y="685800"/>
            <a:ext cx="1157287" cy="1025525"/>
            <a:chOff x="755576" y="2780928"/>
            <a:chExt cx="797250" cy="658179"/>
          </a:xfrm>
        </p:grpSpPr>
        <p:pic>
          <p:nvPicPr>
            <p:cNvPr id="2057" name="Picture 4" descr="j04339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2996952"/>
              <a:ext cx="442155" cy="44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5" descr="j043395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0132" y="2780928"/>
              <a:ext cx="552694" cy="55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133350" y="6365875"/>
            <a:ext cx="4679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7"/>
              </a:rPr>
              <a:t>http://www.</a:t>
            </a:r>
            <a:r>
              <a:rPr lang="ru-RU" sz="1400">
                <a:hlinkClick r:id="rId7"/>
              </a:rPr>
              <a:t>иицаверс.рф/</a:t>
            </a:r>
            <a:endParaRPr lang="ru-RU" sz="1400"/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755650" y="1304925"/>
            <a:ext cx="7345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5EA4"/>
                </a:solidFill>
              </a:rPr>
              <a:t> Муниципальная услуга оказываемая в электронном виде </a:t>
            </a:r>
          </a:p>
        </p:txBody>
      </p:sp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4427538" y="5324475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ИС «Прием – ДОУ»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1666875"/>
            <a:ext cx="6410325" cy="420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336925" y="958850"/>
            <a:ext cx="547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Заполнение информации о родителях или законных представителях ребёнка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705225" y="3779838"/>
            <a:ext cx="4972050" cy="1724025"/>
            <a:chOff x="3347864" y="2204863"/>
            <a:chExt cx="5220276" cy="487814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347864" y="2204863"/>
              <a:ext cx="5220276" cy="4878148"/>
            </a:xfrm>
            <a:prstGeom prst="roundRect">
              <a:avLst/>
            </a:prstGeom>
            <a:solidFill>
              <a:srgbClr val="D3EBED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74" name="TextBox 9"/>
            <p:cNvSpPr txBox="1">
              <a:spLocks noChangeArrowheads="1"/>
            </p:cNvSpPr>
            <p:nvPr/>
          </p:nvSpPr>
          <p:spPr bwMode="auto">
            <a:xfrm>
              <a:off x="3663851" y="2361224"/>
              <a:ext cx="4794060" cy="162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just">
                <a:buFont typeface="Arial" charset="0"/>
                <a:buChar char="•"/>
              </a:pPr>
              <a:endParaRPr lang="ru-RU" sz="3200">
                <a:solidFill>
                  <a:srgbClr val="336699"/>
                </a:solidFill>
                <a:latin typeface="Calibri" pitchFamily="34" charset="0"/>
              </a:endParaRPr>
            </a:p>
          </p:txBody>
        </p:sp>
      </p:grp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3806825" y="39036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5EA4"/>
                </a:solidFill>
              </a:rPr>
              <a:t>В блоке Сведения о родителях заполняются все необходимые поля на одного из родителей либо на законного представителя ребёнка или доверенного лица.</a:t>
            </a:r>
          </a:p>
        </p:txBody>
      </p:sp>
      <p:pic>
        <p:nvPicPr>
          <p:cNvPr id="11270" name="Picture 4" descr="j04339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59300"/>
            <a:ext cx="1282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Заголовок 3"/>
          <p:cNvSpPr txBox="1">
            <a:spLocks/>
          </p:cNvSpPr>
          <p:nvPr/>
        </p:nvSpPr>
        <p:spPr bwMode="auto">
          <a:xfrm>
            <a:off x="250825" y="188913"/>
            <a:ext cx="8281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solidFill>
                  <a:schemeClr val="bg1"/>
                </a:solidFill>
              </a:rPr>
              <a:t>ОПИСАНИЕ ПОРЯДКА ПОДАЧИ ЗАЯВЛЕНИЯ ДЛЯ РОДИТЕЛЕЙ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" y="1250950"/>
            <a:ext cx="8432800" cy="825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4787900" y="765175"/>
            <a:ext cx="411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Выбор желаемых ДОУ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652588"/>
            <a:ext cx="4614863" cy="4167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grpSp>
        <p:nvGrpSpPr>
          <p:cNvPr id="12293" name="Группа 9"/>
          <p:cNvGrpSpPr>
            <a:grpSpLocks/>
          </p:cNvGrpSpPr>
          <p:nvPr/>
        </p:nvGrpSpPr>
        <p:grpSpPr bwMode="auto">
          <a:xfrm>
            <a:off x="3540125" y="4351338"/>
            <a:ext cx="5327650" cy="1098550"/>
            <a:chOff x="3347864" y="2204863"/>
            <a:chExt cx="5220276" cy="487794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47864" y="2204863"/>
              <a:ext cx="5220276" cy="4877946"/>
            </a:xfrm>
            <a:prstGeom prst="roundRect">
              <a:avLst/>
            </a:prstGeom>
            <a:solidFill>
              <a:srgbClr val="D3EBED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2298" name="TextBox 9"/>
            <p:cNvSpPr txBox="1">
              <a:spLocks noChangeArrowheads="1"/>
            </p:cNvSpPr>
            <p:nvPr/>
          </p:nvSpPr>
          <p:spPr bwMode="auto">
            <a:xfrm>
              <a:off x="3506199" y="2362221"/>
              <a:ext cx="4951971" cy="250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>
                  <a:solidFill>
                    <a:srgbClr val="005EA4"/>
                  </a:solidFill>
                </a:rPr>
                <a:t>Для просмотра списка дошкольных учреждений конкретного района в поле Выберите район укажите искомый район, список ДОУ отобразится с учетом выбранного района. </a:t>
              </a:r>
            </a:p>
          </p:txBody>
        </p:sp>
      </p:grpSp>
      <p:sp>
        <p:nvSpPr>
          <p:cNvPr id="122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5" name="Заголовок 3"/>
          <p:cNvSpPr txBox="1">
            <a:spLocks/>
          </p:cNvSpPr>
          <p:nvPr/>
        </p:nvSpPr>
        <p:spPr bwMode="auto">
          <a:xfrm>
            <a:off x="250825" y="188913"/>
            <a:ext cx="8281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solidFill>
                  <a:schemeClr val="bg1"/>
                </a:solidFill>
              </a:rPr>
              <a:t>ОПИСАНИЕ ПОРЯДКА ПОДАЧИ ЗАЯВЛЕНИЯ ДЛЯ РОДИТЕЛЕЙ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296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1225550"/>
            <a:ext cx="7562850" cy="2209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1557338"/>
            <a:ext cx="3889375" cy="32940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736975"/>
            <a:ext cx="4787900" cy="1038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grpSp>
        <p:nvGrpSpPr>
          <p:cNvPr id="13317" name="Группа 9"/>
          <p:cNvGrpSpPr>
            <a:grpSpLocks/>
          </p:cNvGrpSpPr>
          <p:nvPr/>
        </p:nvGrpSpPr>
        <p:grpSpPr bwMode="auto">
          <a:xfrm>
            <a:off x="3357563" y="4451350"/>
            <a:ext cx="5327650" cy="1168400"/>
            <a:chOff x="3347864" y="2204863"/>
            <a:chExt cx="5220276" cy="487794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47864" y="2204863"/>
              <a:ext cx="5220276" cy="4877946"/>
            </a:xfrm>
            <a:prstGeom prst="roundRect">
              <a:avLst/>
            </a:prstGeom>
            <a:solidFill>
              <a:srgbClr val="D3EBED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3321" name="TextBox 9"/>
            <p:cNvSpPr txBox="1">
              <a:spLocks noChangeArrowheads="1"/>
            </p:cNvSpPr>
            <p:nvPr/>
          </p:nvSpPr>
          <p:spPr bwMode="auto">
            <a:xfrm>
              <a:off x="3506199" y="2362221"/>
              <a:ext cx="4951971" cy="250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>
                  <a:solidFill>
                    <a:srgbClr val="005EA4"/>
                  </a:solidFill>
                </a:rPr>
                <a:t>Для просмотра информации по ДОУ нажмите на название ДОУ, отобразится детальная информация, включая адрес, телефон, краткое описание ДОУ и информацию об очередности в ДОУ.</a:t>
              </a:r>
            </a:p>
          </p:txBody>
        </p:sp>
      </p:grpSp>
      <p:sp>
        <p:nvSpPr>
          <p:cNvPr id="13318" name="Заголовок 3"/>
          <p:cNvSpPr txBox="1">
            <a:spLocks/>
          </p:cNvSpPr>
          <p:nvPr/>
        </p:nvSpPr>
        <p:spPr bwMode="auto">
          <a:xfrm>
            <a:off x="250825" y="188913"/>
            <a:ext cx="8281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solidFill>
                  <a:schemeClr val="bg1"/>
                </a:solidFill>
              </a:rPr>
              <a:t>ОПИСАНИЕ ПОРЯДКА ПОДАЧИ ЗАЯВЛЕНИЯ ДЛЯ РОДИТЕЛЕЙ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46225"/>
            <a:ext cx="3429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3357563" y="908050"/>
            <a:ext cx="547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Подача электронного заявления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16463" y="2276475"/>
            <a:ext cx="3708400" cy="1470025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Если нет явных нарушений – очередник ставиться на учет без указания льгот, требующих подтверждения или же фиксируется как льготник</a:t>
            </a:r>
          </a:p>
        </p:txBody>
      </p:sp>
      <p:pic>
        <p:nvPicPr>
          <p:cNvPr id="14341" name="Picture 9" descr="http://im7-tub-ru.yandex.net/i?id=179428457-5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76663"/>
            <a:ext cx="19446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96875" y="4892675"/>
            <a:ext cx="4244975" cy="825500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Возможность прикрепления скан-копий документов</a:t>
            </a:r>
          </a:p>
        </p:txBody>
      </p:sp>
      <p:sp>
        <p:nvSpPr>
          <p:cNvPr id="14343" name="Заголовок 3"/>
          <p:cNvSpPr txBox="1">
            <a:spLocks/>
          </p:cNvSpPr>
          <p:nvPr/>
        </p:nvSpPr>
        <p:spPr bwMode="auto">
          <a:xfrm>
            <a:off x="250825" y="188913"/>
            <a:ext cx="8281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solidFill>
                  <a:schemeClr val="bg1"/>
                </a:solidFill>
              </a:rPr>
              <a:t>ОПИСАНИЕ ПОРЯДКА ПОДАЧИ ЗАЯВЛЕНИЯ ДЛЯ РОДИТЕЛЕЙ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65150" y="1979613"/>
            <a:ext cx="6192838" cy="2970212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941388" y="2087563"/>
            <a:ext cx="60785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Системы позволяет реализовать в электронном виде различные схемы комплектования дошкольных образовательных учреждений. В том числе: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когда прием заявлений и комплектование осуществляется Комиссией по комплектованию;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когда эти функции выполняются дошкольными образовательными учреждениями самостоятельно.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Система настраивается на принятый в муниципалитете регламент.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3995738" y="966788"/>
            <a:ext cx="429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Комплектование дошкольных образовательных учреждений</a:t>
            </a:r>
            <a:endParaRPr lang="ru-RU" sz="2000" b="1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pic>
        <p:nvPicPr>
          <p:cNvPr id="15366" name="Picture 13" descr="http://im7-tub-ru.yandex.net/i?id=187138334-2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8" y="4406900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Группа 57"/>
          <p:cNvGrpSpPr>
            <a:grpSpLocks/>
          </p:cNvGrpSpPr>
          <p:nvPr/>
        </p:nvGrpSpPr>
        <p:grpSpPr bwMode="auto">
          <a:xfrm>
            <a:off x="7164388" y="1533525"/>
            <a:ext cx="1584325" cy="1363663"/>
            <a:chOff x="755576" y="2780928"/>
            <a:chExt cx="797250" cy="658179"/>
          </a:xfrm>
        </p:grpSpPr>
        <p:pic>
          <p:nvPicPr>
            <p:cNvPr id="15369" name="Picture 4" descr="j04339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996952"/>
              <a:ext cx="442155" cy="44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5" descr="j04339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32" y="2780928"/>
              <a:ext cx="552694" cy="55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90700"/>
            <a:ext cx="7562850" cy="331152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419475" y="836613"/>
            <a:ext cx="566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Реестр поданных электронных заявлений, формирование электронной очереди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50825" y="3862388"/>
            <a:ext cx="8569325" cy="1752600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508000" y="3919538"/>
            <a:ext cx="799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Формируется единый реестр заявлений, который позволяет исключить дублирование, возможно оценить реальное количество детей, нуждающихся в получении места в ДОУ.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Единый реестр детей позволяет при подаче заявления осуществлять поиск ребенка в имеющейся базе данных и только при его отсутствии создавать новое заявление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36663"/>
            <a:ext cx="7489825" cy="3994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419475" y="836613"/>
            <a:ext cx="566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Смена статуса заявления специалистом комиссии по комплектованию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31913" y="4865688"/>
            <a:ext cx="7489825" cy="1073150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1354138" y="4940300"/>
            <a:ext cx="7394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Изменения статуса заявления. </a:t>
            </a:r>
            <a:r>
              <a:rPr lang="ru-RU" dirty="0">
                <a:solidFill>
                  <a:srgbClr val="0070C0"/>
                </a:solidFill>
              </a:rPr>
              <a:t>Постановка на учёт или принятие решения об отказе в постановке, отправка уведомления (если не предусмотрена процедура немедленного зачисления)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419475" y="836613"/>
            <a:ext cx="566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Просмотр прикреплённых к заявлению документов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16013" y="3933825"/>
            <a:ext cx="7607300" cy="1828800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1331913" y="4008438"/>
            <a:ext cx="7391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Специалист Комиссии по комплектованию имеет возможность просмотра прикреплённых родителем к заявлению документов, так и их загрузки в случае если документы были предоставлены при личном обращении.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Процесс просмотра, прикрепления или удаления, прикреплённых к заявлению документов протоколируется в системе.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566863"/>
            <a:ext cx="8461375" cy="19700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768725" y="990600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Очередность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627313" y="4321175"/>
            <a:ext cx="5545137" cy="1295400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735263" y="4321175"/>
            <a:ext cx="5329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Система позволяет вести единую базу очередности по муниципальному образованию. Очередь подразделяется на льготную и не льготную.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387475"/>
            <a:ext cx="3810000" cy="2933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068638"/>
            <a:ext cx="8453438" cy="6873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768725" y="981075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Учет вакантных мест в ДОУ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268538" y="4005263"/>
            <a:ext cx="6086475" cy="1146175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2376488" y="4116388"/>
            <a:ext cx="5870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Ведется единая база по количеству вакантных (свободных) мест, в которых указываются количество свободных мест.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2" cstate="print"/>
          <a:srcRect b="63576"/>
          <a:stretch>
            <a:fillRect/>
          </a:stretch>
        </p:blipFill>
        <p:spPr bwMode="auto">
          <a:xfrm>
            <a:off x="879475" y="1495425"/>
            <a:ext cx="7353300" cy="22447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4925" y="134938"/>
            <a:ext cx="87360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Распоряжение Правительства России</a:t>
            </a:r>
            <a:r>
              <a:rPr lang="ru-RU" sz="26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sz="26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1400" dirty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96888" y="1403350"/>
            <a:ext cx="8107362" cy="30003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СВОДНЫЙ ПЕРЕЧЕНЬ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b="1" dirty="0">
                <a:solidFill>
                  <a:srgbClr val="262673"/>
                </a:solidFill>
                <a:latin typeface="Calibri" pitchFamily="34" charset="0"/>
              </a:rPr>
              <a:t>первоочередных государственных и</a:t>
            </a:r>
            <a:r>
              <a:rPr lang="en-US" b="1" dirty="0">
                <a:solidFill>
                  <a:srgbClr val="262673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262673"/>
                </a:solidFill>
                <a:latin typeface="Calibri" pitchFamily="34" charset="0"/>
              </a:rPr>
              <a:t>муниципальных услуг,</a:t>
            </a:r>
            <a:r>
              <a:rPr lang="en-US" b="1" dirty="0">
                <a:solidFill>
                  <a:srgbClr val="262673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262673"/>
                </a:solidFill>
                <a:latin typeface="Calibri" pitchFamily="34" charset="0"/>
              </a:rPr>
              <a:t>предоставляемых органами исполнительной</a:t>
            </a:r>
            <a:r>
              <a:rPr lang="en-US" b="1" dirty="0">
                <a:solidFill>
                  <a:srgbClr val="262673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262673"/>
                </a:solidFill>
                <a:latin typeface="Calibri" pitchFamily="34" charset="0"/>
              </a:rPr>
              <a:t>власти субъектов Российской Федерации и органами местного</a:t>
            </a:r>
            <a:r>
              <a:rPr lang="en-US" b="1" dirty="0">
                <a:solidFill>
                  <a:srgbClr val="262673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262673"/>
                </a:solidFill>
                <a:latin typeface="Calibri" pitchFamily="34" charset="0"/>
              </a:rPr>
              <a:t>самоуправления в электронном виде,  а также услуг, предоставляемых в электронном виде учреждениями  субъектов Российской Федерации и муниципальными учреждениями</a:t>
            </a:r>
          </a:p>
          <a:p>
            <a:pPr algn="ctr" eaLnBrk="0" hangingPunct="0">
              <a:lnSpc>
                <a:spcPct val="150000"/>
              </a:lnSpc>
              <a:defRPr/>
            </a:pPr>
            <a:endParaRPr lang="ru-RU" b="1" dirty="0">
              <a:solidFill>
                <a:srgbClr val="262673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0338" y="903288"/>
            <a:ext cx="6215062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17.12.2009 г. № 1993-р </a:t>
            </a:r>
            <a:endParaRPr lang="ru-RU" sz="2800" dirty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sz="14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(в ред. Распоряжения Правительства РФ</a:t>
            </a:r>
            <a:r>
              <a:rPr lang="ru-RU" sz="14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07.09.2010 № 1506-р)</a:t>
            </a:r>
            <a:endParaRPr lang="ru-RU" sz="14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76700"/>
            <a:ext cx="7515225" cy="1628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3800"/>
            <a:ext cx="5184775" cy="3382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466850" y="4933950"/>
            <a:ext cx="6850063" cy="1095375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1692275" y="4848225"/>
            <a:ext cx="63627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</a:rPr>
              <a:t>Специалисту Комиссии по комплектованию отображаются сведения о состоянии очередности в конкретном ДОУ, а так же количество свободных мест.</a:t>
            </a:r>
          </a:p>
        </p:txBody>
      </p:sp>
      <p:pic>
        <p:nvPicPr>
          <p:cNvPr id="21509" name="Picture 10" descr="&amp;Kcy;&amp;acy;&amp;rcy;&amp;tcy;&amp;icy;&amp;ncy;&amp;kcy;&amp;acy; 6 &amp;icy;&amp;zcy; 169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9775" y="981075"/>
            <a:ext cx="19319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492375"/>
            <a:ext cx="5122863" cy="2441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1512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7"/>
          <p:cNvGrpSpPr>
            <a:grpSpLocks/>
          </p:cNvGrpSpPr>
          <p:nvPr/>
        </p:nvGrpSpPr>
        <p:grpSpPr bwMode="auto">
          <a:xfrm>
            <a:off x="2268538" y="1730375"/>
            <a:ext cx="5961062" cy="3427413"/>
            <a:chOff x="3347864" y="2204863"/>
            <a:chExt cx="5220276" cy="487814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347864" y="2204863"/>
              <a:ext cx="5220276" cy="4878148"/>
            </a:xfrm>
            <a:prstGeom prst="roundRect">
              <a:avLst/>
            </a:prstGeom>
            <a:solidFill>
              <a:srgbClr val="D3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663851" y="2361224"/>
              <a:ext cx="4794060" cy="930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just">
                <a:buFont typeface="Arial" charset="0"/>
                <a:buChar char="•"/>
              </a:pPr>
              <a:endParaRPr lang="ru-RU" sz="32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2268538" y="1895475"/>
            <a:ext cx="5961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</a:rPr>
              <a:t>	Путевка – это автоматически сформированный системой документ, который определяет ребенка в группу, соответствующую параметрам заявления и возрастной категории. Направление создается при комплектовании свободных мест в ДОУ. </a:t>
            </a:r>
          </a:p>
          <a:p>
            <a:r>
              <a:rPr lang="ru-RU" sz="1600">
                <a:solidFill>
                  <a:srgbClr val="0070C0"/>
                </a:solidFill>
              </a:rPr>
              <a:t>	Первоначально направления создаются автоматически в системе с возможностью ее редактирования. Все утвержденные направления заносятся в протокол. После опубликования реестра все направления попадают в дошкольные образовательные учреждения для приема воспитанников и осуществление процедуры зачисления детей.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003800" y="981075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+mj-cs"/>
              </a:rPr>
              <a:t>Путевка</a:t>
            </a:r>
          </a:p>
        </p:txBody>
      </p:sp>
      <p:pic>
        <p:nvPicPr>
          <p:cNvPr id="22533" name="Picture 107" descr="\\192.168.170.75\Documents\ПРОЕКТЫ\БАРС.Web-Образование\ИТО-2010\Иконки для демо\в работу\Класс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3220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405188" y="784225"/>
            <a:ext cx="566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Выдача путёвки-направления в ДОУ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36663"/>
            <a:ext cx="4140200" cy="1625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62250"/>
            <a:ext cx="2592388" cy="3054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412875"/>
            <a:ext cx="4371975" cy="3311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2505075" y="4724400"/>
            <a:ext cx="5954713" cy="1073150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2627313" y="4800600"/>
            <a:ext cx="59769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Изменение статуса заявления. </a:t>
            </a:r>
            <a:r>
              <a:rPr lang="ru-RU" dirty="0">
                <a:solidFill>
                  <a:srgbClr val="0070C0"/>
                </a:solidFill>
              </a:rPr>
              <a:t>Выдача направления для зачисление в дошкольное образовательное учреждение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408363" y="984250"/>
            <a:ext cx="566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Просмотр истории изменения статуса заявления комиссией по комплектованию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24075" y="4076700"/>
            <a:ext cx="6264275" cy="1555750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2195513" y="4154488"/>
            <a:ext cx="61928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В системе предусмотрена возможность просмотра истории изменения статуса заявления – начинаю от подачи заявления родителем и изменением статуса заявления ответственного специалиста комиссии по комплектованию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1844675"/>
            <a:ext cx="8594725" cy="190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7"/>
          <p:cNvGrpSpPr>
            <a:grpSpLocks/>
          </p:cNvGrpSpPr>
          <p:nvPr/>
        </p:nvGrpSpPr>
        <p:grpSpPr bwMode="auto">
          <a:xfrm>
            <a:off x="2520950" y="1844675"/>
            <a:ext cx="6083300" cy="3024188"/>
            <a:chOff x="3347864" y="2204863"/>
            <a:chExt cx="5220276" cy="487814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347864" y="2204863"/>
              <a:ext cx="5220276" cy="4878148"/>
            </a:xfrm>
            <a:prstGeom prst="roundRect">
              <a:avLst/>
            </a:prstGeom>
            <a:solidFill>
              <a:srgbClr val="D3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609" name="TextBox 9"/>
            <p:cNvSpPr txBox="1">
              <a:spLocks noChangeArrowheads="1"/>
            </p:cNvSpPr>
            <p:nvPr/>
          </p:nvSpPr>
          <p:spPr bwMode="auto">
            <a:xfrm>
              <a:off x="3663851" y="2361224"/>
              <a:ext cx="4794060" cy="162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just">
                <a:buFont typeface="Arial" charset="0"/>
                <a:buChar char="•"/>
              </a:pPr>
              <a:endParaRPr lang="ru-RU" sz="3200">
                <a:solidFill>
                  <a:srgbClr val="336699"/>
                </a:solidFill>
                <a:latin typeface="Calibri" pitchFamily="34" charset="0"/>
              </a:endParaRPr>
            </a:p>
          </p:txBody>
        </p:sp>
      </p:grp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627313" y="1941513"/>
            <a:ext cx="5873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</a:rPr>
              <a:t>	Протокол создается Комиссией по комплектованию для фиксирования результатов сформированных направлений, а также согласования результатов комплектования со всеми членами Комиссии по комплектованию. После утверждения Комиссией данного протокола, он публикуется и изменению не подлежит. </a:t>
            </a:r>
          </a:p>
          <a:p>
            <a:r>
              <a:rPr lang="ru-RU">
                <a:solidFill>
                  <a:srgbClr val="0070C0"/>
                </a:solidFill>
              </a:rPr>
              <a:t>	Все направления, входящие в данный протокол, подлежат к исполнению зачисления детей в детские сады.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175" y="1154113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+mj-cs"/>
              </a:rPr>
              <a:t>Протоколы</a:t>
            </a:r>
          </a:p>
        </p:txBody>
      </p:sp>
      <p:pic>
        <p:nvPicPr>
          <p:cNvPr id="25605" name="Picture 107" descr="\\192.168.170.75\Documents\ПРОЕКТЫ\БАРС.Web-Образование\ИТО-2010\Иконки для демо\в работу\Класс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95128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01613" y="260350"/>
            <a:ext cx="5940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 КОМИССИИ ПО КОМПЛЕКТОВАНИЮ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 txBox="1">
            <a:spLocks/>
          </p:cNvSpPr>
          <p:nvPr/>
        </p:nvSpPr>
        <p:spPr bwMode="auto">
          <a:xfrm>
            <a:off x="250825" y="188913"/>
            <a:ext cx="8281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1"/>
                </a:solidFill>
              </a:rPr>
              <a:t>Технические характеристики 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23850" y="1196975"/>
            <a:ext cx="85693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1400" dirty="0" smtClean="0"/>
              <a:t>Система предусматривает возможность работы в режиме </a:t>
            </a:r>
            <a:r>
              <a:rPr lang="ru-RU" sz="1400" dirty="0" err="1" smtClean="0"/>
              <a:t>Web</a:t>
            </a:r>
            <a:r>
              <a:rPr lang="ru-RU" sz="1400" dirty="0" smtClean="0"/>
              <a:t>-интерфейса, функционирующего в различных операционных системах – </a:t>
            </a:r>
            <a:r>
              <a:rPr lang="ru-RU" sz="1400" dirty="0" err="1" smtClean="0"/>
              <a:t>Microsoft</a:t>
            </a:r>
            <a:r>
              <a:rPr lang="ru-RU" sz="1400" dirty="0" smtClean="0"/>
              <a:t> </a:t>
            </a:r>
            <a:r>
              <a:rPr lang="ru-RU" sz="1400" dirty="0" err="1" smtClean="0"/>
              <a:t>Windows</a:t>
            </a:r>
            <a:r>
              <a:rPr lang="ru-RU" sz="1400" dirty="0" smtClean="0"/>
              <a:t>, </a:t>
            </a:r>
            <a:r>
              <a:rPr lang="ru-RU" sz="1400" dirty="0" err="1" smtClean="0"/>
              <a:t>Unix</a:t>
            </a:r>
            <a:r>
              <a:rPr lang="ru-RU" sz="1400" dirty="0" smtClean="0"/>
              <a:t> (</a:t>
            </a:r>
            <a:r>
              <a:rPr lang="ru-RU" sz="1400" dirty="0" err="1" smtClean="0"/>
              <a:t>Linuх</a:t>
            </a:r>
            <a:r>
              <a:rPr lang="ru-RU" sz="1400" dirty="0" smtClean="0"/>
              <a:t>), </a:t>
            </a:r>
            <a:r>
              <a:rPr lang="ru-RU" sz="1400" dirty="0" err="1" smtClean="0"/>
              <a:t>Apple</a:t>
            </a:r>
            <a:r>
              <a:rPr lang="ru-RU" sz="1400" dirty="0" smtClean="0"/>
              <a:t> </a:t>
            </a:r>
            <a:r>
              <a:rPr lang="ru-RU" sz="1400" dirty="0" err="1" smtClean="0"/>
              <a:t>MacOS</a:t>
            </a:r>
            <a:r>
              <a:rPr lang="ru-RU" sz="1400" dirty="0" smtClean="0"/>
              <a:t>.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1400" dirty="0" smtClean="0"/>
              <a:t>Сервер базы данных поддерживает кроссплатформенность и может устанавливаться на различные операционные системы – </a:t>
            </a:r>
            <a:r>
              <a:rPr lang="ru-RU" sz="1400" dirty="0" err="1" smtClean="0"/>
              <a:t>Microsoft</a:t>
            </a:r>
            <a:r>
              <a:rPr lang="ru-RU" sz="1400" dirty="0" smtClean="0"/>
              <a:t> </a:t>
            </a:r>
            <a:r>
              <a:rPr lang="ru-RU" sz="1400" dirty="0" err="1" smtClean="0"/>
              <a:t>Windows</a:t>
            </a:r>
            <a:r>
              <a:rPr lang="ru-RU" sz="1400" dirty="0" smtClean="0"/>
              <a:t>, </a:t>
            </a:r>
            <a:r>
              <a:rPr lang="ru-RU" sz="1400" dirty="0" err="1" smtClean="0"/>
              <a:t>Unix</a:t>
            </a:r>
            <a:r>
              <a:rPr lang="ru-RU" sz="1400" dirty="0" smtClean="0"/>
              <a:t> (</a:t>
            </a:r>
            <a:r>
              <a:rPr lang="ru-RU" sz="1400" dirty="0" err="1" smtClean="0"/>
              <a:t>Linux</a:t>
            </a:r>
            <a:r>
              <a:rPr lang="ru-RU" sz="1400" dirty="0" smtClean="0"/>
              <a:t>).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1400" dirty="0" smtClean="0"/>
              <a:t>Средства Системы обеспечивают сохранность данных и предоставляют администратору Системы возможность выбора уровня защищенности базы данных от несанкционированного использования.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1400" dirty="0" smtClean="0"/>
              <a:t>Вход в пользовательскую часть Системы и дальнейшая работа осуществляется только при указании имени пользователя и его пароля.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1400" dirty="0" smtClean="0"/>
              <a:t>В Системе предусмотрена возможность настройки для каждого пользователя права доступа к информации и выполнения определенных операций. 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1400" dirty="0" smtClean="0"/>
              <a:t>Для каждого пользователя предусмотрена возможность задать набор тех функций, которые доступны только ему. 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 txBox="1">
            <a:spLocks/>
          </p:cNvSpPr>
          <p:nvPr/>
        </p:nvSpPr>
        <p:spPr bwMode="auto">
          <a:xfrm>
            <a:off x="250825" y="188913"/>
            <a:ext cx="8281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800" b="1">
                <a:solidFill>
                  <a:schemeClr val="bg1"/>
                </a:solidFill>
              </a:rPr>
              <a:t>Пользователи системы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444750" y="2708275"/>
            <a:ext cx="6048375" cy="2325688"/>
          </a:xfrm>
          <a:prstGeom prst="roundRect">
            <a:avLst/>
          </a:prstGeom>
          <a:solidFill>
            <a:srgbClr val="D3EB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2532063" y="2725738"/>
            <a:ext cx="5873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В Системе предоставлен </a:t>
            </a:r>
            <a:r>
              <a:rPr lang="ru-RU" dirty="0" err="1">
                <a:solidFill>
                  <a:srgbClr val="0070C0"/>
                </a:solidFill>
              </a:rPr>
              <a:t>преднастроенный</a:t>
            </a:r>
            <a:r>
              <a:rPr lang="ru-RU" dirty="0">
                <a:solidFill>
                  <a:srgbClr val="0070C0"/>
                </a:solidFill>
              </a:rPr>
              <a:t> список пользователей: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-   Администратор системы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-   Администратор муниципального образования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-   Сотрудник ДОУ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-   Сотрудник органа управления образованием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0070C0"/>
                </a:solidFill>
              </a:rPr>
              <a:t>Комиссия по комплектованию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0070C0"/>
                </a:solidFill>
              </a:rPr>
              <a:t>Родитель (законный представитель)</a:t>
            </a:r>
          </a:p>
        </p:txBody>
      </p:sp>
      <p:grpSp>
        <p:nvGrpSpPr>
          <p:cNvPr id="27653" name="Группа 57"/>
          <p:cNvGrpSpPr>
            <a:grpSpLocks/>
          </p:cNvGrpSpPr>
          <p:nvPr/>
        </p:nvGrpSpPr>
        <p:grpSpPr bwMode="auto">
          <a:xfrm>
            <a:off x="850900" y="1533525"/>
            <a:ext cx="1992313" cy="1608138"/>
            <a:chOff x="755576" y="2780928"/>
            <a:chExt cx="797250" cy="658179"/>
          </a:xfrm>
        </p:grpSpPr>
        <p:pic>
          <p:nvPicPr>
            <p:cNvPr id="27655" name="Picture 4" descr="j04339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996952"/>
              <a:ext cx="442155" cy="44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5" descr="j04339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32" y="2780928"/>
              <a:ext cx="552694" cy="55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C:\Users\1\Desktop\e9659483df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12838"/>
            <a:ext cx="460216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642938" y="28575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МЕТОДИЧЕСКАЯ ПОДДЕРЖКА СИСТЕМЫ: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100" y="1484313"/>
            <a:ext cx="3527425" cy="3240087"/>
          </a:xfrm>
          <a:prstGeom prst="roundRect">
            <a:avLst/>
          </a:prstGeom>
          <a:solidFill>
            <a:srgbClr val="D3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336699"/>
                </a:solidFill>
                <a:latin typeface="Calibri" pitchFamily="34" charset="0"/>
              </a:rPr>
              <a:t>Учебно-методический комплекс</a:t>
            </a:r>
          </a:p>
          <a:p>
            <a:pPr algn="ctr">
              <a:defRPr/>
            </a:pPr>
            <a:r>
              <a:rPr lang="ru-RU" sz="2400">
                <a:solidFill>
                  <a:srgbClr val="336699"/>
                </a:solidFill>
                <a:latin typeface="Calibri" pitchFamily="34" charset="0"/>
              </a:rPr>
              <a:t>«Работа в информационной системе «Прием в ДОУ»</a:t>
            </a:r>
            <a:endParaRPr lang="en-US" sz="2400">
              <a:solidFill>
                <a:srgbClr val="336699"/>
              </a:solidFill>
              <a:latin typeface="Calibri" pitchFamily="34" charset="0"/>
            </a:endParaRPr>
          </a:p>
        </p:txBody>
      </p:sp>
      <p:pic>
        <p:nvPicPr>
          <p:cNvPr id="28677" name="Рисунок 8" descr="9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844675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5795963" y="3716338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</a:rPr>
              <a:t>Сайт: иицаверс.рф</a:t>
            </a:r>
          </a:p>
        </p:txBody>
      </p:sp>
      <p:sp>
        <p:nvSpPr>
          <p:cNvPr id="28679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47009" y="980728"/>
          <a:ext cx="8301455" cy="478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6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24863" cy="5715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kern="1200" dirty="0">
                <a:solidFill>
                  <a:schemeClr val="bg1"/>
                </a:solidFill>
                <a:ea typeface="+mn-ea"/>
              </a:rPr>
              <a:t>Функциональные </a:t>
            </a:r>
            <a:r>
              <a:rPr lang="ru-RU" sz="2400" b="1" kern="1200" dirty="0" smtClean="0">
                <a:solidFill>
                  <a:schemeClr val="bg1"/>
                </a:solidFill>
                <a:ea typeface="+mn-ea"/>
              </a:rPr>
              <a:t>блоки системы ИС «Прием – ДОУ» </a:t>
            </a:r>
            <a:endParaRPr lang="ru-RU" sz="2400" b="1" kern="1200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29700" name="Picture 2" descr="C:\Users\user\Desktop\Иконки\7_Общая_очередь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9080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7" descr="\\192.168.170.75\Documents\ПРОЕКТЫ\БАРС.Web-Образование\ИТО-2010\Иконки для демо\в работу\Класс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23447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C:\Users\user\Desktop\Иконки\13_Выданные_путевки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34450" y="5767388"/>
            <a:ext cx="4175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D:\Мария\документы\выставки\электронная школа\ОБЛОЖКА.jpg"/>
          <p:cNvPicPr>
            <a:picLocks noChangeAspect="1" noChangeArrowheads="1"/>
          </p:cNvPicPr>
          <p:nvPr/>
        </p:nvPicPr>
        <p:blipFill rotWithShape="1">
          <a:blip r:embed="rId12" cstate="print">
            <a:extLst/>
          </a:blip>
          <a:srcRect l="51675" t="29266" r="4552" b="1120"/>
          <a:stretch/>
        </p:blipFill>
        <p:spPr bwMode="auto">
          <a:xfrm>
            <a:off x="3729640" y="2490047"/>
            <a:ext cx="1966840" cy="193171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704" name="Picture 107" descr="\\192.168.170.75\Documents\ПРОЕКТЫ\БАРС.Web-Образование\ИТО-2010\Иконки для демо\в работу\Класс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45037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7" descr="\\192.168.170.75\Documents\ПРОЕКТЫ\БАРС.Web-Образование\ИТО-2010\Иконки для демо\в работу\Класс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150" y="49752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8" descr="&amp;Kcy;&amp;acy;&amp;rcy;&amp;tcy;&amp;icy;&amp;ncy;&amp;kcy;&amp;acy; 9 &amp;icy;&amp;zcy; 1692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1196975"/>
            <a:ext cx="16240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643192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24863" cy="5715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kern="1200" dirty="0" smtClean="0">
                <a:solidFill>
                  <a:schemeClr val="bg1"/>
                </a:solidFill>
                <a:ea typeface="+mn-ea"/>
              </a:rPr>
              <a:t>Передача информации между системами </a:t>
            </a:r>
            <a:endParaRPr lang="ru-RU" sz="2400" b="1" kern="1200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30724" name="Picture 2" descr="C:\Users\user\Desktop\Иконки\7_Общая_очередь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557338"/>
            <a:ext cx="863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C:\Users\1\Desktop\22ecdb766c0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1738" y="4508500"/>
            <a:ext cx="9540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4" descr="&amp;Kcy;&amp;acy;&amp;rcy;&amp;tcy;&amp;icy;&amp;ncy;&amp;kcy;&amp;acy; 80 &amp;icy;&amp;zcy; 169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2276475"/>
            <a:ext cx="1143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341438"/>
            <a:ext cx="8135937" cy="4391025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Информационная система </a:t>
            </a:r>
            <a:r>
              <a:rPr lang="ru-RU" sz="2000" dirty="0"/>
              <a:t>является </a:t>
            </a:r>
            <a:r>
              <a:rPr lang="ru-RU" sz="2000" b="1" dirty="0"/>
              <a:t>готовым программным решением для реализации </a:t>
            </a:r>
            <a:r>
              <a:rPr lang="ru-RU" sz="2000" b="1" dirty="0" smtClean="0"/>
              <a:t>предоставления муниципальной услуги в электронном виде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«Прием заявлений, постановка на учет и зачисление детей в детские сады».</a:t>
            </a:r>
          </a:p>
          <a:p>
            <a:pPr algn="l">
              <a:defRPr/>
            </a:pPr>
            <a:endParaRPr lang="ru-RU" sz="2000" dirty="0"/>
          </a:p>
          <a:p>
            <a:pPr algn="l">
              <a:defRPr/>
            </a:pPr>
            <a:r>
              <a:rPr lang="ru-RU" sz="2000" dirty="0" smtClean="0"/>
              <a:t> </a:t>
            </a:r>
            <a:r>
              <a:rPr lang="ru-RU" sz="2000" dirty="0"/>
              <a:t>Система </a:t>
            </a:r>
            <a:r>
              <a:rPr lang="ru-RU" sz="2000" dirty="0" smtClean="0"/>
              <a:t>предназначена для: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Формирование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единой и актуальной базы данных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</a:t>
            </a:r>
          </a:p>
          <a:p>
            <a:pPr algn="l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очередности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детей в ДОУ на территории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муниципалитета или субъекта (Москва, СПб);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Создание единого реестра заявлений на зачисление детей в дошкольные образовательные учреждения (в случае наличия районного деления в муниципалитете).</a:t>
            </a:r>
          </a:p>
          <a:p>
            <a:pPr algn="l">
              <a:defRPr/>
            </a:pP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42938" y="285750"/>
            <a:ext cx="6357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НАЗНАЧЕНИЕ ИНФОРМАЦИОННОЙ СИСТЕМЫ: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1285875"/>
            <a:ext cx="5857875" cy="2622550"/>
          </a:xfrm>
        </p:spPr>
        <p:txBody>
          <a:bodyPr/>
          <a:lstStyle/>
          <a:p>
            <a:pPr>
              <a:defRPr/>
            </a:pPr>
            <a:r>
              <a:rPr lang="ru-RU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Контактная информация</a:t>
            </a:r>
            <a:br>
              <a:rPr lang="ru-RU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+7 (499) 265 12 31</a:t>
            </a:r>
            <a:br>
              <a:rPr lang="ru-RU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+7 (916) 730 95 55</a:t>
            </a:r>
            <a:br>
              <a:rPr lang="ru-RU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2"/>
              </a:rPr>
              <a:t>office@iicavers.ru</a:t>
            </a:r>
            <a:r>
              <a:rPr lang="en-US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3"/>
              </a:rPr>
              <a:t>h-line@iicavers.ru</a:t>
            </a:r>
            <a:r>
              <a:rPr lang="en-US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Москва, пер. Денисовский, стр.6</a:t>
            </a:r>
            <a:endParaRPr lang="ru-RU" sz="3200" b="1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1747" name="TextBox 12"/>
          <p:cNvSpPr txBox="1">
            <a:spLocks noChangeArrowheads="1"/>
          </p:cNvSpPr>
          <p:nvPr/>
        </p:nvSpPr>
        <p:spPr bwMode="auto">
          <a:xfrm>
            <a:off x="361950" y="285750"/>
            <a:ext cx="8782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ООО «ФинПромМаркет-</a:t>
            </a:r>
            <a:r>
              <a:rPr lang="en-US" sz="2000" b="1">
                <a:solidFill>
                  <a:schemeClr val="bg1"/>
                </a:solidFill>
              </a:rPr>
              <a:t>XXI</a:t>
            </a:r>
            <a:r>
              <a:rPr lang="ru-RU" sz="2000" b="1">
                <a:solidFill>
                  <a:schemeClr val="bg1"/>
                </a:solidFill>
              </a:rPr>
              <a:t>» группа компаний АВЕРС</a:t>
            </a:r>
          </a:p>
        </p:txBody>
      </p:sp>
      <p:pic>
        <p:nvPicPr>
          <p:cNvPr id="31748" name="Рисунок 8" descr="9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929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323850" y="1196975"/>
            <a:ext cx="86407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/>
              <a:t>Оказание муниципальной услуги «Прием заявлений, постановка на учет и зачисление детей в образовательные учреждения, реализующие основную образовательную программу дошкольного образования (детские сады)» в электронном виде </a:t>
            </a:r>
            <a:r>
              <a:rPr lang="ru-RU" sz="1600"/>
              <a:t>согласно Распоряжению Правительства Российской Федерации от 17 декабря 2009 г. №1993-р (в ред. распоряжения Правительства Российской Федерации от 7 сентября 2010 г. №1506-р)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/>
              <a:t>Предоставление информации об организации общедоступного и бесплатного дошкольного образования </a:t>
            </a:r>
            <a:r>
              <a:rPr lang="ru-RU" sz="1600"/>
              <a:t>в общеобразовательных учреждениях, расположенных на территории субъекта Российской Федерации согласно Распоряжению Правительства Российской Федерации от 17 декабря 2009 г. №1993-р (в ред. распоряжения Правительства Российской Федерации от 7 сентября 2010 г. №1506-р)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/>
              <a:t>Формирование статистических и аналитических отчетов </a:t>
            </a:r>
            <a:r>
              <a:rPr lang="ru-RU" sz="1600"/>
              <a:t>по вопросам количественных характеристик оказания услуги, наполняемости дошкольных образовательных учреждений, нехватке мест и др.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/>
              <a:t>Повышение информационной открытости и прозрачности деятельности </a:t>
            </a:r>
            <a:r>
              <a:rPr lang="ru-RU" sz="1600"/>
              <a:t>органов управления образованием.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8313" y="1268413"/>
            <a:ext cx="82073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388" indent="-179388" eaLnBrk="1" hangingPunct="1">
              <a:defRPr/>
            </a:pPr>
            <a:r>
              <a:rPr lang="ru-RU" dirty="0" smtClean="0"/>
              <a:t>• </a:t>
            </a:r>
            <a:r>
              <a:rPr lang="ru-RU" b="1" dirty="0" smtClean="0"/>
              <a:t>Формирование единой базы очередности и единой базы детей</a:t>
            </a:r>
            <a:r>
              <a:rPr lang="ru-RU" dirty="0" smtClean="0"/>
              <a:t>, посещающих ДОУ, на территории всего Субъекта РФ или муниципального образования.</a:t>
            </a:r>
          </a:p>
          <a:p>
            <a:pPr marL="179388" indent="-179388" eaLnBrk="1" hangingPunct="1">
              <a:defRPr/>
            </a:pPr>
            <a:r>
              <a:rPr lang="ru-RU" dirty="0" smtClean="0"/>
              <a:t>• </a:t>
            </a:r>
            <a:r>
              <a:rPr lang="ru-RU" b="1" dirty="0" smtClean="0"/>
              <a:t>Возможность указания желаемых дошкольных образовательных учреждений </a:t>
            </a:r>
            <a:r>
              <a:rPr lang="ru-RU" dirty="0" smtClean="0"/>
              <a:t>для зачисления с указанием их приоритетов, а также уведомление о наличии свободных мест в других детских садах при необходимости.</a:t>
            </a:r>
          </a:p>
          <a:p>
            <a:pPr marL="179388" indent="-179388" eaLnBrk="1" hangingPunct="1">
              <a:defRPr/>
            </a:pPr>
            <a:r>
              <a:rPr lang="ru-RU" dirty="0" smtClean="0"/>
              <a:t>• </a:t>
            </a:r>
            <a:r>
              <a:rPr lang="ru-RU" b="1" dirty="0" smtClean="0"/>
              <a:t>Интеграция модуля с информационными ресурсами органов ЗАГС </a:t>
            </a:r>
            <a:r>
              <a:rPr lang="ru-RU" dirty="0" smtClean="0"/>
              <a:t>позволяет проверять в автоматическом режиме заявления, поданные в электронном виде и ставить их в очередь на зачисление.</a:t>
            </a:r>
          </a:p>
          <a:p>
            <a:pPr eaLnBrk="1" hangingPunct="1">
              <a:defRPr/>
            </a:pPr>
            <a:r>
              <a:rPr lang="ru-RU" dirty="0" smtClean="0"/>
              <a:t>• </a:t>
            </a:r>
            <a:r>
              <a:rPr lang="ru-RU" b="1" dirty="0" smtClean="0"/>
              <a:t>Обеспечение возможности формирования различных отчетов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• </a:t>
            </a:r>
            <a:r>
              <a:rPr lang="ru-RU" b="1" dirty="0" smtClean="0"/>
              <a:t>Информирование граждан</a:t>
            </a:r>
            <a:r>
              <a:rPr lang="ru-RU" dirty="0" smtClean="0"/>
              <a:t>, подавших заявления на зачисление в ДОУ,      </a:t>
            </a:r>
          </a:p>
          <a:p>
            <a:pPr marL="179388" eaLnBrk="1" hangingPunct="1">
              <a:defRPr/>
            </a:pPr>
            <a:r>
              <a:rPr lang="ru-RU" b="1" dirty="0" smtClean="0"/>
              <a:t>об этапах рассмотрения заявления </a:t>
            </a:r>
            <a:r>
              <a:rPr lang="ru-RU" dirty="0" smtClean="0"/>
              <a:t>с помощью e-</a:t>
            </a:r>
            <a:r>
              <a:rPr lang="ru-RU" dirty="0" err="1" smtClean="0"/>
              <a:t>mail</a:t>
            </a:r>
            <a:r>
              <a:rPr lang="ru-RU" dirty="0" smtClean="0"/>
              <a:t>-уведомлений.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755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+mj-cs"/>
              </a:rPr>
              <a:t>С применением данной системы решается целый комплекс управленческих задач: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107950" y="188913"/>
            <a:ext cx="756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Модули информационной системы :</a:t>
            </a:r>
          </a:p>
        </p:txBody>
      </p:sp>
      <p:grpSp>
        <p:nvGrpSpPr>
          <p:cNvPr id="7171" name="Группа 8"/>
          <p:cNvGrpSpPr>
            <a:grpSpLocks/>
          </p:cNvGrpSpPr>
          <p:nvPr/>
        </p:nvGrpSpPr>
        <p:grpSpPr bwMode="auto">
          <a:xfrm>
            <a:off x="3059113" y="2130425"/>
            <a:ext cx="4294187" cy="2636838"/>
            <a:chOff x="3445464" y="2302517"/>
            <a:chExt cx="3314550" cy="2253969"/>
          </a:xfrm>
        </p:grpSpPr>
        <p:sp>
          <p:nvSpPr>
            <p:cNvPr id="10" name="Полилиния 9"/>
            <p:cNvSpPr/>
            <p:nvPr/>
          </p:nvSpPr>
          <p:spPr>
            <a:xfrm>
              <a:off x="3445464" y="2302517"/>
              <a:ext cx="2253404" cy="2253969"/>
            </a:xfrm>
            <a:custGeom>
              <a:avLst/>
              <a:gdLst>
                <a:gd name="connsiteX0" fmla="*/ 0 w 2254249"/>
                <a:gd name="connsiteY0" fmla="*/ 1127125 h 2254249"/>
                <a:gd name="connsiteX1" fmla="*/ 1127125 w 2254249"/>
                <a:gd name="connsiteY1" fmla="*/ 0 h 2254249"/>
                <a:gd name="connsiteX2" fmla="*/ 2254250 w 2254249"/>
                <a:gd name="connsiteY2" fmla="*/ 1127125 h 2254249"/>
                <a:gd name="connsiteX3" fmla="*/ 1127125 w 2254249"/>
                <a:gd name="connsiteY3" fmla="*/ 2254250 h 2254249"/>
                <a:gd name="connsiteX4" fmla="*/ 0 w 2254249"/>
                <a:gd name="connsiteY4" fmla="*/ 1127125 h 225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49" h="2254249">
                  <a:moveTo>
                    <a:pt x="0" y="1127125"/>
                  </a:moveTo>
                  <a:cubicBezTo>
                    <a:pt x="0" y="504631"/>
                    <a:pt x="504631" y="0"/>
                    <a:pt x="1127125" y="0"/>
                  </a:cubicBezTo>
                  <a:cubicBezTo>
                    <a:pt x="1749619" y="0"/>
                    <a:pt x="2254250" y="504631"/>
                    <a:pt x="2254250" y="1127125"/>
                  </a:cubicBezTo>
                  <a:cubicBezTo>
                    <a:pt x="2254250" y="1749619"/>
                    <a:pt x="1749619" y="2254250"/>
                    <a:pt x="1127125" y="2254250"/>
                  </a:cubicBezTo>
                  <a:cubicBezTo>
                    <a:pt x="504631" y="2254250"/>
                    <a:pt x="0" y="1749619"/>
                    <a:pt x="0" y="112712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78387" tIns="378387" rIns="378387" bIns="378387" spcCol="1270" anchor="ctr"/>
            <a:lstStyle/>
            <a:p>
              <a:pPr algn="ctr" defTabSz="1689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8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292054" y="2830388"/>
              <a:ext cx="1467960" cy="1240293"/>
            </a:xfrm>
            <a:custGeom>
              <a:avLst/>
              <a:gdLst>
                <a:gd name="connsiteX0" fmla="*/ 0 w 1127124"/>
                <a:gd name="connsiteY0" fmla="*/ 563562 h 1127124"/>
                <a:gd name="connsiteX1" fmla="*/ 563562 w 1127124"/>
                <a:gd name="connsiteY1" fmla="*/ 0 h 1127124"/>
                <a:gd name="connsiteX2" fmla="*/ 1127124 w 1127124"/>
                <a:gd name="connsiteY2" fmla="*/ 563562 h 1127124"/>
                <a:gd name="connsiteX3" fmla="*/ 563562 w 1127124"/>
                <a:gd name="connsiteY3" fmla="*/ 1127124 h 1127124"/>
                <a:gd name="connsiteX4" fmla="*/ 0 w 1127124"/>
                <a:gd name="connsiteY4" fmla="*/ 563562 h 11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24" h="1127124">
                  <a:moveTo>
                    <a:pt x="0" y="563562"/>
                  </a:moveTo>
                  <a:cubicBezTo>
                    <a:pt x="0" y="252315"/>
                    <a:pt x="252315" y="0"/>
                    <a:pt x="563562" y="0"/>
                  </a:cubicBezTo>
                  <a:cubicBezTo>
                    <a:pt x="874809" y="0"/>
                    <a:pt x="1127124" y="252315"/>
                    <a:pt x="1127124" y="563562"/>
                  </a:cubicBezTo>
                  <a:cubicBezTo>
                    <a:pt x="1127124" y="874809"/>
                    <a:pt x="874809" y="1127124"/>
                    <a:pt x="563562" y="1127124"/>
                  </a:cubicBezTo>
                  <a:cubicBezTo>
                    <a:pt x="252315" y="1127124"/>
                    <a:pt x="0" y="874809"/>
                    <a:pt x="0" y="56356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7763" tIns="177763" rIns="177763" bIns="177763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КРМ Комиссии по комплектованию</a:t>
              </a:r>
            </a:p>
          </p:txBody>
        </p:sp>
      </p:grp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5364163" y="1052513"/>
            <a:ext cx="3529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Позволяет сотруднику МДОУ актуализировать информацию, предоставляемую в рамках информационных сервисов муниципальной услуги, а также принимать уведомления о путевках, выдаваемых в данное МДОУ</a:t>
            </a:r>
          </a:p>
        </p:txBody>
      </p:sp>
      <p:sp>
        <p:nvSpPr>
          <p:cNvPr id="7173" name="TextBox 15"/>
          <p:cNvSpPr txBox="1">
            <a:spLocks noChangeArrowheads="1"/>
          </p:cNvSpPr>
          <p:nvPr/>
        </p:nvSpPr>
        <p:spPr bwMode="auto">
          <a:xfrm>
            <a:off x="820738" y="1562100"/>
            <a:ext cx="2374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200"/>
              <a:t>Сервисы отправки уведомлений по электронной почте</a:t>
            </a:r>
          </a:p>
        </p:txBody>
      </p:sp>
      <p:pic>
        <p:nvPicPr>
          <p:cNvPr id="7174" name="Picture 5" descr="j0433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2346325"/>
            <a:ext cx="117475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лилиния 15"/>
          <p:cNvSpPr/>
          <p:nvPr/>
        </p:nvSpPr>
        <p:spPr bwMode="auto">
          <a:xfrm>
            <a:off x="1666875" y="2782888"/>
            <a:ext cx="1900238" cy="1450975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7763" tIns="177763" rIns="177763" bIns="177763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/>
              <a:t>КРМ Специалиста органов управления образованием</a:t>
            </a:r>
          </a:p>
        </p:txBody>
      </p:sp>
      <p:sp>
        <p:nvSpPr>
          <p:cNvPr id="17" name="Полилиния 16"/>
          <p:cNvSpPr/>
          <p:nvPr/>
        </p:nvSpPr>
        <p:spPr bwMode="auto">
          <a:xfrm>
            <a:off x="3678238" y="4221163"/>
            <a:ext cx="1901825" cy="1450975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7763" tIns="177763" rIns="177763" bIns="177763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/>
              <a:t>Модуль формирования аналитической отчетности</a:t>
            </a:r>
          </a:p>
        </p:txBody>
      </p:sp>
      <p:sp>
        <p:nvSpPr>
          <p:cNvPr id="18" name="Полилиния 17"/>
          <p:cNvSpPr/>
          <p:nvPr/>
        </p:nvSpPr>
        <p:spPr bwMode="auto">
          <a:xfrm>
            <a:off x="3524250" y="1404938"/>
            <a:ext cx="1900238" cy="1450975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7763" tIns="177763" rIns="177763" bIns="177763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/>
              <a:t>Аверс: Заведующий ДОУ</a:t>
            </a:r>
          </a:p>
        </p:txBody>
      </p:sp>
      <p:pic>
        <p:nvPicPr>
          <p:cNvPr id="7178" name="Picture 4" descr="j04339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5" y="2166938"/>
            <a:ext cx="10398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8438" y="908050"/>
            <a:ext cx="933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3549650" y="3068638"/>
            <a:ext cx="2055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33CC"/>
                </a:solidFill>
              </a:rPr>
              <a:t>Прием заявлений, постановка на учёт и зачисление детей в ДОУ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125" y="4241800"/>
            <a:ext cx="32861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Формирование отчетов: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Сведения о статусе детей стоящих в очереди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Состояние  очереди на дату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Изменение очереди в период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Количественный состав детей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Сведения о детях стоящих на очереди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Количество детей в очереди по группам</a:t>
            </a:r>
          </a:p>
        </p:txBody>
      </p:sp>
      <p:sp>
        <p:nvSpPr>
          <p:cNvPr id="7182" name="TextBox 3"/>
          <p:cNvSpPr txBox="1">
            <a:spLocks noChangeArrowheads="1"/>
          </p:cNvSpPr>
          <p:nvPr/>
        </p:nvSpPr>
        <p:spPr bwMode="auto">
          <a:xfrm>
            <a:off x="5953125" y="4111625"/>
            <a:ext cx="2481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Формирование</a:t>
            </a:r>
            <a:r>
              <a:rPr lang="ru-RU"/>
              <a:t> </a:t>
            </a:r>
            <a:r>
              <a:rPr lang="ru-RU" sz="1200"/>
              <a:t>электронной очереди в ДОУ, выдача уведомлений и направлений в ДОУ для зачисления</a:t>
            </a:r>
          </a:p>
        </p:txBody>
      </p:sp>
      <p:sp>
        <p:nvSpPr>
          <p:cNvPr id="7183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8050212" cy="503238"/>
          </a:xfrm>
        </p:spPr>
        <p:txBody>
          <a:bodyPr/>
          <a:lstStyle/>
          <a:p>
            <a:pPr algn="l">
              <a:defRPr/>
            </a:pPr>
            <a:r>
              <a:rPr lang="ru-RU" sz="2000" b="1" kern="1200" dirty="0">
                <a:solidFill>
                  <a:schemeClr val="bg1"/>
                </a:solidFill>
                <a:ea typeface="+mn-ea"/>
              </a:rPr>
              <a:t>ПРИНЦИПЫ ПОСТРОЕНИЯ СИСТЕМЫ: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450" y="1557338"/>
            <a:ext cx="77470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Централизованное</a:t>
            </a:r>
            <a:r>
              <a:rPr lang="ru-RU" b="1" dirty="0"/>
              <a:t> </a:t>
            </a:r>
            <a:r>
              <a:rPr lang="ru-RU" dirty="0"/>
              <a:t>хранение данных на сервере пользователя.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Доступ </a:t>
            </a:r>
            <a:r>
              <a:rPr lang="ru-RU" dirty="0"/>
              <a:t>к базе данных в режиме </a:t>
            </a:r>
            <a:r>
              <a:rPr lang="ru-RU" b="1" dirty="0">
                <a:solidFill>
                  <a:srgbClr val="0070C0"/>
                </a:solidFill>
              </a:rPr>
              <a:t>он-</a:t>
            </a:r>
            <a:r>
              <a:rPr lang="ru-RU" b="1" dirty="0" err="1">
                <a:solidFill>
                  <a:srgbClr val="0070C0"/>
                </a:solidFill>
              </a:rPr>
              <a:t>лайн</a:t>
            </a:r>
            <a:r>
              <a:rPr lang="ru-RU" b="1" dirty="0"/>
              <a:t> </a:t>
            </a:r>
            <a:r>
              <a:rPr lang="ru-RU" dirty="0"/>
              <a:t>с любого компьютера, имеющего доступ к сети </a:t>
            </a:r>
            <a:r>
              <a:rPr lang="ru-RU" b="1" dirty="0">
                <a:solidFill>
                  <a:srgbClr val="0070C0"/>
                </a:solidFill>
              </a:rPr>
              <a:t>Интернет.</a:t>
            </a:r>
          </a:p>
          <a:p>
            <a:pPr>
              <a:defRPr/>
            </a:pPr>
            <a:endParaRPr lang="ru-RU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Система кроссплатформенная </a:t>
            </a:r>
            <a:r>
              <a:rPr lang="ru-RU" dirty="0"/>
              <a:t>и не зависит от определенной операционной системы, одинаково  функционируя на </a:t>
            </a:r>
            <a:r>
              <a:rPr lang="ru-RU" dirty="0" err="1"/>
              <a:t>Windows</a:t>
            </a:r>
            <a:r>
              <a:rPr lang="ru-RU" dirty="0"/>
              <a:t>, </a:t>
            </a:r>
            <a:r>
              <a:rPr lang="ru-RU" dirty="0" err="1"/>
              <a:t>Linux</a:t>
            </a:r>
            <a:r>
              <a:rPr lang="ru-RU" dirty="0"/>
              <a:t>, </a:t>
            </a:r>
            <a:r>
              <a:rPr lang="ru-RU" dirty="0" err="1"/>
              <a:t>Mac</a:t>
            </a:r>
            <a:r>
              <a:rPr lang="ru-RU" dirty="0"/>
              <a:t> OS.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8050212" cy="503238"/>
          </a:xfrm>
        </p:spPr>
        <p:txBody>
          <a:bodyPr/>
          <a:lstStyle/>
          <a:p>
            <a:pPr algn="l">
              <a:defRPr/>
            </a:pPr>
            <a:r>
              <a:rPr lang="ru-RU" sz="2000" b="1" kern="1200" dirty="0" smtClean="0">
                <a:solidFill>
                  <a:schemeClr val="bg1"/>
                </a:solidFill>
                <a:ea typeface="+mn-ea"/>
              </a:rPr>
              <a:t>ОСОБЕННОСТИ СИСТЕМЫ: </a:t>
            </a:r>
            <a:endParaRPr lang="ru-RU" sz="2000" b="1" kern="12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50" y="1412875"/>
            <a:ext cx="799306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/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Аналитическая обработка данных </a:t>
            </a:r>
            <a:r>
              <a:rPr lang="ru-RU" dirty="0"/>
              <a:t>как в рамках одного учреждения, муниципалитета, так и на уровне субъекта РФ в целом.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70C0"/>
                </a:solidFill>
              </a:rPr>
              <a:t>Адаптация к региональным требованиям.</a:t>
            </a:r>
          </a:p>
          <a:p>
            <a:pPr>
              <a:defRPr/>
            </a:pPr>
            <a:r>
              <a:rPr lang="ru-RU" dirty="0"/>
              <a:t>    Данное программное решение нацелено на  </a:t>
            </a:r>
          </a:p>
          <a:p>
            <a:pPr>
              <a:defRPr/>
            </a:pPr>
            <a:r>
              <a:rPr lang="ru-RU" dirty="0"/>
              <a:t>    информатизацию сферы образования в масштабах субъекта РФ, </a:t>
            </a:r>
          </a:p>
          <a:p>
            <a:pPr>
              <a:defRPr/>
            </a:pPr>
            <a:r>
              <a:rPr lang="ru-RU" dirty="0"/>
              <a:t>    а у каждого региона  имеются собственные требования, </a:t>
            </a:r>
          </a:p>
          <a:p>
            <a:pPr>
              <a:defRPr/>
            </a:pPr>
            <a:r>
              <a:rPr lang="ru-RU" dirty="0"/>
              <a:t>    Система позволяет учитывать их и применять </a:t>
            </a:r>
          </a:p>
          <a:p>
            <a:pPr>
              <a:defRPr/>
            </a:pPr>
            <a:r>
              <a:rPr lang="ru-RU" dirty="0"/>
              <a:t>    индивидуальный подход к каждому региону.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1614488"/>
            <a:ext cx="7791450" cy="3400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243" name="Заголовок 3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8281988" cy="647700"/>
          </a:xfrm>
        </p:spPr>
        <p:txBody>
          <a:bodyPr/>
          <a:lstStyle/>
          <a:p>
            <a:pPr algn="l"/>
            <a:r>
              <a:rPr lang="ru-RU" sz="2000" b="1" smtClean="0">
                <a:solidFill>
                  <a:schemeClr val="bg1"/>
                </a:solidFill>
              </a:rPr>
              <a:t>ОПИСАНИЕ ПОРЯДКА ПОДАЧИ ЗАЯВЛЕНИЯ ДЛЯ РОДИТЕЛЕЙ</a:t>
            </a:r>
            <a:endParaRPr lang="ru-RU" sz="2000" smtClean="0">
              <a:solidFill>
                <a:schemeClr val="bg1"/>
              </a:solidFill>
            </a:endParaRP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3357563" y="908050"/>
            <a:ext cx="547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+mj-cs"/>
              </a:rPr>
              <a:t>Электронная форма для подачи заявления на запись в ДОУ</a:t>
            </a:r>
            <a:r>
              <a:rPr lang="ru-RU" sz="2000" dirty="0" smtClean="0"/>
              <a:t>. </a:t>
            </a:r>
          </a:p>
        </p:txBody>
      </p:sp>
      <p:grpSp>
        <p:nvGrpSpPr>
          <p:cNvPr id="10245" name="Группа 7"/>
          <p:cNvGrpSpPr>
            <a:grpSpLocks/>
          </p:cNvGrpSpPr>
          <p:nvPr/>
        </p:nvGrpSpPr>
        <p:grpSpPr bwMode="auto">
          <a:xfrm>
            <a:off x="3606800" y="3716338"/>
            <a:ext cx="4972050" cy="1724025"/>
            <a:chOff x="3347864" y="2204863"/>
            <a:chExt cx="5220276" cy="487814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347864" y="2204863"/>
              <a:ext cx="5220276" cy="4878148"/>
            </a:xfrm>
            <a:prstGeom prst="roundRect">
              <a:avLst/>
            </a:prstGeom>
            <a:solidFill>
              <a:srgbClr val="D3EBED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0250" name="TextBox 9"/>
            <p:cNvSpPr txBox="1">
              <a:spLocks noChangeArrowheads="1"/>
            </p:cNvSpPr>
            <p:nvPr/>
          </p:nvSpPr>
          <p:spPr bwMode="auto">
            <a:xfrm>
              <a:off x="3663851" y="2361225"/>
              <a:ext cx="4794060" cy="165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just">
                <a:buFont typeface="Arial" charset="0"/>
                <a:buChar char="•"/>
              </a:pPr>
              <a:endParaRPr lang="ru-RU" sz="32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3819525" y="378142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5EA4"/>
                </a:solidFill>
              </a:rPr>
              <a:t>В блоке </a:t>
            </a:r>
            <a:r>
              <a:rPr lang="ru-RU" b="1">
                <a:solidFill>
                  <a:srgbClr val="005EA4"/>
                </a:solidFill>
              </a:rPr>
              <a:t>Ребёнок </a:t>
            </a:r>
            <a:r>
              <a:rPr lang="ru-RU">
                <a:solidFill>
                  <a:srgbClr val="005EA4"/>
                </a:solidFill>
              </a:rPr>
              <a:t>заполняются все необходимые поля, которые помечены звездочкой (поля, необходимые для однозначной идентификации ребёнка в системе). </a:t>
            </a:r>
          </a:p>
        </p:txBody>
      </p:sp>
      <p:pic>
        <p:nvPicPr>
          <p:cNvPr id="10247" name="Picture 14" descr="&amp;Kcy;&amp;acy;&amp;rcy;&amp;tcy;&amp;icy;&amp;ncy;&amp;kcy;&amp;acy; 80 &amp;icy;&amp;zcy; 169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97350"/>
            <a:ext cx="1143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CCFF"/>
                </a:solidFill>
              </a:rPr>
              <a:t>ИС «Прием –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</TotalTime>
  <Words>1547</Words>
  <Application>Microsoft Office PowerPoint</Application>
  <PresentationFormat>Экран (4:3)</PresentationFormat>
  <Paragraphs>196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ПРИНЦИПЫ ПОСТРОЕНИЯ СИСТЕМЫ: </vt:lpstr>
      <vt:lpstr>ОСОБЕННОСТИ СИСТЕМЫ: </vt:lpstr>
      <vt:lpstr>ОПИСАНИЕ ПОРЯДКА ПОДАЧИ ЗАЯВЛЕНИЯ ДЛЯ РОДИТЕЛЕЙ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Функциональные блоки системы ИС «Прием – ДОУ» </vt:lpstr>
      <vt:lpstr>Передача информации между системами </vt:lpstr>
      <vt:lpstr>Контактная информация +7 (499) 265 12 31 +7 (916) 730 95 55 office@iicavers.ru h-line@iicavers.ru Москва, пер. Денисовский, стр.6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Гиль А.В.</dc:creator>
  <cp:lastModifiedBy>Пенсионер</cp:lastModifiedBy>
  <cp:revision>159</cp:revision>
  <dcterms:created xsi:type="dcterms:W3CDTF">2011-02-02T19:47:39Z</dcterms:created>
  <dcterms:modified xsi:type="dcterms:W3CDTF">2013-12-01T08:19:43Z</dcterms:modified>
</cp:coreProperties>
</file>