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sldIdLst>
    <p:sldId id="34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1" r:id="rId7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1C16"/>
    <a:srgbClr val="FFDE1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4D5F7C-C01E-4C49-A76D-5BD151531EDD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38A284-9B54-41B3-9B1F-F7EC597C5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643182"/>
            <a:ext cx="6357982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214818"/>
            <a:ext cx="6357982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DE15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8CCE8-82A9-454D-89B9-895589368247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E47F-BAC5-46C1-BC3A-9286E987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686E-BA8E-443A-AC2F-0CF6FA98BE97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E7F3-2B53-4485-8653-B582DE356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3176-8B6F-47C2-B3DD-231D3E5FE686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2223-7D65-48B5-B420-287A00780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478634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6329378" cy="3482981"/>
          </a:xfrm>
        </p:spPr>
        <p:txBody>
          <a:bodyPr/>
          <a:lstStyle>
            <a:lvl1pPr>
              <a:defRPr>
                <a:latin typeface="Segoe" pitchFamily="34" charset="0"/>
              </a:defRPr>
            </a:lvl1pPr>
            <a:lvl2pPr>
              <a:defRPr>
                <a:latin typeface="Segoe" pitchFamily="34" charset="0"/>
              </a:defRPr>
            </a:lvl2pPr>
            <a:lvl3pPr>
              <a:defRPr>
                <a:latin typeface="Segoe" pitchFamily="34" charset="0"/>
              </a:defRPr>
            </a:lvl3pPr>
            <a:lvl4pPr>
              <a:defRPr>
                <a:latin typeface="Segoe" pitchFamily="34" charset="0"/>
              </a:defRPr>
            </a:lvl4pPr>
            <a:lvl5pPr>
              <a:defRPr>
                <a:latin typeface="Segoe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DFD06-EA6F-4F32-8D52-822F2938A6D0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7B76-2BB4-4B9A-B86D-530402616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353B-971A-4A2C-BF1F-7081F1E478FA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6271-696B-4622-A923-4535E75F6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F9BE-1E5B-4F4F-AB08-6A2E7A5A3BFB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E8EF-2C17-4DA6-AACD-F973C068C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E5B5-D743-4E88-9CC7-3294C2DB26FD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D7AF-C130-4B0E-AF92-88DFF5EE7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058A-D467-4049-82E6-1FC9D11BE7A2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C69D-1A3D-4497-93B7-ECDDEB9C5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9F1B-E941-411A-BCAB-0858F8463AD0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18CB-BEC8-41EC-B39D-6B9B6EBB4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D49B-C2A1-4FFA-80F5-99F1F220D2E0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AE3B-63A5-4922-9351-4DAD40BFE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82B1-8C2C-463D-9CF8-D57BFE2C6722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B0021-D143-403D-9E43-A15BB83A0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61E7DD-15E8-4305-8E09-1C57ED81A8B3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C57D1-3844-4271-8A1C-2BE835B2D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Segoe Script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Segoe Script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Segoe Script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Segoe Script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6840760" cy="2000264"/>
          </a:xfrm>
        </p:spPr>
        <p:txBody>
          <a:bodyPr>
            <a:normAutofit fontScale="9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3100" cap="all" smtClean="0">
                <a:latin typeface="+mj-lt"/>
              </a:rPr>
              <a:t>УПРАВЛЕНИЕ </a:t>
            </a:r>
            <a:r>
              <a:rPr lang="ru-RU" sz="3100" cap="all" dirty="0" smtClean="0">
                <a:latin typeface="+mj-lt"/>
              </a:rPr>
              <a:t>ДОШКОЛЬНЫМ ОБРАЗОВАТЕЛЬНЫМ УЧРЕЖДЕНИЕМ</a:t>
            </a:r>
            <a:r>
              <a:rPr lang="ru-RU" sz="2000" cap="all" dirty="0" smtClean="0">
                <a:latin typeface="+mj-lt"/>
              </a:rPr>
              <a:t/>
            </a:r>
            <a:br>
              <a:rPr lang="ru-RU" sz="2000" cap="all" dirty="0" smtClean="0">
                <a:latin typeface="+mj-lt"/>
              </a:rPr>
            </a:br>
            <a:r>
              <a:rPr lang="ru-RU" sz="2000" cap="all" dirty="0" smtClean="0">
                <a:latin typeface="+mj-lt"/>
              </a:rPr>
              <a:t/>
            </a:r>
            <a:br>
              <a:rPr lang="ru-RU" sz="2000" cap="all" dirty="0" smtClean="0">
                <a:latin typeface="+mj-lt"/>
              </a:rPr>
            </a:br>
            <a:r>
              <a:rPr lang="ru-RU" sz="2000" cap="all" dirty="0" smtClean="0">
                <a:latin typeface="+mj-lt"/>
              </a:rPr>
              <a:t/>
            </a:r>
            <a:br>
              <a:rPr lang="ru-RU" sz="2000" cap="all" dirty="0" smtClean="0">
                <a:latin typeface="+mj-lt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+mj-lt"/>
              </a:rPr>
              <a:t>Основные возможности программы</a:t>
            </a:r>
            <a:br>
              <a:rPr lang="ru-RU" sz="2000" dirty="0" smtClean="0">
                <a:solidFill>
                  <a:srgbClr val="0000FF"/>
                </a:solidFill>
                <a:effectLst/>
                <a:latin typeface="+mj-lt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+mj-lt"/>
              </a:rPr>
              <a:t>ИАС «АВЕРС: Заведующий ДОУ»</a:t>
            </a:r>
            <a:endParaRPr lang="ru-RU" sz="2000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7438" y="500063"/>
            <a:ext cx="481420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Учебно-методический центр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«Аверс»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8407" y="5702300"/>
            <a:ext cx="124764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2013г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152650"/>
            <a:ext cx="4319587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1835150" y="1484313"/>
            <a:ext cx="5472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Выбор папки установки программы</a:t>
            </a:r>
            <a:endParaRPr lang="ru-RU"/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3000" y="2205038"/>
            <a:ext cx="4319588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835150" y="1484313"/>
            <a:ext cx="5472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Проверка готовности установки</a:t>
            </a:r>
            <a:endParaRPr lang="ru-RU"/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205038"/>
            <a:ext cx="4319587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1835150" y="1347788"/>
            <a:ext cx="54721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Завершение установки </a:t>
            </a:r>
            <a:br>
              <a:rPr lang="ru-RU" b="1"/>
            </a:br>
            <a:r>
              <a:rPr lang="en-US" b="1"/>
              <a:t>Web-</a:t>
            </a:r>
            <a:r>
              <a:rPr lang="ru-RU" b="1"/>
              <a:t>сервера </a:t>
            </a:r>
            <a:r>
              <a:rPr lang="en-US" b="1"/>
              <a:t>Apache</a:t>
            </a:r>
            <a:endParaRPr lang="ru-RU"/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Установка_FireBi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349500"/>
            <a:ext cx="431958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1835150" y="1347788"/>
            <a:ext cx="54721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Открытие мастера установки сервера баз данных </a:t>
            </a:r>
            <a:r>
              <a:rPr lang="en-US" b="1"/>
              <a:t>Firebird</a:t>
            </a:r>
            <a:endParaRPr lang="ru-RU"/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Установка_FireBird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8713" y="2276475"/>
            <a:ext cx="4319587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1835150" y="1484313"/>
            <a:ext cx="5472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Окно установки сервер баз данных </a:t>
            </a:r>
            <a:r>
              <a:rPr lang="en-US" b="1"/>
              <a:t>Firebird</a:t>
            </a:r>
            <a:endParaRPr lang="ru-RU"/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Установка_FireBird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290763"/>
            <a:ext cx="431958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1835150" y="1484313"/>
            <a:ext cx="5472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Выбор папки установки программы</a:t>
            </a:r>
            <a:endParaRPr lang="ru-RU"/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908175" y="3216275"/>
            <a:ext cx="4675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0"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Проверка готовности установки</a:t>
            </a:r>
          </a:p>
        </p:txBody>
      </p:sp>
      <p:pic>
        <p:nvPicPr>
          <p:cNvPr id="19459" name="Picture 2" descr="Установка_FireBird_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2143125"/>
            <a:ext cx="4319588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339975" y="1052513"/>
            <a:ext cx="43195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Установка сервера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баз данных Firebird</a:t>
            </a:r>
          </a:p>
        </p:txBody>
      </p:sp>
      <p:pic>
        <p:nvPicPr>
          <p:cNvPr id="20483" name="Picture 2" descr="Установка_FireBird_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1989138"/>
            <a:ext cx="4319587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051050" y="1052513"/>
            <a:ext cx="474186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0"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Завершение процесса установки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Firebird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Установка_FireBird_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2276475"/>
            <a:ext cx="4319588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985963" y="957263"/>
            <a:ext cx="48180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0"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Завершение процесса установки 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программы «Аверс: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Заведующий ДОУ»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2214563"/>
            <a:ext cx="431958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428625" y="2492375"/>
            <a:ext cx="83327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Для установки программы </a:t>
            </a:r>
            <a:r>
              <a:rPr lang="ru-RU" sz="2000" b="1">
                <a:latin typeface="Calibri" pitchFamily="34" charset="0"/>
              </a:rPr>
              <a:t>«Аверс: Заведующий ДОУ»</a:t>
            </a:r>
            <a:r>
              <a:rPr lang="ru-RU" sz="2000">
                <a:latin typeface="Calibri" pitchFamily="34" charset="0"/>
              </a:rPr>
              <a:t> вставьте оригинальный компакт-диск в </a:t>
            </a:r>
            <a:r>
              <a:rPr lang="en-US" sz="2000">
                <a:latin typeface="Calibri" pitchFamily="34" charset="0"/>
              </a:rPr>
              <a:t>CD</a:t>
            </a:r>
            <a:r>
              <a:rPr lang="ru-RU" sz="2000">
                <a:latin typeface="Calibri" pitchFamily="34" charset="0"/>
              </a:rPr>
              <a:t>/</a:t>
            </a:r>
            <a:r>
              <a:rPr lang="en-US" sz="2000">
                <a:latin typeface="Calibri" pitchFamily="34" charset="0"/>
              </a:rPr>
              <a:t>DVD </a:t>
            </a:r>
            <a:r>
              <a:rPr lang="be-BY" sz="2000">
                <a:latin typeface="Calibri" pitchFamily="34" charset="0"/>
              </a:rPr>
              <a:t>-</a:t>
            </a:r>
            <a:r>
              <a:rPr lang="ru-RU" sz="2000">
                <a:latin typeface="Calibri" pitchFamily="34" charset="0"/>
              </a:rPr>
              <a:t> привод Вашего компьютера. Запуск установки осуществится автоматически, при этом на рабочем столе появится окно </a:t>
            </a:r>
            <a:r>
              <a:rPr lang="ru-RU" sz="2000" b="1">
                <a:latin typeface="Calibri" pitchFamily="34" charset="0"/>
              </a:rPr>
              <a:t>«Начало установки программы»</a:t>
            </a:r>
            <a:r>
              <a:rPr lang="ru-RU" sz="2000">
                <a:latin typeface="Calibri" pitchFamily="34" charset="0"/>
              </a:rPr>
              <a:t>. </a:t>
            </a: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Если автозапуска установки программы не происходит, найдите на компакт-диске </a:t>
            </a:r>
            <a:r>
              <a:rPr lang="en-US" sz="2000">
                <a:latin typeface="Calibri" pitchFamily="34" charset="0"/>
              </a:rPr>
              <a:t>dou</a:t>
            </a:r>
            <a:r>
              <a:rPr lang="ru-RU" sz="2000">
                <a:latin typeface="Calibri" pitchFamily="34" charset="0"/>
              </a:rPr>
              <a:t>-1.1.6.2-</a:t>
            </a:r>
            <a:r>
              <a:rPr lang="en-US" sz="2000">
                <a:latin typeface="Calibri" pitchFamily="34" charset="0"/>
              </a:rPr>
              <a:t>open </a:t>
            </a:r>
            <a:r>
              <a:rPr lang="ru-RU" sz="2000">
                <a:latin typeface="Calibri" pitchFamily="34" charset="0"/>
              </a:rPr>
              <a:t>и запустите его самостоятельно.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2771775" y="1484313"/>
            <a:ext cx="3600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Установка программы</a:t>
            </a:r>
            <a:endParaRPr lang="ru-RU"/>
          </a:p>
        </p:txBody>
      </p:sp>
      <p:pic>
        <p:nvPicPr>
          <p:cNvPr id="5124" name="Picture 2" descr="Начало%20установ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4513" y="3929063"/>
            <a:ext cx="65928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9438" y="3598863"/>
            <a:ext cx="2867025" cy="503237"/>
          </a:xfrm>
          <a:prstGeom prst="actionButtonBlank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06738" y="4711700"/>
            <a:ext cx="2867025" cy="503238"/>
          </a:xfrm>
          <a:prstGeom prst="actionButtonBlank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0075" y="5805488"/>
            <a:ext cx="2867025" cy="503237"/>
          </a:xfrm>
          <a:prstGeom prst="actionButtonBlank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6500" y="1484313"/>
            <a:ext cx="418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Запуск программы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9263" y="2133600"/>
            <a:ext cx="312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icon-4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57675" y="5229225"/>
            <a:ext cx="576263" cy="576263"/>
          </a:xfrm>
          <a:prstGeom prst="rect">
            <a:avLst/>
          </a:prstGeom>
          <a:noFill/>
        </p:spPr>
      </p:pic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4022725" y="5881688"/>
            <a:ext cx="1036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 i="1"/>
              <a:t>«Пуск»</a:t>
            </a:r>
            <a:r>
              <a:rPr lang="ru-RU"/>
              <a:t> 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2773363" y="4797425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b="1" i="1"/>
              <a:t>Программы Аверс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3128963" y="3684588"/>
            <a:ext cx="284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/>
              <a:t>АИАС Управление ДОУ</a:t>
            </a:r>
          </a:p>
        </p:txBody>
      </p:sp>
      <p:pic>
        <p:nvPicPr>
          <p:cNvPr id="3100" name="Picture 28" descr="icon-4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0375" y="4127500"/>
            <a:ext cx="576263" cy="576263"/>
          </a:xfrm>
          <a:prstGeom prst="rect">
            <a:avLst/>
          </a:prstGeom>
          <a:noFill/>
        </p:spPr>
      </p:pic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185738" y="4365625"/>
            <a:ext cx="15065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b="1">
                <a:solidFill>
                  <a:srgbClr val="FE1C16"/>
                </a:solidFill>
              </a:rPr>
              <a:t>3</a:t>
            </a:r>
          </a:p>
          <a:p>
            <a:pPr algn="r"/>
            <a:r>
              <a:rPr lang="ru-RU" b="1">
                <a:solidFill>
                  <a:srgbClr val="FE1C16"/>
                </a:solidFill>
              </a:rPr>
              <a:t>Нажмите   2</a:t>
            </a:r>
          </a:p>
          <a:p>
            <a:pPr algn="r"/>
            <a:r>
              <a:rPr lang="ru-RU" b="1">
                <a:solidFill>
                  <a:srgbClr val="FE1C16"/>
                </a:solidFill>
              </a:rPr>
              <a:t>1</a:t>
            </a:r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 rot="2124430" flipV="1">
            <a:off x="1516063" y="5595938"/>
            <a:ext cx="1655762" cy="144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 rot="21594371" flipV="1">
            <a:off x="1652588" y="4799013"/>
            <a:ext cx="1511300" cy="144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 rot="20184587" flipV="1">
            <a:off x="1620838" y="4149725"/>
            <a:ext cx="1655762" cy="1444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а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" y="3429000"/>
            <a:ext cx="4929188" cy="3268663"/>
          </a:xfrm>
          <a:prstGeom prst="rect">
            <a:avLst/>
          </a:prstGeom>
          <a:noFill/>
        </p:spPr>
      </p:pic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>
                <a:solidFill>
                  <a:schemeClr val="hlink"/>
                </a:solidFill>
                <a:latin typeface="Bookman Old Style" pitchFamily="18" charset="0"/>
              </a:rPr>
              <a:t>Добавление и удаление учреждения</a:t>
            </a:r>
            <a:endParaRPr lang="ru-RU" sz="12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34925" y="2620963"/>
            <a:ext cx="2551113" cy="376237"/>
          </a:xfrm>
          <a:prstGeom prst="rect">
            <a:avLst/>
          </a:prstGeom>
          <a:solidFill>
            <a:srgbClr val="00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Добавить учреждение</a:t>
            </a:r>
          </a:p>
        </p:txBody>
      </p:sp>
      <p:pic>
        <p:nvPicPr>
          <p:cNvPr id="3114" name="Picture 42" descr="а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844675"/>
            <a:ext cx="4392613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5716588" y="5157788"/>
            <a:ext cx="3248025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Краткое наименование ДОУ 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5756275" y="5734050"/>
            <a:ext cx="14922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Номер ДОУ 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756275" y="4581525"/>
            <a:ext cx="3208338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Полное наименование ДОУ </a:t>
            </a: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 flipH="1">
            <a:off x="4356100" y="4797425"/>
            <a:ext cx="1368425" cy="28733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 flipH="1">
            <a:off x="4572000" y="5373688"/>
            <a:ext cx="1152525" cy="71437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 flipH="1" flipV="1">
            <a:off x="3995738" y="5734050"/>
            <a:ext cx="1800225" cy="2159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 flipV="1">
            <a:off x="2555875" y="2781300"/>
            <a:ext cx="2016125" cy="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1125538"/>
            <a:ext cx="418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>
                <a:solidFill>
                  <a:schemeClr val="hlink"/>
                </a:solidFill>
                <a:latin typeface="Bookman Old Style" pitchFamily="18" charset="0"/>
              </a:rPr>
              <a:t>Выбор учреждения</a:t>
            </a:r>
            <a:endParaRPr lang="ru-RU" sz="12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492500" y="5734050"/>
            <a:ext cx="304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 i="1"/>
              <a:t>«Выберите учреждение</a:t>
            </a:r>
            <a:r>
              <a:rPr lang="ru-RU"/>
              <a:t> </a:t>
            </a:r>
          </a:p>
        </p:txBody>
      </p:sp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5" y="1916113"/>
            <a:ext cx="3114675" cy="1285875"/>
          </a:xfrm>
          <a:prstGeom prst="rect">
            <a:avLst/>
          </a:prstGeom>
          <a:noFill/>
        </p:spPr>
      </p:pic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3851275" y="2324100"/>
            <a:ext cx="1368425" cy="647700"/>
          </a:xfrm>
          <a:prstGeom prst="wedgeEllipseCallout">
            <a:avLst>
              <a:gd name="adj1" fmla="val 10903"/>
              <a:gd name="adj2" fmla="val 128921"/>
            </a:avLst>
          </a:prstGeom>
          <a:noFill/>
          <a:ln w="25400">
            <a:solidFill>
              <a:srgbClr val="FE1C1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3059113" y="3500438"/>
            <a:ext cx="2981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Введите ИМЯ и ПАРОЛЬ</a:t>
            </a:r>
          </a:p>
        </p:txBody>
      </p:sp>
      <p:pic>
        <p:nvPicPr>
          <p:cNvPr id="3108" name="Picture 36" descr="а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4149725"/>
            <a:ext cx="3333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9" name="AutoShape 37"/>
          <p:cNvSpPr>
            <a:spLocks noChangeArrowheads="1"/>
          </p:cNvSpPr>
          <p:nvPr/>
        </p:nvSpPr>
        <p:spPr bwMode="auto">
          <a:xfrm flipV="1">
            <a:off x="1743075" y="4784725"/>
            <a:ext cx="1604963" cy="1571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261938" y="4646613"/>
            <a:ext cx="1573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E1C16"/>
                </a:solidFill>
              </a:rPr>
              <a:t>Учреждения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250825" y="5149850"/>
            <a:ext cx="240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E1C16"/>
                </a:solidFill>
              </a:rPr>
              <a:t>Выбор учреждения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 rot="20682047" flipV="1">
            <a:off x="2620963" y="5184775"/>
            <a:ext cx="741362" cy="1571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31775" y="4292600"/>
            <a:ext cx="1489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 i="1"/>
              <a:t>Добавить </a:t>
            </a:r>
            <a:br>
              <a:rPr lang="ru-RU" b="1" i="1"/>
            </a:br>
            <a:r>
              <a:rPr lang="ru-RU" b="1" i="1"/>
              <a:t>строку в </a:t>
            </a:r>
            <a:br>
              <a:rPr lang="ru-RU" b="1" i="1"/>
            </a:br>
            <a:r>
              <a:rPr lang="ru-RU" b="1" i="1"/>
              <a:t>список </a:t>
            </a:r>
            <a:br>
              <a:rPr lang="ru-RU" b="1" i="1"/>
            </a:br>
            <a:r>
              <a:rPr lang="ru-RU" b="1" i="1"/>
              <a:t>фильтров</a:t>
            </a:r>
            <a:r>
              <a:rPr lang="ru-RU"/>
              <a:t>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79388" y="2590800"/>
            <a:ext cx="235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Выбор списка ДОУ</a:t>
            </a:r>
          </a:p>
        </p:txBody>
      </p:sp>
      <p:pic>
        <p:nvPicPr>
          <p:cNvPr id="47120" name="Picture 16" descr="а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773238"/>
            <a:ext cx="46085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Picture 17" descr="а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4221163"/>
            <a:ext cx="460851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2" name="TextBox 3"/>
          <p:cNvSpPr txBox="1">
            <a:spLocks noChangeArrowheads="1"/>
          </p:cNvSpPr>
          <p:nvPr/>
        </p:nvSpPr>
        <p:spPr bwMode="auto">
          <a:xfrm>
            <a:off x="2470150" y="1125538"/>
            <a:ext cx="418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>
                <a:solidFill>
                  <a:schemeClr val="hlink"/>
                </a:solidFill>
                <a:latin typeface="Bookman Old Style" pitchFamily="18" charset="0"/>
              </a:rPr>
              <a:t>Выбор учреждения</a:t>
            </a:r>
            <a:endParaRPr lang="ru-RU" sz="12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47123" name="AutoShape 19"/>
          <p:cNvSpPr>
            <a:spLocks noChangeArrowheads="1"/>
          </p:cNvSpPr>
          <p:nvPr/>
        </p:nvSpPr>
        <p:spPr bwMode="auto">
          <a:xfrm flipV="1">
            <a:off x="2073275" y="2713038"/>
            <a:ext cx="4014788" cy="1698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4" name="AutoShape 20"/>
          <p:cNvSpPr>
            <a:spLocks noChangeArrowheads="1"/>
          </p:cNvSpPr>
          <p:nvPr/>
        </p:nvSpPr>
        <p:spPr bwMode="auto">
          <a:xfrm flipV="1">
            <a:off x="1476375" y="4843463"/>
            <a:ext cx="1150938" cy="1698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0825" y="3074988"/>
            <a:ext cx="1781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Сохранить </a:t>
            </a:r>
            <a:br>
              <a:rPr lang="ru-RU" b="1"/>
            </a:br>
            <a:r>
              <a:rPr lang="ru-RU" b="1"/>
              <a:t>информацию</a:t>
            </a:r>
            <a:r>
              <a:rPr lang="ru-RU"/>
              <a:t>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2708275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Набрать ДОУ</a:t>
            </a:r>
          </a:p>
        </p:txBody>
      </p:sp>
      <p:sp>
        <p:nvSpPr>
          <p:cNvPr id="48135" name="TextBox 3"/>
          <p:cNvSpPr txBox="1">
            <a:spLocks noChangeArrowheads="1"/>
          </p:cNvSpPr>
          <p:nvPr/>
        </p:nvSpPr>
        <p:spPr bwMode="auto">
          <a:xfrm>
            <a:off x="2470150" y="1125538"/>
            <a:ext cx="418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>
                <a:solidFill>
                  <a:schemeClr val="hlink"/>
                </a:solidFill>
                <a:latin typeface="Bookman Old Style" pitchFamily="18" charset="0"/>
              </a:rPr>
              <a:t>Выбор учреждения</a:t>
            </a:r>
            <a:endParaRPr lang="ru-RU" sz="1200">
              <a:solidFill>
                <a:schemeClr val="hlink"/>
              </a:solidFill>
              <a:latin typeface="Bookman Old Style" pitchFamily="18" charset="0"/>
            </a:endParaRPr>
          </a:p>
        </p:txBody>
      </p:sp>
      <p:pic>
        <p:nvPicPr>
          <p:cNvPr id="48142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539875"/>
            <a:ext cx="619283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15" descr="а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3429000"/>
            <a:ext cx="3960813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AutoShape 8"/>
          <p:cNvSpPr>
            <a:spLocks noChangeArrowheads="1"/>
          </p:cNvSpPr>
          <p:nvPr/>
        </p:nvSpPr>
        <p:spPr bwMode="auto">
          <a:xfrm rot="21254586" flipV="1">
            <a:off x="1905000" y="2665413"/>
            <a:ext cx="2447925" cy="144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 rot="21254586" flipV="1">
            <a:off x="1692275" y="3055938"/>
            <a:ext cx="2447925" cy="144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395288" y="3860800"/>
            <a:ext cx="1914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Сортировка </a:t>
            </a:r>
            <a:br>
              <a:rPr lang="ru-RU" b="1"/>
            </a:br>
            <a:r>
              <a:rPr lang="ru-RU" b="1"/>
              <a:t>ДОУ по номеру</a:t>
            </a:r>
            <a:endParaRPr lang="ru-RU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468313" y="5451475"/>
            <a:ext cx="1608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Сортировка </a:t>
            </a:r>
            <a:br>
              <a:rPr lang="ru-RU" b="1"/>
            </a:br>
            <a:r>
              <a:rPr lang="ru-RU" b="1"/>
              <a:t>ДОУ по типу</a:t>
            </a:r>
            <a:endParaRPr lang="ru-RU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468313" y="4691063"/>
            <a:ext cx="1627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Сортировка </a:t>
            </a:r>
            <a:br>
              <a:rPr lang="ru-RU" b="1"/>
            </a:br>
            <a:r>
              <a:rPr lang="ru-RU" b="1"/>
              <a:t>ДОУ по виду</a:t>
            </a:r>
            <a:endParaRPr lang="ru-RU"/>
          </a:p>
        </p:txBody>
      </p:sp>
      <p:sp>
        <p:nvSpPr>
          <p:cNvPr id="48148" name="AutoShape 20"/>
          <p:cNvSpPr>
            <a:spLocks noChangeArrowheads="1"/>
          </p:cNvSpPr>
          <p:nvPr/>
        </p:nvSpPr>
        <p:spPr bwMode="auto">
          <a:xfrm rot="394454" flipV="1">
            <a:off x="1979613" y="4292600"/>
            <a:ext cx="2447925" cy="1444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 rot="21098432" flipV="1">
            <a:off x="2046288" y="4814888"/>
            <a:ext cx="3167062" cy="1254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1" name="AutoShape 23"/>
          <p:cNvSpPr>
            <a:spLocks noChangeArrowheads="1"/>
          </p:cNvSpPr>
          <p:nvPr/>
        </p:nvSpPr>
        <p:spPr bwMode="auto">
          <a:xfrm rot="-887783">
            <a:off x="1931988" y="5135563"/>
            <a:ext cx="4321175" cy="1635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Создание пользователей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graphicFrame>
        <p:nvGraphicFramePr>
          <p:cNvPr id="3234" name="Group 162"/>
          <p:cNvGraphicFramePr>
            <a:graphicFrameLocks noGrp="1"/>
          </p:cNvGraphicFramePr>
          <p:nvPr/>
        </p:nvGraphicFramePr>
        <p:xfrm>
          <a:off x="647700" y="2205038"/>
          <a:ext cx="7848600" cy="4064002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Категории пользователя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Доступные разделы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Администратор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Учреждения, Питание, Сотрудники, Дети, Отчеты, Сервис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Комитет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Учреждения, Питание, Сотрудники, Дети, Отчеты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Диетсестра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Питание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Заведующий ДОУ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Учреждения, Питание, Сотрудники, Дети, Отчеты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Делопроизводитель ДОУ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Учреждения, Сотрудники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Создание пользователей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pic>
        <p:nvPicPr>
          <p:cNvPr id="50205" name="Picture 29" descr="а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1916113"/>
            <a:ext cx="62642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250825" y="6021388"/>
            <a:ext cx="4697413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Ссылка «Добавить нового пользователя» </a:t>
            </a:r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 flipV="1">
            <a:off x="2555875" y="5470525"/>
            <a:ext cx="1223963" cy="5048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8588" y="2349500"/>
            <a:ext cx="6335712" cy="29003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Создание пользователей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79388" y="2708275"/>
            <a:ext cx="2230437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Ссылка «Вернуться»</a:t>
            </a:r>
            <a:r>
              <a:rPr lang="ru-RU"/>
              <a:t> 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79388" y="3278188"/>
            <a:ext cx="2009775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Имя пользователя</a:t>
            </a:r>
            <a:r>
              <a:rPr lang="ru-RU"/>
              <a:t> 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268538" y="2924175"/>
            <a:ext cx="647700" cy="144463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2051050" y="3429000"/>
            <a:ext cx="649288" cy="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79388" y="3819525"/>
            <a:ext cx="1884362" cy="3365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Пароль </a:t>
            </a:r>
            <a:endParaRPr lang="ru-RU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V="1">
            <a:off x="2051050" y="3644900"/>
            <a:ext cx="649288" cy="360363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79388" y="4387850"/>
            <a:ext cx="1884362" cy="5810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Категория пользователей </a:t>
            </a:r>
            <a:endParaRPr lang="ru-RU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V="1">
            <a:off x="2051050" y="4581525"/>
            <a:ext cx="1296988" cy="7143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179388" y="5216525"/>
            <a:ext cx="1884362" cy="5810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Добавить пользователя </a:t>
            </a:r>
            <a:endParaRPr lang="ru-RU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V="1">
            <a:off x="2051050" y="5229225"/>
            <a:ext cx="1512888" cy="28733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Просмотр и редактирование сведений об учреждений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pic>
        <p:nvPicPr>
          <p:cNvPr id="3235" name="Picture 163" descr="Рисокно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2133600"/>
            <a:ext cx="59769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6" name="Text Box 164"/>
          <p:cNvSpPr txBox="1">
            <a:spLocks noChangeArrowheads="1"/>
          </p:cNvSpPr>
          <p:nvPr/>
        </p:nvSpPr>
        <p:spPr bwMode="auto">
          <a:xfrm>
            <a:off x="250825" y="324485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Общие сведения</a:t>
            </a:r>
            <a:r>
              <a:rPr lang="ru-RU"/>
              <a:t>      </a:t>
            </a:r>
          </a:p>
        </p:txBody>
      </p:sp>
      <p:sp>
        <p:nvSpPr>
          <p:cNvPr id="3237" name="Text Box 165"/>
          <p:cNvSpPr txBox="1">
            <a:spLocks noChangeArrowheads="1"/>
          </p:cNvSpPr>
          <p:nvPr/>
        </p:nvSpPr>
        <p:spPr bwMode="auto">
          <a:xfrm>
            <a:off x="250825" y="37893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Дополнительные сведения</a:t>
            </a:r>
            <a:r>
              <a:rPr lang="ru-RU"/>
              <a:t> </a:t>
            </a:r>
          </a:p>
        </p:txBody>
      </p:sp>
      <p:sp>
        <p:nvSpPr>
          <p:cNvPr id="3238" name="Text Box 166"/>
          <p:cNvSpPr txBox="1">
            <a:spLocks noChangeArrowheads="1"/>
          </p:cNvSpPr>
          <p:nvPr/>
        </p:nvSpPr>
        <p:spPr bwMode="auto">
          <a:xfrm>
            <a:off x="250825" y="43656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Сведения о помещениях </a:t>
            </a:r>
            <a:r>
              <a:rPr lang="ru-RU"/>
              <a:t> </a:t>
            </a:r>
          </a:p>
        </p:txBody>
      </p:sp>
      <p:sp>
        <p:nvSpPr>
          <p:cNvPr id="3239" name="Text Box 167"/>
          <p:cNvSpPr txBox="1">
            <a:spLocks noChangeArrowheads="1"/>
          </p:cNvSpPr>
          <p:nvPr/>
        </p:nvSpPr>
        <p:spPr bwMode="auto">
          <a:xfrm>
            <a:off x="250825" y="494188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Кодировки и реквизиты</a:t>
            </a:r>
            <a:r>
              <a:rPr lang="ru-RU"/>
              <a:t> </a:t>
            </a:r>
          </a:p>
        </p:txBody>
      </p:sp>
      <p:sp>
        <p:nvSpPr>
          <p:cNvPr id="3240" name="Text Box 168"/>
          <p:cNvSpPr txBox="1">
            <a:spLocks noChangeArrowheads="1"/>
          </p:cNvSpPr>
          <p:nvPr/>
        </p:nvSpPr>
        <p:spPr bwMode="auto">
          <a:xfrm>
            <a:off x="250825" y="55165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Программы                </a:t>
            </a:r>
            <a:r>
              <a:rPr lang="ru-RU"/>
              <a:t> </a:t>
            </a:r>
          </a:p>
        </p:txBody>
      </p:sp>
      <p:sp>
        <p:nvSpPr>
          <p:cNvPr id="3241" name="Text Box 169"/>
          <p:cNvSpPr txBox="1">
            <a:spLocks noChangeArrowheads="1"/>
          </p:cNvSpPr>
          <p:nvPr/>
        </p:nvSpPr>
        <p:spPr bwMode="auto">
          <a:xfrm>
            <a:off x="250825" y="60928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Структура учреждения</a:t>
            </a:r>
            <a:r>
              <a:rPr lang="ru-RU"/>
              <a:t> </a:t>
            </a:r>
          </a:p>
        </p:txBody>
      </p:sp>
      <p:sp>
        <p:nvSpPr>
          <p:cNvPr id="3242" name="Line 170"/>
          <p:cNvSpPr>
            <a:spLocks noChangeShapeType="1"/>
          </p:cNvSpPr>
          <p:nvPr/>
        </p:nvSpPr>
        <p:spPr bwMode="auto">
          <a:xfrm flipV="1">
            <a:off x="1979613" y="3068638"/>
            <a:ext cx="1152525" cy="360362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43" name="Line 171"/>
          <p:cNvSpPr>
            <a:spLocks noChangeShapeType="1"/>
          </p:cNvSpPr>
          <p:nvPr/>
        </p:nvSpPr>
        <p:spPr bwMode="auto">
          <a:xfrm flipV="1">
            <a:off x="2927350" y="2997200"/>
            <a:ext cx="996950" cy="10033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44" name="Line 172"/>
          <p:cNvSpPr>
            <a:spLocks noChangeShapeType="1"/>
          </p:cNvSpPr>
          <p:nvPr/>
        </p:nvSpPr>
        <p:spPr bwMode="auto">
          <a:xfrm flipV="1">
            <a:off x="2916238" y="2997200"/>
            <a:ext cx="1727200" cy="15843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45" name="Line 173"/>
          <p:cNvSpPr>
            <a:spLocks noChangeShapeType="1"/>
          </p:cNvSpPr>
          <p:nvPr/>
        </p:nvSpPr>
        <p:spPr bwMode="auto">
          <a:xfrm flipV="1">
            <a:off x="2916238" y="3073400"/>
            <a:ext cx="2460625" cy="208438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46" name="Line 174"/>
          <p:cNvSpPr>
            <a:spLocks noChangeShapeType="1"/>
          </p:cNvSpPr>
          <p:nvPr/>
        </p:nvSpPr>
        <p:spPr bwMode="auto">
          <a:xfrm flipV="1">
            <a:off x="2916238" y="3068638"/>
            <a:ext cx="3232150" cy="2592387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47" name="Line 175"/>
          <p:cNvSpPr>
            <a:spLocks noChangeShapeType="1"/>
          </p:cNvSpPr>
          <p:nvPr/>
        </p:nvSpPr>
        <p:spPr bwMode="auto">
          <a:xfrm flipV="1">
            <a:off x="2916238" y="3073400"/>
            <a:ext cx="3948112" cy="316388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Основные приемы заполнения полей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graphicFrame>
        <p:nvGraphicFramePr>
          <p:cNvPr id="3285" name="Group 213"/>
          <p:cNvGraphicFramePr>
            <a:graphicFrameLocks noGrp="1"/>
          </p:cNvGraphicFramePr>
          <p:nvPr/>
        </p:nvGraphicFramePr>
        <p:xfrm>
          <a:off x="323850" y="2565400"/>
          <a:ext cx="8424863" cy="3914140"/>
        </p:xfrm>
        <a:graphic>
          <a:graphicData uri="http://schemas.openxmlformats.org/drawingml/2006/table">
            <a:tbl>
              <a:tblPr/>
              <a:tblGrid>
                <a:gridCol w="3105150"/>
                <a:gridCol w="5319713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Поля, заполняемые вручную.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внесения информации необходимо щелкнуть указателем мыши внутри поля и ввести необходимый текст.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1C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Поля, заполняемые с помощью справочников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(названия таких полей изображены красным цветом, при наведении на название поля указателя мыши, появляется указатель гиперссылки)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Нажмите на гиперссылку. Откроется справочник со списком вариантов для заполнения выбранного Вами поля. Для выбора записи щелкните по ней левой кнопкой мыши.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7" name="Picture 2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4797425"/>
            <a:ext cx="3171825" cy="1657350"/>
          </a:xfrm>
          <a:prstGeom prst="rect">
            <a:avLst/>
          </a:prstGeom>
          <a:noFill/>
        </p:spPr>
      </p:pic>
      <p:sp>
        <p:nvSpPr>
          <p:cNvPr id="3278" name="Line 206"/>
          <p:cNvSpPr>
            <a:spLocks noChangeShapeType="1"/>
          </p:cNvSpPr>
          <p:nvPr/>
        </p:nvSpPr>
        <p:spPr bwMode="auto">
          <a:xfrm>
            <a:off x="2051050" y="4508500"/>
            <a:ext cx="1657350" cy="144145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3000" y="1989138"/>
            <a:ext cx="4319588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  <p:sp>
        <p:nvSpPr>
          <p:cNvPr id="6151" name="Rectangle 1"/>
          <p:cNvSpPr>
            <a:spLocks noChangeArrowheads="1"/>
          </p:cNvSpPr>
          <p:nvPr/>
        </p:nvSpPr>
        <p:spPr bwMode="auto">
          <a:xfrm>
            <a:off x="2771775" y="1484313"/>
            <a:ext cx="3600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Мастер установки</a:t>
            </a:r>
            <a:endParaRPr lang="ru-RU"/>
          </a:p>
        </p:txBody>
      </p:sp>
      <p:sp>
        <p:nvSpPr>
          <p:cNvPr id="6153" name="Rectangle 9"/>
          <p:cNvSpPr>
            <a:spLocks noGrp="1"/>
          </p:cNvSpPr>
          <p:nvPr>
            <p:ph type="body" idx="4294967295"/>
          </p:nvPr>
        </p:nvSpPr>
        <p:spPr>
          <a:xfrm>
            <a:off x="684213" y="5443538"/>
            <a:ext cx="8135937" cy="1081087"/>
          </a:xfrm>
        </p:spPr>
        <p:txBody>
          <a:bodyPr/>
          <a:lstStyle/>
          <a:p>
            <a:pPr marL="0" indent="14288" algn="ctr">
              <a:buFont typeface="Arial" pitchFamily="34" charset="0"/>
              <a:buNone/>
            </a:pPr>
            <a:r>
              <a:rPr lang="ru-RU" sz="1800" b="1" smtClean="0">
                <a:latin typeface="Arial" pitchFamily="34" charset="0"/>
              </a:rPr>
              <a:t>Для установки программы «Аверс: Заведующий ДОУ» нажмите кнопку «Да». В результате появится окно «Мастер установки АИАС Управление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Основные приемы заполнения полей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graphicFrame>
        <p:nvGraphicFramePr>
          <p:cNvPr id="54291" name="Group 19"/>
          <p:cNvGraphicFramePr>
            <a:graphicFrameLocks noGrp="1"/>
          </p:cNvGraphicFramePr>
          <p:nvPr/>
        </p:nvGraphicFramePr>
        <p:xfrm>
          <a:off x="323850" y="2565400"/>
          <a:ext cx="8424863" cy="3914140"/>
        </p:xfrm>
        <a:graphic>
          <a:graphicData uri="http://schemas.openxmlformats.org/drawingml/2006/table">
            <a:tbl>
              <a:tblPr/>
              <a:tblGrid>
                <a:gridCol w="3105150"/>
                <a:gridCol w="5319713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Поля, заполняемые вручную.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внесения информации необходимо щелкнуть указателем мыши внутри поля и ввести необходимый текст.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Заполнение полей с указанием даты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 заполнении указанных полей можно либо пользоваться календарем , вызываемым нажатием кнопки , либо ввести дату вручную. При этом формат даты имеет вид дд.мм.гггг.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4290" name="Picture 18" descr="Рис_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096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3" name="Picture 21" descr="Рис_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5213" y="4883150"/>
            <a:ext cx="149701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Основные приемы заполнения полей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55299" name="Rectangle 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graphicFrame>
        <p:nvGraphicFramePr>
          <p:cNvPr id="55322" name="Group 26"/>
          <p:cNvGraphicFramePr>
            <a:graphicFrameLocks noGrp="1"/>
          </p:cNvGraphicFramePr>
          <p:nvPr/>
        </p:nvGraphicFramePr>
        <p:xfrm>
          <a:off x="323850" y="2349500"/>
          <a:ext cx="8424863" cy="3887788"/>
        </p:xfrm>
        <a:graphic>
          <a:graphicData uri="http://schemas.openxmlformats.org/drawingml/2006/table">
            <a:tbl>
              <a:tblPr/>
              <a:tblGrid>
                <a:gridCol w="3105150"/>
                <a:gridCol w="5319713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Поля, заполняемые вручную.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внесения информации необходимо щелкнуть указателем мыши внутри поля и ввести необходимый текст.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Заполнение полей в таблицах (над такими таблицами рядом с названием таблицы написано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редактировать)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Для заполнения таких таблиц требуется нажать на запись редактировать. Откроется окно для редактирования строк выбранной таблицы. Здесь же и вводится информация в поля таблицы, придерживаясь приемов, указанных выше.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Для добавления новой строки предназначена кнопка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«Добавить строку».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Для удаления строки предназначена кнопка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«Удалить строку».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 При этом курсор должен быть установлен одном из полей этой строки.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311" name="Picture 15" descr="Рис_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096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Поиск учреждений по заданным параметрам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pic>
        <p:nvPicPr>
          <p:cNvPr id="3288" name="Picture 216" descr="а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2420938"/>
            <a:ext cx="5761037" cy="38560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289" name="Text Box 217"/>
          <p:cNvSpPr txBox="1">
            <a:spLocks noChangeArrowheads="1"/>
          </p:cNvSpPr>
          <p:nvPr/>
        </p:nvSpPr>
        <p:spPr bwMode="auto">
          <a:xfrm>
            <a:off x="2411413" y="1916113"/>
            <a:ext cx="345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Принципы организации поиска</a:t>
            </a:r>
          </a:p>
        </p:txBody>
      </p:sp>
      <p:sp>
        <p:nvSpPr>
          <p:cNvPr id="3290" name="Text Box 218"/>
          <p:cNvSpPr txBox="1">
            <a:spLocks noChangeArrowheads="1"/>
          </p:cNvSpPr>
          <p:nvPr/>
        </p:nvSpPr>
        <p:spPr bwMode="auto">
          <a:xfrm>
            <a:off x="292100" y="4214813"/>
            <a:ext cx="2519363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Указать параметры</a:t>
            </a:r>
            <a:r>
              <a:rPr lang="ru-RU"/>
              <a:t> </a:t>
            </a:r>
          </a:p>
        </p:txBody>
      </p:sp>
      <p:sp>
        <p:nvSpPr>
          <p:cNvPr id="3291" name="Text Box 219"/>
          <p:cNvSpPr txBox="1">
            <a:spLocks noChangeArrowheads="1"/>
          </p:cNvSpPr>
          <p:nvPr/>
        </p:nvSpPr>
        <p:spPr bwMode="auto">
          <a:xfrm>
            <a:off x="250825" y="5222875"/>
            <a:ext cx="2519363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Нажать кнопку «Найти»</a:t>
            </a:r>
            <a:r>
              <a:rPr lang="ru-RU"/>
              <a:t> </a:t>
            </a:r>
          </a:p>
        </p:txBody>
      </p:sp>
      <p:sp>
        <p:nvSpPr>
          <p:cNvPr id="3292" name="AutoShape 220"/>
          <p:cNvSpPr>
            <a:spLocks/>
          </p:cNvSpPr>
          <p:nvPr/>
        </p:nvSpPr>
        <p:spPr bwMode="auto">
          <a:xfrm>
            <a:off x="4140200" y="3573463"/>
            <a:ext cx="431800" cy="2735262"/>
          </a:xfrm>
          <a:prstGeom prst="leftBrace">
            <a:avLst>
              <a:gd name="adj1" fmla="val 5278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" name="Line 206"/>
          <p:cNvSpPr>
            <a:spLocks noChangeShapeType="1"/>
          </p:cNvSpPr>
          <p:nvPr/>
        </p:nvSpPr>
        <p:spPr bwMode="auto">
          <a:xfrm>
            <a:off x="2770188" y="4364038"/>
            <a:ext cx="1296987" cy="57785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93" name="Line 221"/>
          <p:cNvSpPr>
            <a:spLocks noChangeShapeType="1"/>
          </p:cNvSpPr>
          <p:nvPr/>
        </p:nvSpPr>
        <p:spPr bwMode="auto">
          <a:xfrm flipV="1">
            <a:off x="2771775" y="3789363"/>
            <a:ext cx="5688013" cy="162877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4" name="Picture 2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2760663"/>
            <a:ext cx="468153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Вывод информации на печать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3289" name="Text Box 217"/>
          <p:cNvSpPr txBox="1">
            <a:spLocks noChangeArrowheads="1"/>
          </p:cNvSpPr>
          <p:nvPr/>
        </p:nvSpPr>
        <p:spPr bwMode="auto">
          <a:xfrm>
            <a:off x="3281363" y="1916113"/>
            <a:ext cx="255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Формирование отчета</a:t>
            </a:r>
          </a:p>
        </p:txBody>
      </p:sp>
      <p:sp>
        <p:nvSpPr>
          <p:cNvPr id="3290" name="Text Box 218"/>
          <p:cNvSpPr txBox="1">
            <a:spLocks noChangeArrowheads="1"/>
          </p:cNvSpPr>
          <p:nvPr/>
        </p:nvSpPr>
        <p:spPr bwMode="auto">
          <a:xfrm>
            <a:off x="179388" y="443071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Введите название отчета</a:t>
            </a:r>
            <a:r>
              <a:rPr lang="ru-RU"/>
              <a:t> </a:t>
            </a:r>
          </a:p>
        </p:txBody>
      </p:sp>
      <p:sp>
        <p:nvSpPr>
          <p:cNvPr id="3292" name="AutoShape 220"/>
          <p:cNvSpPr>
            <a:spLocks/>
          </p:cNvSpPr>
          <p:nvPr/>
        </p:nvSpPr>
        <p:spPr bwMode="auto">
          <a:xfrm>
            <a:off x="5653088" y="4581525"/>
            <a:ext cx="431800" cy="1006475"/>
          </a:xfrm>
          <a:prstGeom prst="leftBrace">
            <a:avLst>
              <a:gd name="adj1" fmla="val 19424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" name="Line 206"/>
          <p:cNvSpPr>
            <a:spLocks noChangeShapeType="1"/>
          </p:cNvSpPr>
          <p:nvPr/>
        </p:nvSpPr>
        <p:spPr bwMode="auto">
          <a:xfrm flipV="1">
            <a:off x="2843213" y="4076700"/>
            <a:ext cx="4392612" cy="5048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95" name="Text Box 223"/>
          <p:cNvSpPr txBox="1">
            <a:spLocks noChangeArrowheads="1"/>
          </p:cNvSpPr>
          <p:nvPr/>
        </p:nvSpPr>
        <p:spPr bwMode="auto">
          <a:xfrm>
            <a:off x="179388" y="50847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Выберите поля для отчета</a:t>
            </a:r>
            <a:r>
              <a:rPr lang="ru-RU"/>
              <a:t> </a:t>
            </a:r>
          </a:p>
        </p:txBody>
      </p:sp>
      <p:sp>
        <p:nvSpPr>
          <p:cNvPr id="3293" name="Line 221"/>
          <p:cNvSpPr>
            <a:spLocks noChangeShapeType="1"/>
          </p:cNvSpPr>
          <p:nvPr/>
        </p:nvSpPr>
        <p:spPr bwMode="auto">
          <a:xfrm flipV="1">
            <a:off x="2843213" y="5084763"/>
            <a:ext cx="2736850" cy="144462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98" name="Text Box 226"/>
          <p:cNvSpPr txBox="1">
            <a:spLocks noChangeArrowheads="1"/>
          </p:cNvSpPr>
          <p:nvPr/>
        </p:nvSpPr>
        <p:spPr bwMode="auto">
          <a:xfrm>
            <a:off x="250825" y="572611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Распечатайте отчет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Создание групп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3289" name="Text Box 217"/>
          <p:cNvSpPr txBox="1">
            <a:spLocks noChangeArrowheads="1"/>
          </p:cNvSpPr>
          <p:nvPr/>
        </p:nvSpPr>
        <p:spPr bwMode="auto">
          <a:xfrm>
            <a:off x="3281363" y="1916113"/>
            <a:ext cx="2982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Добавление новой группы</a:t>
            </a:r>
          </a:p>
        </p:txBody>
      </p:sp>
      <p:sp>
        <p:nvSpPr>
          <p:cNvPr id="3295" name="Text Box 223"/>
          <p:cNvSpPr txBox="1">
            <a:spLocks noChangeArrowheads="1"/>
          </p:cNvSpPr>
          <p:nvPr/>
        </p:nvSpPr>
        <p:spPr bwMode="auto">
          <a:xfrm>
            <a:off x="3348038" y="5222875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Нажать ссылку </a:t>
            </a:r>
            <a:r>
              <a:rPr lang="ru-RU" sz="1600" b="1"/>
              <a:t>Добавить группу</a:t>
            </a:r>
            <a:r>
              <a:rPr lang="ru-RU"/>
              <a:t> </a:t>
            </a:r>
          </a:p>
        </p:txBody>
      </p:sp>
      <p:pic>
        <p:nvPicPr>
          <p:cNvPr id="3299" name="Picture 2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6263" y="2519363"/>
            <a:ext cx="79565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3" name="Line 221"/>
          <p:cNvSpPr>
            <a:spLocks noChangeShapeType="1"/>
          </p:cNvSpPr>
          <p:nvPr/>
        </p:nvSpPr>
        <p:spPr bwMode="auto">
          <a:xfrm flipH="1" flipV="1">
            <a:off x="1763713" y="4221163"/>
            <a:ext cx="3095625" cy="1008062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" y="2708275"/>
            <a:ext cx="73294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Создание групп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281363" y="1916113"/>
            <a:ext cx="2982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Добавление новой группы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97500" y="442277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Выберите номер группы</a:t>
            </a:r>
            <a:endParaRPr lang="ru-RU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 flipV="1">
            <a:off x="2989263" y="4005263"/>
            <a:ext cx="2374900" cy="576262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397500" y="500697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Ведите название группы</a:t>
            </a:r>
            <a:endParaRPr lang="ru-RU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5397500" y="558958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Добавьте группу</a:t>
            </a:r>
            <a:endParaRPr lang="ru-RU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 flipV="1">
            <a:off x="2786063" y="4221163"/>
            <a:ext cx="2649537" cy="9366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 flipV="1">
            <a:off x="1419225" y="4465638"/>
            <a:ext cx="4016375" cy="133985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 flipV="1">
            <a:off x="611188" y="3789363"/>
            <a:ext cx="1223962" cy="20161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84213" y="580548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Отмена действий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Создание групп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186363" y="573405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Наполняемость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148263" y="515778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Прививки</a:t>
            </a:r>
            <a:endParaRPr lang="ru-RU"/>
          </a:p>
        </p:txBody>
      </p:sp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420938"/>
            <a:ext cx="5905500" cy="26701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7355" name="Line 11"/>
          <p:cNvSpPr>
            <a:spLocks noChangeShapeType="1"/>
          </p:cNvSpPr>
          <p:nvPr/>
        </p:nvSpPr>
        <p:spPr bwMode="auto">
          <a:xfrm flipH="1" flipV="1">
            <a:off x="5867400" y="3573463"/>
            <a:ext cx="649288" cy="155575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1403350" y="3357563"/>
            <a:ext cx="5184775" cy="2376487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Создание групп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044825" y="1916113"/>
            <a:ext cx="3062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Выбор детей для прививки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700338" y="44370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Выберите ребенка</a:t>
            </a:r>
            <a:endParaRPr lang="ru-RU"/>
          </a:p>
        </p:txBody>
      </p:sp>
      <p:pic>
        <p:nvPicPr>
          <p:cNvPr id="58379" name="Picture 11" descr="Рис_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747963"/>
            <a:ext cx="8340725" cy="15001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2700338" y="50847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Название прививки</a:t>
            </a:r>
            <a:endParaRPr lang="ru-RU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2700338" y="574833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Дата прививки</a:t>
            </a:r>
            <a:endParaRPr lang="ru-RU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H="1" flipV="1">
            <a:off x="2627313" y="3789363"/>
            <a:ext cx="1382712" cy="6477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V="1">
            <a:off x="4859338" y="3213100"/>
            <a:ext cx="1296987" cy="1801813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V="1">
            <a:off x="5003800" y="3357563"/>
            <a:ext cx="1584325" cy="2376487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Учет посещаемости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3295" name="Text Box 223"/>
          <p:cNvSpPr txBox="1">
            <a:spLocks noChangeArrowheads="1"/>
          </p:cNvSpPr>
          <p:nvPr/>
        </p:nvSpPr>
        <p:spPr bwMode="auto">
          <a:xfrm>
            <a:off x="2857500" y="4365625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Выбрать группу</a:t>
            </a:r>
            <a:r>
              <a:rPr lang="ru-RU"/>
              <a:t> </a:t>
            </a:r>
          </a:p>
        </p:txBody>
      </p:sp>
      <p:pic>
        <p:nvPicPr>
          <p:cNvPr id="3300" name="Picture 228" descr="Рис_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060575"/>
            <a:ext cx="8532812" cy="20986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301" name="Text Box 229"/>
          <p:cNvSpPr txBox="1">
            <a:spLocks noChangeArrowheads="1"/>
          </p:cNvSpPr>
          <p:nvPr/>
        </p:nvSpPr>
        <p:spPr bwMode="auto">
          <a:xfrm>
            <a:off x="2871788" y="4956175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Отметить отсутствующих</a:t>
            </a:r>
            <a:r>
              <a:rPr lang="ru-RU"/>
              <a:t> </a:t>
            </a:r>
          </a:p>
        </p:txBody>
      </p:sp>
      <p:sp>
        <p:nvSpPr>
          <p:cNvPr id="3302" name="Text Box 230"/>
          <p:cNvSpPr txBox="1">
            <a:spLocks noChangeArrowheads="1"/>
          </p:cNvSpPr>
          <p:nvPr/>
        </p:nvSpPr>
        <p:spPr bwMode="auto">
          <a:xfrm>
            <a:off x="2871788" y="5568950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Указать причину</a:t>
            </a:r>
            <a:r>
              <a:rPr lang="ru-RU"/>
              <a:t> </a:t>
            </a:r>
          </a:p>
        </p:txBody>
      </p:sp>
      <p:sp>
        <p:nvSpPr>
          <p:cNvPr id="3303" name="Text Box 231"/>
          <p:cNvSpPr txBox="1">
            <a:spLocks noChangeArrowheads="1"/>
          </p:cNvSpPr>
          <p:nvPr/>
        </p:nvSpPr>
        <p:spPr bwMode="auto">
          <a:xfrm>
            <a:off x="2879725" y="6151563"/>
            <a:ext cx="33845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Сохранить изменения</a:t>
            </a:r>
            <a:endParaRPr lang="ru-RU"/>
          </a:p>
        </p:txBody>
      </p:sp>
      <p:sp>
        <p:nvSpPr>
          <p:cNvPr id="3304" name="Line 232"/>
          <p:cNvSpPr>
            <a:spLocks noChangeShapeType="1"/>
          </p:cNvSpPr>
          <p:nvPr/>
        </p:nvSpPr>
        <p:spPr bwMode="auto">
          <a:xfrm flipH="1" flipV="1">
            <a:off x="1331913" y="3933825"/>
            <a:ext cx="3095625" cy="4318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93" name="Line 221"/>
          <p:cNvSpPr>
            <a:spLocks noChangeShapeType="1"/>
          </p:cNvSpPr>
          <p:nvPr/>
        </p:nvSpPr>
        <p:spPr bwMode="auto">
          <a:xfrm flipV="1">
            <a:off x="4572000" y="4149725"/>
            <a:ext cx="215900" cy="792163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05" name="Line 233"/>
          <p:cNvSpPr>
            <a:spLocks noChangeShapeType="1"/>
          </p:cNvSpPr>
          <p:nvPr/>
        </p:nvSpPr>
        <p:spPr bwMode="auto">
          <a:xfrm flipV="1">
            <a:off x="4572000" y="4149725"/>
            <a:ext cx="1223963" cy="1439863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06" name="Line 234"/>
          <p:cNvSpPr>
            <a:spLocks noChangeShapeType="1"/>
          </p:cNvSpPr>
          <p:nvPr/>
        </p:nvSpPr>
        <p:spPr bwMode="auto">
          <a:xfrm flipV="1">
            <a:off x="4572000" y="2708275"/>
            <a:ext cx="3313113" cy="345757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Учет мероприятий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3301" name="Text Box 229"/>
          <p:cNvSpPr txBox="1">
            <a:spLocks noChangeArrowheads="1"/>
          </p:cNvSpPr>
          <p:nvPr/>
        </p:nvSpPr>
        <p:spPr bwMode="auto">
          <a:xfrm>
            <a:off x="2871788" y="4508500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Добавьте мероприятие</a:t>
            </a:r>
            <a:r>
              <a:rPr lang="ru-RU"/>
              <a:t> </a:t>
            </a:r>
          </a:p>
        </p:txBody>
      </p:sp>
      <p:sp>
        <p:nvSpPr>
          <p:cNvPr id="3302" name="Text Box 230"/>
          <p:cNvSpPr txBox="1">
            <a:spLocks noChangeArrowheads="1"/>
          </p:cNvSpPr>
          <p:nvPr/>
        </p:nvSpPr>
        <p:spPr bwMode="auto">
          <a:xfrm>
            <a:off x="2871788" y="5084763"/>
            <a:ext cx="33845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Занесите информацию</a:t>
            </a:r>
            <a:r>
              <a:rPr lang="ru-RU"/>
              <a:t> </a:t>
            </a:r>
          </a:p>
        </p:txBody>
      </p:sp>
      <p:sp>
        <p:nvSpPr>
          <p:cNvPr id="3303" name="Text Box 231"/>
          <p:cNvSpPr txBox="1">
            <a:spLocks noChangeArrowheads="1"/>
          </p:cNvSpPr>
          <p:nvPr/>
        </p:nvSpPr>
        <p:spPr bwMode="auto">
          <a:xfrm>
            <a:off x="2879725" y="6151563"/>
            <a:ext cx="33845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Сохранить изменения</a:t>
            </a:r>
            <a:endParaRPr lang="ru-RU"/>
          </a:p>
        </p:txBody>
      </p:sp>
      <p:pic>
        <p:nvPicPr>
          <p:cNvPr id="3307" name="Picture 235" descr="Рис_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901825"/>
            <a:ext cx="76327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5" name="Line 233"/>
          <p:cNvSpPr>
            <a:spLocks noChangeShapeType="1"/>
          </p:cNvSpPr>
          <p:nvPr/>
        </p:nvSpPr>
        <p:spPr bwMode="auto">
          <a:xfrm flipH="1" flipV="1">
            <a:off x="1692275" y="2565400"/>
            <a:ext cx="1871663" cy="19431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06" name="Line 234"/>
          <p:cNvSpPr>
            <a:spLocks noChangeShapeType="1"/>
          </p:cNvSpPr>
          <p:nvPr/>
        </p:nvSpPr>
        <p:spPr bwMode="auto">
          <a:xfrm flipV="1">
            <a:off x="4572000" y="3933825"/>
            <a:ext cx="1152525" cy="115093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08" name="AutoShape 236"/>
          <p:cNvSpPr>
            <a:spLocks/>
          </p:cNvSpPr>
          <p:nvPr/>
        </p:nvSpPr>
        <p:spPr bwMode="auto">
          <a:xfrm rot="16200000">
            <a:off x="5544344" y="1304131"/>
            <a:ext cx="431800" cy="4681538"/>
          </a:xfrm>
          <a:prstGeom prst="leftBrace">
            <a:avLst>
              <a:gd name="adj1" fmla="val 90349"/>
              <a:gd name="adj2" fmla="val 50000"/>
            </a:avLst>
          </a:prstGeom>
          <a:noFill/>
          <a:ln w="635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09" name="Text Box 237"/>
          <p:cNvSpPr txBox="1">
            <a:spLocks noChangeArrowheads="1"/>
          </p:cNvSpPr>
          <p:nvPr/>
        </p:nvSpPr>
        <p:spPr bwMode="auto">
          <a:xfrm>
            <a:off x="2871788" y="5661025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Воспитанники</a:t>
            </a:r>
            <a:endParaRPr lang="ru-RU"/>
          </a:p>
        </p:txBody>
      </p:sp>
      <p:sp>
        <p:nvSpPr>
          <p:cNvPr id="3304" name="Line 232"/>
          <p:cNvSpPr>
            <a:spLocks noChangeShapeType="1"/>
          </p:cNvSpPr>
          <p:nvPr/>
        </p:nvSpPr>
        <p:spPr bwMode="auto">
          <a:xfrm flipH="1" flipV="1">
            <a:off x="2411413" y="3573463"/>
            <a:ext cx="1008062" cy="25622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10" name="Line 238"/>
          <p:cNvSpPr>
            <a:spLocks noChangeShapeType="1"/>
          </p:cNvSpPr>
          <p:nvPr/>
        </p:nvSpPr>
        <p:spPr bwMode="auto">
          <a:xfrm flipH="1" flipV="1">
            <a:off x="4068763" y="3962400"/>
            <a:ext cx="503237" cy="16986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042988" y="5229225"/>
            <a:ext cx="71294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/>
            <a:r>
              <a:rPr lang="ru-RU" b="1">
                <a:cs typeface="Times New Roman" pitchFamily="18" charset="0"/>
              </a:rPr>
              <a:t>Окно «Выбор папки установки программы»</a:t>
            </a:r>
          </a:p>
        </p:txBody>
      </p:sp>
      <p:pic>
        <p:nvPicPr>
          <p:cNvPr id="7171" name="Рисунок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8713" y="1989138"/>
            <a:ext cx="4319587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2771775" y="1484313"/>
            <a:ext cx="3600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Установка программы</a:t>
            </a:r>
            <a:endParaRPr lang="ru-RU"/>
          </a:p>
        </p:txBody>
      </p:sp>
      <p:sp>
        <p:nvSpPr>
          <p:cNvPr id="7176" name="Rectangle 8"/>
          <p:cNvSpPr>
            <a:spLocks/>
          </p:cNvSpPr>
          <p:nvPr/>
        </p:nvSpPr>
        <p:spPr bwMode="auto">
          <a:xfrm>
            <a:off x="684213" y="5732463"/>
            <a:ext cx="81359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4288"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ru-RU" b="1"/>
              <a:t>Внимательно читайте информацию в окнах. Для продолжения установки программы нажмите кнопку «Далее</a:t>
            </a:r>
            <a:r>
              <a:rPr lang="ru-RU"/>
              <a:t>»</a:t>
            </a:r>
          </a:p>
        </p:txBody>
      </p:sp>
      <p:sp>
        <p:nvSpPr>
          <p:cNvPr id="7178" name="Rectangle 10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Учет мероприятий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59395" name="Rectangle 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871788" y="3933825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Выбрать участника</a:t>
            </a:r>
            <a:r>
              <a:rPr lang="ru-RU"/>
              <a:t> 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871788" y="5229225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Удалить</a:t>
            </a:r>
            <a:r>
              <a:rPr lang="ru-RU"/>
              <a:t> 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1851025" y="1700213"/>
            <a:ext cx="538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Формирование списка, участников мероприятий </a:t>
            </a:r>
          </a:p>
        </p:txBody>
      </p:sp>
      <p:pic>
        <p:nvPicPr>
          <p:cNvPr id="59407" name="Picture 15" descr="Рис_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276475"/>
            <a:ext cx="8281988" cy="13811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2871788" y="4575175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Добавить</a:t>
            </a:r>
            <a:r>
              <a:rPr lang="ru-RU"/>
              <a:t> 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 flipV="1">
            <a:off x="611188" y="2636838"/>
            <a:ext cx="3960812" cy="1944687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H="1" flipV="1">
            <a:off x="2195513" y="3141663"/>
            <a:ext cx="2376487" cy="7620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 flipV="1">
            <a:off x="755650" y="3357563"/>
            <a:ext cx="3816350" cy="187007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Учет мероприятий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0419" name="Rectangle 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759450" y="2270125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Кнопка «Вернуться»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738813" y="5949950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Кнопка «Найти»</a:t>
            </a:r>
            <a:r>
              <a:rPr lang="ru-RU"/>
              <a:t> 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724525" y="3998913"/>
            <a:ext cx="33845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Параметры поиска</a:t>
            </a:r>
            <a:r>
              <a:rPr lang="ru-RU"/>
              <a:t> </a:t>
            </a:r>
          </a:p>
        </p:txBody>
      </p:sp>
      <p:pic>
        <p:nvPicPr>
          <p:cNvPr id="60429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484313"/>
            <a:ext cx="4956175" cy="51133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0427" name="Line 11"/>
          <p:cNvSpPr>
            <a:spLocks noChangeShapeType="1"/>
          </p:cNvSpPr>
          <p:nvPr/>
        </p:nvSpPr>
        <p:spPr bwMode="auto">
          <a:xfrm flipH="1" flipV="1">
            <a:off x="1116013" y="2420938"/>
            <a:ext cx="4608512" cy="71437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H="1" flipV="1">
            <a:off x="4211638" y="4149725"/>
            <a:ext cx="1512887" cy="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>
            <a:off x="1042988" y="6165850"/>
            <a:ext cx="4681537" cy="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30" name="AutoShape 14"/>
          <p:cNvSpPr>
            <a:spLocks/>
          </p:cNvSpPr>
          <p:nvPr/>
        </p:nvSpPr>
        <p:spPr bwMode="auto">
          <a:xfrm>
            <a:off x="3851275" y="2924175"/>
            <a:ext cx="504825" cy="3097213"/>
          </a:xfrm>
          <a:prstGeom prst="rightBrace">
            <a:avLst>
              <a:gd name="adj1" fmla="val 51127"/>
              <a:gd name="adj2" fmla="val 50000"/>
            </a:avLst>
          </a:prstGeom>
          <a:noFill/>
          <a:ln w="635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Штатное расписание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3301" name="Text Box 229"/>
          <p:cNvSpPr txBox="1">
            <a:spLocks noChangeArrowheads="1"/>
          </p:cNvSpPr>
          <p:nvPr/>
        </p:nvSpPr>
        <p:spPr bwMode="auto">
          <a:xfrm>
            <a:off x="2871788" y="5870575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Список  должностей</a:t>
            </a:r>
            <a:r>
              <a:rPr lang="ru-RU"/>
              <a:t> </a:t>
            </a:r>
          </a:p>
        </p:txBody>
      </p:sp>
      <p:sp>
        <p:nvSpPr>
          <p:cNvPr id="3302" name="Text Box 230"/>
          <p:cNvSpPr txBox="1">
            <a:spLocks noChangeArrowheads="1"/>
          </p:cNvSpPr>
          <p:nvPr/>
        </p:nvSpPr>
        <p:spPr bwMode="auto">
          <a:xfrm>
            <a:off x="2871788" y="5222875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Всего ставок</a:t>
            </a:r>
            <a:r>
              <a:rPr lang="ru-RU"/>
              <a:t> </a:t>
            </a:r>
          </a:p>
        </p:txBody>
      </p:sp>
      <p:pic>
        <p:nvPicPr>
          <p:cNvPr id="3311" name="Picture 2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900" y="2128838"/>
            <a:ext cx="7451725" cy="25241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310" name="Line 238"/>
          <p:cNvSpPr>
            <a:spLocks noChangeShapeType="1"/>
          </p:cNvSpPr>
          <p:nvPr/>
        </p:nvSpPr>
        <p:spPr bwMode="auto">
          <a:xfrm flipH="1" flipV="1">
            <a:off x="2339975" y="3141663"/>
            <a:ext cx="2232025" cy="2087562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04" name="Line 232"/>
          <p:cNvSpPr>
            <a:spLocks noChangeShapeType="1"/>
          </p:cNvSpPr>
          <p:nvPr/>
        </p:nvSpPr>
        <p:spPr bwMode="auto">
          <a:xfrm flipH="1" flipV="1">
            <a:off x="1331913" y="3141663"/>
            <a:ext cx="2735262" cy="2735262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Штатное расписание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0419" name="Rectangle 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871788" y="5870575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Информация о количестве ставок</a:t>
            </a:r>
            <a:r>
              <a:rPr lang="ru-RU"/>
              <a:t> </a:t>
            </a:r>
          </a:p>
        </p:txBody>
      </p:sp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9563" y="1608138"/>
            <a:ext cx="5973762" cy="34766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4572000" y="4149725"/>
            <a:ext cx="1728788" cy="17272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Штатное расписание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443663" y="2852738"/>
            <a:ext cx="2520950" cy="23034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342900" indent="-342900">
              <a:buFontTx/>
              <a:buAutoNum type="arabicPeriod"/>
            </a:pPr>
            <a:r>
              <a:rPr lang="ru-RU" sz="1600"/>
              <a:t>Откройте </a:t>
            </a:r>
            <a:r>
              <a:rPr lang="ru-RU" sz="1600" b="1"/>
              <a:t>Список </a:t>
            </a:r>
          </a:p>
          <a:p>
            <a:pPr marL="342900" indent="-342900"/>
            <a:r>
              <a:rPr lang="ru-RU" sz="1600" b="1"/>
              <a:t>должностей</a:t>
            </a:r>
          </a:p>
          <a:p>
            <a:pPr marL="342900" indent="-342900">
              <a:buFontTx/>
              <a:buAutoNum type="arabicPeriod" startAt="2"/>
            </a:pPr>
            <a:r>
              <a:rPr lang="ru-RU" sz="1600"/>
              <a:t>Выберите категорию</a:t>
            </a:r>
          </a:p>
          <a:p>
            <a:pPr marL="342900" indent="-342900"/>
            <a:r>
              <a:rPr lang="ru-RU" sz="1600"/>
              <a:t>сотрудника</a:t>
            </a:r>
          </a:p>
          <a:p>
            <a:pPr marL="342900" indent="-342900"/>
            <a:r>
              <a:rPr lang="ru-RU" sz="1600"/>
              <a:t>3. Добавьте новую запись</a:t>
            </a:r>
          </a:p>
          <a:p>
            <a:pPr marL="342900" indent="-342900"/>
            <a:r>
              <a:rPr lang="ru-RU" sz="1600"/>
              <a:t>4. Выберите </a:t>
            </a:r>
            <a:r>
              <a:rPr lang="ru-RU" sz="1600" b="1"/>
              <a:t>Должность</a:t>
            </a:r>
          </a:p>
          <a:p>
            <a:pPr marL="342900" indent="-342900"/>
            <a:r>
              <a:rPr lang="ru-RU" sz="1600" b="1"/>
              <a:t>5. </a:t>
            </a:r>
            <a:r>
              <a:rPr lang="ru-RU" sz="1600"/>
              <a:t>Отредактируйте </a:t>
            </a:r>
          </a:p>
          <a:p>
            <a:pPr marL="342900" indent="-342900"/>
            <a:r>
              <a:rPr lang="ru-RU" sz="1600"/>
              <a:t>Данные</a:t>
            </a:r>
          </a:p>
          <a:p>
            <a:pPr marL="342900" indent="-342900"/>
            <a:r>
              <a:rPr lang="ru-RU" sz="1600"/>
              <a:t>6. Сохраните запись</a:t>
            </a: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541588"/>
            <a:ext cx="61928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900113" y="3068638"/>
            <a:ext cx="5543550" cy="58737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H="1">
            <a:off x="1619250" y="3514725"/>
            <a:ext cx="4824413" cy="4191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 flipV="1">
            <a:off x="2989263" y="3357563"/>
            <a:ext cx="3527425" cy="6477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 flipV="1">
            <a:off x="2341563" y="3703638"/>
            <a:ext cx="4175125" cy="5175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 flipV="1">
            <a:off x="3997325" y="4424363"/>
            <a:ext cx="2446338" cy="84137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Планирование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3301" name="Text Box 229"/>
          <p:cNvSpPr txBox="1">
            <a:spLocks noChangeArrowheads="1"/>
          </p:cNvSpPr>
          <p:nvPr/>
        </p:nvSpPr>
        <p:spPr bwMode="auto">
          <a:xfrm>
            <a:off x="2871788" y="5870575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Учебный план</a:t>
            </a:r>
            <a:r>
              <a:rPr lang="ru-RU"/>
              <a:t> </a:t>
            </a:r>
          </a:p>
        </p:txBody>
      </p:sp>
      <p:sp>
        <p:nvSpPr>
          <p:cNvPr id="3302" name="Text Box 230"/>
          <p:cNvSpPr txBox="1">
            <a:spLocks noChangeArrowheads="1"/>
          </p:cNvSpPr>
          <p:nvPr/>
        </p:nvSpPr>
        <p:spPr bwMode="auto">
          <a:xfrm>
            <a:off x="2871788" y="5222875"/>
            <a:ext cx="33845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Предметы</a:t>
            </a:r>
            <a:r>
              <a:rPr lang="ru-RU"/>
              <a:t> </a:t>
            </a:r>
          </a:p>
        </p:txBody>
      </p:sp>
      <p:pic>
        <p:nvPicPr>
          <p:cNvPr id="3314" name="Picture 2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225675"/>
            <a:ext cx="8064500" cy="28590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310" name="Line 238"/>
          <p:cNvSpPr>
            <a:spLocks noChangeShapeType="1"/>
          </p:cNvSpPr>
          <p:nvPr/>
        </p:nvSpPr>
        <p:spPr bwMode="auto">
          <a:xfrm flipH="1" flipV="1">
            <a:off x="1116013" y="3113088"/>
            <a:ext cx="3455987" cy="2763837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04" name="Line 232"/>
          <p:cNvSpPr>
            <a:spLocks noChangeShapeType="1"/>
          </p:cNvSpPr>
          <p:nvPr/>
        </p:nvSpPr>
        <p:spPr bwMode="auto">
          <a:xfrm flipH="1" flipV="1">
            <a:off x="2197100" y="3141663"/>
            <a:ext cx="2374900" cy="2087562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Планирование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2625" y="1905000"/>
            <a:ext cx="7777163" cy="3108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410325" y="35734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Добавить</a:t>
            </a:r>
            <a:r>
              <a:rPr lang="ru-RU"/>
              <a:t> 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4105275" y="565467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Редактировать</a:t>
            </a:r>
            <a:r>
              <a:rPr lang="ru-RU"/>
              <a:t> 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965200" y="565467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Удалить</a:t>
            </a:r>
            <a:endParaRPr lang="ru-RU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H="1">
            <a:off x="2916238" y="2636838"/>
            <a:ext cx="3455987" cy="287337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410325" y="249237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Образовательная область</a:t>
            </a:r>
            <a:r>
              <a:rPr lang="ru-RU"/>
              <a:t>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410325" y="305435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Предмет</a:t>
            </a:r>
            <a:r>
              <a:rPr lang="ru-RU"/>
              <a:t> </a:t>
            </a:r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H="1">
            <a:off x="1547813" y="3213100"/>
            <a:ext cx="4895850" cy="42863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 flipH="1" flipV="1">
            <a:off x="1879600" y="3571875"/>
            <a:ext cx="4564063" cy="21748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H="1" flipV="1">
            <a:off x="971550" y="4940300"/>
            <a:ext cx="1439863" cy="7207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H="1" flipV="1">
            <a:off x="1376363" y="4867275"/>
            <a:ext cx="4132262" cy="79375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Планирование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3491" name="Rectangle 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453188" y="27019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Нажать </a:t>
            </a:r>
            <a:r>
              <a:rPr lang="ru-RU" sz="1600" b="1"/>
              <a:t>Предмет</a:t>
            </a:r>
            <a:r>
              <a:rPr lang="ru-RU" b="1"/>
              <a:t> 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445250" y="206057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Выбрать группу</a:t>
            </a:r>
            <a:r>
              <a:rPr lang="ru-RU"/>
              <a:t> </a:t>
            </a:r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079750"/>
            <a:ext cx="6265863" cy="222091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63495" name="Line 7"/>
          <p:cNvSpPr>
            <a:spLocks noChangeShapeType="1"/>
          </p:cNvSpPr>
          <p:nvPr/>
        </p:nvSpPr>
        <p:spPr bwMode="auto">
          <a:xfrm flipH="1">
            <a:off x="827088" y="2276475"/>
            <a:ext cx="5616575" cy="172878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443663" y="33496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Ввести количество часов</a:t>
            </a:r>
            <a:r>
              <a:rPr lang="ru-RU"/>
              <a:t> 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6445250" y="40052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 b="1"/>
              <a:t>Добавить</a:t>
            </a:r>
            <a:r>
              <a:rPr lang="ru-RU"/>
              <a:t> 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6445250" y="472440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Ввести другие предметы</a:t>
            </a:r>
            <a:r>
              <a:rPr lang="ru-RU"/>
              <a:t> 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6443663" y="536733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Сохранить</a:t>
            </a:r>
            <a:r>
              <a:rPr lang="ru-RU"/>
              <a:t> 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443663" y="601503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Удаление</a:t>
            </a:r>
            <a:endParaRPr lang="ru-RU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1951038" y="2852738"/>
            <a:ext cx="4565650" cy="1268412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4140200" y="3573463"/>
            <a:ext cx="2303463" cy="5048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H="1" flipV="1">
            <a:off x="4802188" y="4135438"/>
            <a:ext cx="1641475" cy="857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H="1" flipV="1">
            <a:off x="971550" y="5084763"/>
            <a:ext cx="5472113" cy="4318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H="1" flipV="1">
            <a:off x="2555875" y="4724400"/>
            <a:ext cx="3887788" cy="151288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 flipV="1">
            <a:off x="1763713" y="3789363"/>
            <a:ext cx="4752975" cy="10795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981075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Кружки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Освоение программы</a:t>
            </a:r>
          </a:p>
        </p:txBody>
      </p:sp>
      <p:sp>
        <p:nvSpPr>
          <p:cNvPr id="3301" name="Text Box 229"/>
          <p:cNvSpPr txBox="1">
            <a:spLocks noChangeArrowheads="1"/>
          </p:cNvSpPr>
          <p:nvPr/>
        </p:nvSpPr>
        <p:spPr bwMode="auto">
          <a:xfrm>
            <a:off x="1081088" y="55165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Нормативная численность</a:t>
            </a:r>
            <a:r>
              <a:rPr lang="ru-RU"/>
              <a:t> </a:t>
            </a:r>
          </a:p>
        </p:txBody>
      </p:sp>
      <p:sp>
        <p:nvSpPr>
          <p:cNvPr id="3302" name="Text Box 230"/>
          <p:cNvSpPr txBox="1">
            <a:spLocks noChangeArrowheads="1"/>
          </p:cNvSpPr>
          <p:nvPr/>
        </p:nvSpPr>
        <p:spPr bwMode="auto">
          <a:xfrm>
            <a:off x="1081088" y="48688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Руководитель</a:t>
            </a:r>
            <a:r>
              <a:rPr lang="ru-RU"/>
              <a:t> </a:t>
            </a:r>
          </a:p>
        </p:txBody>
      </p:sp>
      <p:pic>
        <p:nvPicPr>
          <p:cNvPr id="3315" name="Picture 243" descr="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238" y="2708275"/>
            <a:ext cx="8172450" cy="16129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316" name="Text Box 244"/>
          <p:cNvSpPr txBox="1">
            <a:spLocks noChangeArrowheads="1"/>
          </p:cNvSpPr>
          <p:nvPr/>
        </p:nvSpPr>
        <p:spPr bwMode="auto">
          <a:xfrm>
            <a:off x="5364163" y="55467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Посещаемость</a:t>
            </a:r>
            <a:r>
              <a:rPr lang="ru-RU"/>
              <a:t> </a:t>
            </a:r>
          </a:p>
        </p:txBody>
      </p:sp>
      <p:sp>
        <p:nvSpPr>
          <p:cNvPr id="3317" name="Text Box 245"/>
          <p:cNvSpPr txBox="1">
            <a:spLocks noChangeArrowheads="1"/>
          </p:cNvSpPr>
          <p:nvPr/>
        </p:nvSpPr>
        <p:spPr bwMode="auto">
          <a:xfrm>
            <a:off x="5364163" y="48990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Фактическая численность</a:t>
            </a:r>
            <a:r>
              <a:rPr lang="ru-RU"/>
              <a:t> </a:t>
            </a:r>
          </a:p>
        </p:txBody>
      </p:sp>
      <p:sp>
        <p:nvSpPr>
          <p:cNvPr id="3304" name="Line 232"/>
          <p:cNvSpPr>
            <a:spLocks noChangeShapeType="1"/>
          </p:cNvSpPr>
          <p:nvPr/>
        </p:nvSpPr>
        <p:spPr bwMode="auto">
          <a:xfrm flipV="1">
            <a:off x="2413000" y="3213100"/>
            <a:ext cx="1006475" cy="1655763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18" name="Line 246"/>
          <p:cNvSpPr>
            <a:spLocks noChangeShapeType="1"/>
          </p:cNvSpPr>
          <p:nvPr/>
        </p:nvSpPr>
        <p:spPr bwMode="auto">
          <a:xfrm flipV="1">
            <a:off x="2411413" y="3500438"/>
            <a:ext cx="1223962" cy="20161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19" name="Line 247"/>
          <p:cNvSpPr>
            <a:spLocks noChangeShapeType="1"/>
          </p:cNvSpPr>
          <p:nvPr/>
        </p:nvSpPr>
        <p:spPr bwMode="auto">
          <a:xfrm flipH="1" flipV="1">
            <a:off x="5724525" y="3573463"/>
            <a:ext cx="1009650" cy="12954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10" name="Line 238"/>
          <p:cNvSpPr>
            <a:spLocks noChangeShapeType="1"/>
          </p:cNvSpPr>
          <p:nvPr/>
        </p:nvSpPr>
        <p:spPr bwMode="auto">
          <a:xfrm flipH="1" flipV="1">
            <a:off x="4356100" y="3789363"/>
            <a:ext cx="2376488" cy="17272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470150" y="1303338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Личные дела сотрудников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«Сотрудники»</a:t>
            </a:r>
          </a:p>
        </p:txBody>
      </p:sp>
      <p:sp>
        <p:nvSpPr>
          <p:cNvPr id="3316" name="Text Box 244"/>
          <p:cNvSpPr txBox="1">
            <a:spLocks noChangeArrowheads="1"/>
          </p:cNvSpPr>
          <p:nvPr/>
        </p:nvSpPr>
        <p:spPr bwMode="auto">
          <a:xfrm>
            <a:off x="6445250" y="25574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400"/>
              <a:t>Достижения и заслуги</a:t>
            </a:r>
          </a:p>
        </p:txBody>
      </p:sp>
      <p:sp>
        <p:nvSpPr>
          <p:cNvPr id="3317" name="Text Box 245"/>
          <p:cNvSpPr txBox="1">
            <a:spLocks noChangeArrowheads="1"/>
          </p:cNvSpPr>
          <p:nvPr/>
        </p:nvSpPr>
        <p:spPr bwMode="auto">
          <a:xfrm>
            <a:off x="6445250" y="20542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400"/>
              <a:t>Общие сведения </a:t>
            </a:r>
          </a:p>
        </p:txBody>
      </p:sp>
      <p:pic>
        <p:nvPicPr>
          <p:cNvPr id="3320" name="Picture 2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349500"/>
            <a:ext cx="5976938" cy="35258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310" name="Line 238"/>
          <p:cNvSpPr>
            <a:spLocks noChangeShapeType="1"/>
          </p:cNvSpPr>
          <p:nvPr/>
        </p:nvSpPr>
        <p:spPr bwMode="auto">
          <a:xfrm flipH="1">
            <a:off x="684213" y="2205038"/>
            <a:ext cx="5759450" cy="6477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22" name="Text Box 250"/>
          <p:cNvSpPr txBox="1">
            <a:spLocks noChangeArrowheads="1"/>
          </p:cNvSpPr>
          <p:nvPr/>
        </p:nvSpPr>
        <p:spPr bwMode="auto">
          <a:xfrm>
            <a:off x="6443663" y="306228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400"/>
              <a:t>Дополнительная информация</a:t>
            </a:r>
          </a:p>
        </p:txBody>
      </p:sp>
      <p:sp>
        <p:nvSpPr>
          <p:cNvPr id="3323" name="Text Box 251"/>
          <p:cNvSpPr txBox="1">
            <a:spLocks noChangeArrowheads="1"/>
          </p:cNvSpPr>
          <p:nvPr/>
        </p:nvSpPr>
        <p:spPr bwMode="auto">
          <a:xfrm>
            <a:off x="6443663" y="356711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400"/>
              <a:t>Аттестационный лист</a:t>
            </a:r>
          </a:p>
        </p:txBody>
      </p:sp>
      <p:sp>
        <p:nvSpPr>
          <p:cNvPr id="3324" name="Text Box 252"/>
          <p:cNvSpPr txBox="1">
            <a:spLocks noChangeArrowheads="1"/>
          </p:cNvSpPr>
          <p:nvPr/>
        </p:nvSpPr>
        <p:spPr bwMode="auto">
          <a:xfrm>
            <a:off x="6443663" y="407670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400"/>
              <a:t>Воинская обязанность</a:t>
            </a:r>
          </a:p>
        </p:txBody>
      </p:sp>
      <p:sp>
        <p:nvSpPr>
          <p:cNvPr id="3325" name="Text Box 253"/>
          <p:cNvSpPr txBox="1">
            <a:spLocks noChangeArrowheads="1"/>
          </p:cNvSpPr>
          <p:nvPr/>
        </p:nvSpPr>
        <p:spPr bwMode="auto">
          <a:xfrm>
            <a:off x="6443663" y="45815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400"/>
              <a:t>Трудовая деятельность </a:t>
            </a:r>
          </a:p>
        </p:txBody>
      </p:sp>
      <p:sp>
        <p:nvSpPr>
          <p:cNvPr id="3326" name="Text Box 254"/>
          <p:cNvSpPr txBox="1">
            <a:spLocks noChangeArrowheads="1"/>
          </p:cNvSpPr>
          <p:nvPr/>
        </p:nvSpPr>
        <p:spPr bwMode="auto">
          <a:xfrm>
            <a:off x="6443663" y="50847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400"/>
              <a:t>Образование </a:t>
            </a:r>
          </a:p>
        </p:txBody>
      </p:sp>
      <p:sp>
        <p:nvSpPr>
          <p:cNvPr id="3327" name="Text Box 255"/>
          <p:cNvSpPr txBox="1">
            <a:spLocks noChangeArrowheads="1"/>
          </p:cNvSpPr>
          <p:nvPr/>
        </p:nvSpPr>
        <p:spPr bwMode="auto">
          <a:xfrm>
            <a:off x="6443663" y="558958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400"/>
              <a:t>Документы</a:t>
            </a:r>
          </a:p>
        </p:txBody>
      </p:sp>
      <p:sp>
        <p:nvSpPr>
          <p:cNvPr id="3328" name="Line 256"/>
          <p:cNvSpPr>
            <a:spLocks noChangeShapeType="1"/>
          </p:cNvSpPr>
          <p:nvPr/>
        </p:nvSpPr>
        <p:spPr bwMode="auto">
          <a:xfrm flipH="1" flipV="1">
            <a:off x="2124075" y="2968625"/>
            <a:ext cx="4319588" cy="233203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29" name="Line 257"/>
          <p:cNvSpPr>
            <a:spLocks noChangeShapeType="1"/>
          </p:cNvSpPr>
          <p:nvPr/>
        </p:nvSpPr>
        <p:spPr bwMode="auto">
          <a:xfrm flipH="1">
            <a:off x="6084888" y="2708275"/>
            <a:ext cx="358775" cy="144463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30" name="Line 258"/>
          <p:cNvSpPr>
            <a:spLocks noChangeShapeType="1"/>
          </p:cNvSpPr>
          <p:nvPr/>
        </p:nvSpPr>
        <p:spPr bwMode="auto">
          <a:xfrm flipH="1" flipV="1">
            <a:off x="1404938" y="2967038"/>
            <a:ext cx="5038725" cy="2881312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31" name="Line 259"/>
          <p:cNvSpPr>
            <a:spLocks noChangeShapeType="1"/>
          </p:cNvSpPr>
          <p:nvPr/>
        </p:nvSpPr>
        <p:spPr bwMode="auto">
          <a:xfrm flipH="1" flipV="1">
            <a:off x="2916238" y="2997200"/>
            <a:ext cx="3527425" cy="17272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32" name="Line 260"/>
          <p:cNvSpPr>
            <a:spLocks noChangeShapeType="1"/>
          </p:cNvSpPr>
          <p:nvPr/>
        </p:nvSpPr>
        <p:spPr bwMode="auto">
          <a:xfrm flipH="1" flipV="1">
            <a:off x="3651250" y="2968625"/>
            <a:ext cx="2792413" cy="1397000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33" name="Line 261"/>
          <p:cNvSpPr>
            <a:spLocks noChangeShapeType="1"/>
          </p:cNvSpPr>
          <p:nvPr/>
        </p:nvSpPr>
        <p:spPr bwMode="auto">
          <a:xfrm flipH="1" flipV="1">
            <a:off x="4429125" y="2968625"/>
            <a:ext cx="2014538" cy="82073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34" name="Line 262"/>
          <p:cNvSpPr>
            <a:spLocks noChangeShapeType="1"/>
          </p:cNvSpPr>
          <p:nvPr/>
        </p:nvSpPr>
        <p:spPr bwMode="auto">
          <a:xfrm flipH="1" flipV="1">
            <a:off x="5221288" y="2982913"/>
            <a:ext cx="1222375" cy="3016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319213" y="5235575"/>
            <a:ext cx="6924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Calibri" pitchFamily="34" charset="0"/>
              </a:rPr>
              <a:t>1. </a:t>
            </a:r>
            <a:r>
              <a:rPr lang="ru-RU" sz="2000" b="1">
                <a:latin typeface="Calibri" pitchFamily="34" charset="0"/>
              </a:rPr>
              <a:t>Web-сервер Apache</a:t>
            </a:r>
            <a:r>
              <a:rPr lang="ru-RU" sz="2000">
                <a:latin typeface="Calibri" pitchFamily="34" charset="0"/>
              </a:rPr>
              <a:t>. </a:t>
            </a:r>
          </a:p>
          <a:p>
            <a:r>
              <a:rPr lang="ru-RU" sz="2000">
                <a:latin typeface="Calibri" pitchFamily="34" charset="0"/>
              </a:rPr>
              <a:t>2. </a:t>
            </a:r>
            <a:r>
              <a:rPr lang="ru-RU" sz="2000" b="1">
                <a:latin typeface="Calibri" pitchFamily="34" charset="0"/>
              </a:rPr>
              <a:t>Сервер баз данных Firebird</a:t>
            </a:r>
            <a:r>
              <a:rPr lang="ru-RU" sz="2000">
                <a:latin typeface="Calibri" pitchFamily="34" charset="0"/>
              </a:rPr>
              <a:t>. .</a:t>
            </a:r>
          </a:p>
          <a:p>
            <a:r>
              <a:rPr lang="ru-RU" sz="2000">
                <a:latin typeface="Calibri" pitchFamily="34" charset="0"/>
              </a:rPr>
              <a:t>3. </a:t>
            </a:r>
            <a:r>
              <a:rPr lang="ru-RU" sz="2000" b="1">
                <a:latin typeface="Calibri" pitchFamily="34" charset="0"/>
              </a:rPr>
              <a:t>Установить новую БД (ранее введенные данные будут утеряны)</a:t>
            </a:r>
            <a:r>
              <a:rPr lang="ru-RU" sz="2000">
                <a:latin typeface="Calibri" pitchFamily="34" charset="0"/>
              </a:rPr>
              <a:t>.</a:t>
            </a:r>
            <a:endParaRPr lang="ru-RU"/>
          </a:p>
        </p:txBody>
      </p:sp>
      <p:pic>
        <p:nvPicPr>
          <p:cNvPr id="8196" name="Рисунок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3000" y="1916113"/>
            <a:ext cx="4319588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1835150" y="1484313"/>
            <a:ext cx="5472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Окно «Выбор дополнительных задач»</a:t>
            </a:r>
            <a:endParaRPr lang="ru-RU"/>
          </a:p>
        </p:txBody>
      </p:sp>
      <p:sp>
        <p:nvSpPr>
          <p:cNvPr id="8201" name="Rectangle 9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3"/>
          <p:cNvSpPr txBox="1">
            <a:spLocks noChangeArrowheads="1"/>
          </p:cNvSpPr>
          <p:nvPr/>
        </p:nvSpPr>
        <p:spPr bwMode="auto">
          <a:xfrm>
            <a:off x="2470150" y="1303338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Личные дела сотрудников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800" y="1892300"/>
            <a:ext cx="8243888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Line 8"/>
          <p:cNvSpPr>
            <a:spLocks noChangeShapeType="1"/>
          </p:cNvSpPr>
          <p:nvPr/>
        </p:nvSpPr>
        <p:spPr bwMode="auto">
          <a:xfrm flipH="1" flipV="1">
            <a:off x="4427538" y="3933825"/>
            <a:ext cx="2160587" cy="158273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081088" y="5516563"/>
            <a:ext cx="3130550" cy="3603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Добавить новое личное дело</a:t>
            </a:r>
            <a:r>
              <a:rPr lang="ru-RU"/>
              <a:t>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364163" y="551021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Заполните все поля</a:t>
            </a:r>
            <a:r>
              <a:rPr lang="ru-RU"/>
              <a:t> </a:t>
            </a: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H="1" flipV="1">
            <a:off x="1403350" y="5086350"/>
            <a:ext cx="1152525" cy="430213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4" name="AutoShape 12"/>
          <p:cNvSpPr>
            <a:spLocks/>
          </p:cNvSpPr>
          <p:nvPr/>
        </p:nvSpPr>
        <p:spPr bwMode="auto">
          <a:xfrm>
            <a:off x="3924300" y="3141663"/>
            <a:ext cx="431800" cy="1582737"/>
          </a:xfrm>
          <a:prstGeom prst="rightBrace">
            <a:avLst>
              <a:gd name="adj1" fmla="val 30545"/>
              <a:gd name="adj2" fmla="val 50000"/>
            </a:avLst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5" name="Rectangle 1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«Сотрудники»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3"/>
          <p:cNvSpPr txBox="1">
            <a:spLocks noChangeArrowheads="1"/>
          </p:cNvSpPr>
          <p:nvPr/>
        </p:nvSpPr>
        <p:spPr bwMode="auto">
          <a:xfrm>
            <a:off x="2470150" y="1231900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Организация  поиска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081088" y="5805488"/>
            <a:ext cx="3130550" cy="3603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Параметры поиска</a:t>
            </a:r>
            <a:r>
              <a:rPr lang="ru-RU"/>
              <a:t>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364163" y="579913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/>
              <a:t>Кнопка «Найти» </a:t>
            </a:r>
          </a:p>
        </p:txBody>
      </p:sp>
      <p:sp>
        <p:nvSpPr>
          <p:cNvPr id="64524" name="AutoShape 12"/>
          <p:cNvSpPr>
            <a:spLocks/>
          </p:cNvSpPr>
          <p:nvPr/>
        </p:nvSpPr>
        <p:spPr bwMode="auto">
          <a:xfrm>
            <a:off x="3924300" y="3141663"/>
            <a:ext cx="431800" cy="1582737"/>
          </a:xfrm>
          <a:prstGeom prst="rightBrace">
            <a:avLst>
              <a:gd name="adj1" fmla="val 30545"/>
              <a:gd name="adj2" fmla="val 50000"/>
            </a:avLst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4526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5913" y="1773238"/>
            <a:ext cx="5291137" cy="3751262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64520" name="Line 8"/>
          <p:cNvSpPr>
            <a:spLocks noChangeShapeType="1"/>
          </p:cNvSpPr>
          <p:nvPr/>
        </p:nvSpPr>
        <p:spPr bwMode="auto">
          <a:xfrm flipV="1">
            <a:off x="6588125" y="2781300"/>
            <a:ext cx="71438" cy="302418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H="1" flipV="1">
            <a:off x="2555875" y="4149725"/>
            <a:ext cx="0" cy="1655763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7" name="AutoShape 15"/>
          <p:cNvSpPr>
            <a:spLocks/>
          </p:cNvSpPr>
          <p:nvPr/>
        </p:nvSpPr>
        <p:spPr bwMode="auto">
          <a:xfrm>
            <a:off x="2627313" y="2638425"/>
            <a:ext cx="287337" cy="2951163"/>
          </a:xfrm>
          <a:prstGeom prst="leftBrace">
            <a:avLst>
              <a:gd name="adj1" fmla="val 85589"/>
              <a:gd name="adj2" fmla="val 50000"/>
            </a:avLst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8" name="Rectangle 16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«Сотрудники»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8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557338"/>
            <a:ext cx="5489575" cy="3675062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64514" name="TextBox 3"/>
          <p:cNvSpPr txBox="1">
            <a:spLocks noChangeArrowheads="1"/>
          </p:cNvSpPr>
          <p:nvPr/>
        </p:nvSpPr>
        <p:spPr bwMode="auto">
          <a:xfrm>
            <a:off x="2470150" y="1087438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Печать с выбором полей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081088" y="5876925"/>
            <a:ext cx="3130550" cy="3603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Поля для печати</a:t>
            </a:r>
            <a:r>
              <a:rPr lang="ru-RU"/>
              <a:t>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219700" y="5870575"/>
            <a:ext cx="2843213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Предварительный просмотр 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V="1">
            <a:off x="8459788" y="4076700"/>
            <a:ext cx="71437" cy="302418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V="1">
            <a:off x="2339975" y="3703638"/>
            <a:ext cx="503238" cy="18129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7" name="AutoShape 15"/>
          <p:cNvSpPr>
            <a:spLocks/>
          </p:cNvSpPr>
          <p:nvPr/>
        </p:nvSpPr>
        <p:spPr bwMode="auto">
          <a:xfrm>
            <a:off x="2916238" y="2709863"/>
            <a:ext cx="287337" cy="1943100"/>
          </a:xfrm>
          <a:prstGeom prst="leftBrace">
            <a:avLst>
              <a:gd name="adj1" fmla="val 56354"/>
              <a:gd name="adj2" fmla="val 50000"/>
            </a:avLst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V="1">
            <a:off x="6732588" y="2752725"/>
            <a:ext cx="0" cy="2735263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30" name="Rectangle 18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«Сотрудники»</a:t>
            </a:r>
            <a:endParaRPr lang="ru-RU"/>
          </a:p>
        </p:txBody>
      </p:sp>
      <p:pic>
        <p:nvPicPr>
          <p:cNvPr id="64531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946275"/>
            <a:ext cx="5489575" cy="367506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64532" name="Line 20"/>
          <p:cNvSpPr>
            <a:spLocks noChangeShapeType="1"/>
          </p:cNvSpPr>
          <p:nvPr/>
        </p:nvSpPr>
        <p:spPr bwMode="auto">
          <a:xfrm flipV="1">
            <a:off x="2339975" y="4092575"/>
            <a:ext cx="503238" cy="1812925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33" name="AutoShape 21"/>
          <p:cNvSpPr>
            <a:spLocks/>
          </p:cNvSpPr>
          <p:nvPr/>
        </p:nvSpPr>
        <p:spPr bwMode="auto">
          <a:xfrm>
            <a:off x="2916238" y="3098800"/>
            <a:ext cx="287337" cy="1943100"/>
          </a:xfrm>
          <a:prstGeom prst="leftBrace">
            <a:avLst>
              <a:gd name="adj1" fmla="val 56354"/>
              <a:gd name="adj2" fmla="val 50000"/>
            </a:avLst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 flipV="1">
            <a:off x="6732588" y="3141663"/>
            <a:ext cx="0" cy="2735262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2470150" y="1160463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Печать с выбором полей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025775" y="5661025"/>
            <a:ext cx="3130550" cy="3603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Список для вывода на печать</a:t>
            </a:r>
            <a:r>
              <a:rPr lang="ru-RU"/>
              <a:t> </a:t>
            </a: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8459788" y="4076700"/>
            <a:ext cx="71437" cy="3024188"/>
          </a:xfrm>
          <a:prstGeom prst="line">
            <a:avLst/>
          </a:prstGeom>
          <a:noFill/>
          <a:ln w="63500">
            <a:solidFill>
              <a:srgbClr val="FE1C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5548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338" y="1700213"/>
            <a:ext cx="8532812" cy="3860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5549" name="Rectangle 1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«Сотрудники»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3"/>
          <p:cNvSpPr txBox="1">
            <a:spLocks noChangeArrowheads="1"/>
          </p:cNvSpPr>
          <p:nvPr/>
        </p:nvSpPr>
        <p:spPr bwMode="auto">
          <a:xfrm>
            <a:off x="2476500" y="1303338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Ведение архива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1450975" y="2781300"/>
            <a:ext cx="62896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q"/>
              <a:tabLst>
                <a:tab pos="685800" algn="l"/>
              </a:tabLst>
            </a:pPr>
            <a:r>
              <a:rPr lang="ru-RU" sz="1600"/>
              <a:t> Откройте </a:t>
            </a:r>
            <a:r>
              <a:rPr lang="ru-RU" sz="1600" b="1"/>
              <a:t>Личные дела сотрудников или детей.</a:t>
            </a:r>
          </a:p>
          <a:p>
            <a:pPr>
              <a:buClr>
                <a:schemeClr val="hlink"/>
              </a:buClr>
              <a:buFont typeface="Wingdings" pitchFamily="2" charset="2"/>
              <a:buChar char="q"/>
              <a:tabLst>
                <a:tab pos="685800" algn="l"/>
              </a:tabLst>
            </a:pPr>
            <a:r>
              <a:rPr lang="ru-RU" sz="1600"/>
              <a:t> Выделите сотрудника или воспитанника, чье личное дело следует поместить в архив.</a:t>
            </a:r>
          </a:p>
          <a:p>
            <a:pPr>
              <a:buClr>
                <a:schemeClr val="hlink"/>
              </a:buClr>
              <a:buFont typeface="Wingdings" pitchFamily="2" charset="2"/>
              <a:buChar char="q"/>
              <a:tabLst>
                <a:tab pos="685800" algn="l"/>
              </a:tabLst>
            </a:pPr>
            <a:r>
              <a:rPr lang="ru-RU" sz="1600"/>
              <a:t> Нажать на ссылку </a:t>
            </a:r>
            <a:r>
              <a:rPr lang="ru-RU" sz="1600" b="1"/>
              <a:t>Поместить личное дело в архив.</a:t>
            </a: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2484438" y="2060575"/>
            <a:ext cx="4135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Помещение личного дела в архив:</a:t>
            </a: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1476375" y="4478338"/>
            <a:ext cx="61214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u="sng">
                <a:solidFill>
                  <a:schemeClr val="hlink"/>
                </a:solidFill>
              </a:rPr>
              <a:t>1 способ</a:t>
            </a:r>
            <a:r>
              <a:rPr lang="ru-RU" b="1">
                <a:solidFill>
                  <a:schemeClr val="hlink"/>
                </a:solidFill>
              </a:rPr>
              <a:t>:</a:t>
            </a:r>
            <a:r>
              <a:rPr lang="ru-RU"/>
              <a:t> В списке личных дел нажать на ссылку </a:t>
            </a:r>
            <a:r>
              <a:rPr lang="ru-RU" b="1"/>
              <a:t>Перейти в архив.</a:t>
            </a:r>
          </a:p>
          <a:p>
            <a:endParaRPr lang="ru-RU"/>
          </a:p>
          <a:p>
            <a:r>
              <a:rPr lang="ru-RU" b="1" u="sng">
                <a:solidFill>
                  <a:schemeClr val="hlink"/>
                </a:solidFill>
              </a:rPr>
              <a:t>2 способ</a:t>
            </a:r>
            <a:r>
              <a:rPr lang="ru-RU" b="1">
                <a:solidFill>
                  <a:schemeClr val="hlink"/>
                </a:solidFill>
              </a:rPr>
              <a:t>:</a:t>
            </a:r>
            <a:r>
              <a:rPr lang="ru-RU"/>
              <a:t> Выполнить команду </a:t>
            </a:r>
            <a:r>
              <a:rPr lang="ru-RU" b="1"/>
              <a:t>Сотрудники/Архив.</a:t>
            </a:r>
            <a:endParaRPr lang="ru-RU"/>
          </a:p>
          <a:p>
            <a:r>
              <a:rPr lang="ru-RU"/>
              <a:t>Перед Вами отобразится содержимое архива:</a:t>
            </a: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3467100" y="3998913"/>
            <a:ext cx="218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Просмотр архива</a:t>
            </a:r>
          </a:p>
        </p:txBody>
      </p:sp>
      <p:sp>
        <p:nvSpPr>
          <p:cNvPr id="64534" name="Rectangle 22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«Сотрудники»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3"/>
          <p:cNvSpPr txBox="1">
            <a:spLocks noChangeArrowheads="1"/>
          </p:cNvSpPr>
          <p:nvPr/>
        </p:nvSpPr>
        <p:spPr bwMode="auto">
          <a:xfrm>
            <a:off x="2470150" y="1303338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Ведение архива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450975" y="2903538"/>
            <a:ext cx="6289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q"/>
              <a:tabLst>
                <a:tab pos="685800" algn="l"/>
              </a:tabLst>
            </a:pPr>
            <a:r>
              <a:rPr lang="ru-RU" sz="1600"/>
              <a:t> Открыть архив</a:t>
            </a:r>
            <a:endParaRPr lang="ru-RU" sz="1600" b="1"/>
          </a:p>
          <a:p>
            <a:pPr>
              <a:buClr>
                <a:schemeClr val="hlink"/>
              </a:buClr>
              <a:buFont typeface="Wingdings" pitchFamily="2" charset="2"/>
              <a:buChar char="q"/>
              <a:tabLst>
                <a:tab pos="685800" algn="l"/>
              </a:tabLst>
            </a:pPr>
            <a:r>
              <a:rPr lang="ru-RU" sz="1600"/>
              <a:t> Выделить интересующего сотрудника</a:t>
            </a:r>
          </a:p>
          <a:p>
            <a:pPr>
              <a:buClr>
                <a:schemeClr val="hlink"/>
              </a:buClr>
              <a:buFont typeface="Wingdings" pitchFamily="2" charset="2"/>
              <a:buChar char="q"/>
              <a:tabLst>
                <a:tab pos="685800" algn="l"/>
              </a:tabLst>
            </a:pPr>
            <a:r>
              <a:rPr lang="ru-RU" sz="1600"/>
              <a:t> Щелкнуть по ссылке </a:t>
            </a:r>
            <a:r>
              <a:rPr lang="ru-RU" sz="1600" b="1"/>
              <a:t>Вернуть личное дело из архива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051050" y="2060575"/>
            <a:ext cx="503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Возврат записи из архива в общий список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476375" y="4614863"/>
            <a:ext cx="612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u="sng">
                <a:solidFill>
                  <a:schemeClr val="hlink"/>
                </a:solidFill>
              </a:rPr>
              <a:t>1 способ</a:t>
            </a:r>
            <a:r>
              <a:rPr lang="ru-RU" b="1">
                <a:solidFill>
                  <a:schemeClr val="hlink"/>
                </a:solidFill>
              </a:rPr>
              <a:t>:</a:t>
            </a:r>
            <a:r>
              <a:rPr lang="ru-RU"/>
              <a:t> Нажать ссылку </a:t>
            </a:r>
            <a:r>
              <a:rPr lang="ru-RU" b="1"/>
              <a:t>Выйти из архива.</a:t>
            </a:r>
          </a:p>
          <a:p>
            <a:endParaRPr lang="ru-RU"/>
          </a:p>
          <a:p>
            <a:r>
              <a:rPr lang="ru-RU" b="1" u="sng">
                <a:solidFill>
                  <a:schemeClr val="hlink"/>
                </a:solidFill>
              </a:rPr>
              <a:t>2 способ</a:t>
            </a:r>
            <a:r>
              <a:rPr lang="ru-RU" b="1">
                <a:solidFill>
                  <a:schemeClr val="hlink"/>
                </a:solidFill>
              </a:rPr>
              <a:t>:</a:t>
            </a:r>
            <a:r>
              <a:rPr lang="ru-RU"/>
              <a:t> Выполнить команду </a:t>
            </a:r>
            <a:r>
              <a:rPr lang="ru-RU" b="1"/>
              <a:t>Сотрудники/Личные дела сотрудников</a:t>
            </a:r>
            <a:endParaRPr lang="ru-RU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467100" y="3998913"/>
            <a:ext cx="2141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Выход из архива</a:t>
            </a:r>
          </a:p>
        </p:txBody>
      </p:sp>
      <p:sp>
        <p:nvSpPr>
          <p:cNvPr id="66568" name="Rectangle 8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«Сотрудники»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480175" y="408463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Кружки</a:t>
            </a:r>
            <a:r>
              <a:rPr lang="ru-RU"/>
              <a:t> 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6459538" y="309721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Дополнительная информация</a:t>
            </a:r>
            <a:endParaRPr lang="ru-RU"/>
          </a:p>
        </p:txBody>
      </p:sp>
      <p:sp>
        <p:nvSpPr>
          <p:cNvPr id="67609" name="TextBox 3"/>
          <p:cNvSpPr txBox="1">
            <a:spLocks noChangeArrowheads="1"/>
          </p:cNvSpPr>
          <p:nvPr/>
        </p:nvSpPr>
        <p:spPr bwMode="auto">
          <a:xfrm>
            <a:off x="2211388" y="1303338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Личные дела детей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pic>
        <p:nvPicPr>
          <p:cNvPr id="67611" name="Picture 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89138"/>
            <a:ext cx="5940425" cy="37242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7597" name="Line 13"/>
          <p:cNvSpPr>
            <a:spLocks noChangeShapeType="1"/>
          </p:cNvSpPr>
          <p:nvPr/>
        </p:nvSpPr>
        <p:spPr bwMode="auto">
          <a:xfrm flipH="1" flipV="1">
            <a:off x="5538788" y="2724150"/>
            <a:ext cx="904875" cy="1285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6445250" y="26209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Портфолио</a:t>
            </a:r>
            <a:r>
              <a:rPr lang="ru-RU"/>
              <a:t> </a:t>
            </a: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6472238" y="457358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Здоровье</a:t>
            </a:r>
            <a:r>
              <a:rPr lang="ru-RU"/>
              <a:t> </a:t>
            </a: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6488113" y="358775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Документы</a:t>
            </a:r>
            <a:r>
              <a:rPr lang="ru-RU"/>
              <a:t> </a:t>
            </a: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6488113" y="50641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Социальная карта</a:t>
            </a:r>
            <a:r>
              <a:rPr lang="ru-RU"/>
              <a:t> </a:t>
            </a: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6467475" y="55165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Состав семьи</a:t>
            </a:r>
            <a:r>
              <a:rPr lang="ru-RU"/>
              <a:t> 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6453188" y="601503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Общие сведения</a:t>
            </a:r>
            <a:r>
              <a:rPr lang="ru-RU"/>
              <a:t> </a:t>
            </a:r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 flipH="1" flipV="1">
            <a:off x="4845050" y="2736850"/>
            <a:ext cx="1598613" cy="5476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 flipH="1" flipV="1">
            <a:off x="4111625" y="2724150"/>
            <a:ext cx="2332038" cy="10652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0" name="Line 36"/>
          <p:cNvSpPr>
            <a:spLocks noChangeShapeType="1"/>
          </p:cNvSpPr>
          <p:nvPr/>
        </p:nvSpPr>
        <p:spPr bwMode="auto">
          <a:xfrm flipH="1" flipV="1">
            <a:off x="3348038" y="2722563"/>
            <a:ext cx="3095625" cy="15700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1" name="Line 37"/>
          <p:cNvSpPr>
            <a:spLocks noChangeShapeType="1"/>
          </p:cNvSpPr>
          <p:nvPr/>
        </p:nvSpPr>
        <p:spPr bwMode="auto">
          <a:xfrm flipH="1" flipV="1">
            <a:off x="2619375" y="2708275"/>
            <a:ext cx="3903663" cy="20589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 flipH="1" flipV="1">
            <a:off x="1820863" y="2722563"/>
            <a:ext cx="4695825" cy="25781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 flipH="1" flipV="1">
            <a:off x="1116013" y="2722563"/>
            <a:ext cx="5400675" cy="30114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 flipH="1" flipV="1">
            <a:off x="293688" y="2708275"/>
            <a:ext cx="6149975" cy="34575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5" name="Rectangle 41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</a:t>
            </a:r>
            <a:br>
              <a:rPr lang="ru-RU" sz="3200" b="1">
                <a:solidFill>
                  <a:schemeClr val="hlink"/>
                </a:solidFill>
                <a:latin typeface="Segoe Script" pitchFamily="34" charset="0"/>
              </a:rPr>
            </a:br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«Дети»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437313" y="414178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Поля для заполнения</a:t>
            </a:r>
            <a:r>
              <a:rPr lang="ru-RU"/>
              <a:t>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372225" y="4933950"/>
            <a:ext cx="2743200" cy="5826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Кнопка «Добавить личное</a:t>
            </a:r>
          </a:p>
          <a:p>
            <a:r>
              <a:rPr lang="ru-RU" sz="1600"/>
              <a:t>дело»</a:t>
            </a:r>
            <a:endParaRPr lang="ru-RU"/>
          </a:p>
        </p:txBody>
      </p:sp>
      <p:sp>
        <p:nvSpPr>
          <p:cNvPr id="70661" name="TextBox 3"/>
          <p:cNvSpPr txBox="1">
            <a:spLocks noChangeArrowheads="1"/>
          </p:cNvSpPr>
          <p:nvPr/>
        </p:nvSpPr>
        <p:spPr bwMode="auto">
          <a:xfrm>
            <a:off x="2197100" y="1376363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Личные дела детей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952750"/>
            <a:ext cx="576103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Line 6"/>
          <p:cNvSpPr>
            <a:spLocks noChangeShapeType="1"/>
          </p:cNvSpPr>
          <p:nvPr/>
        </p:nvSpPr>
        <p:spPr bwMode="auto">
          <a:xfrm flipH="1">
            <a:off x="4572000" y="4365625"/>
            <a:ext cx="1871663" cy="1428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H="1">
            <a:off x="1619250" y="5300663"/>
            <a:ext cx="4752975" cy="21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7" name="AutoShape 11"/>
          <p:cNvSpPr>
            <a:spLocks/>
          </p:cNvSpPr>
          <p:nvPr/>
        </p:nvSpPr>
        <p:spPr bwMode="auto">
          <a:xfrm>
            <a:off x="4211638" y="3573463"/>
            <a:ext cx="360362" cy="1871662"/>
          </a:xfrm>
          <a:prstGeom prst="rightBrace">
            <a:avLst>
              <a:gd name="adj1" fmla="val 43282"/>
              <a:gd name="adj2" fmla="val 50000"/>
            </a:avLst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8" name="Rectangle 12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</a:t>
            </a:r>
            <a:br>
              <a:rPr lang="ru-RU" sz="3200" b="1">
                <a:solidFill>
                  <a:schemeClr val="hlink"/>
                </a:solidFill>
                <a:latin typeface="Segoe Script" pitchFamily="34" charset="0"/>
              </a:rPr>
            </a:br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«Дети»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6416675" y="493395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Параметры поиска</a:t>
            </a:r>
            <a:endParaRPr lang="ru-RU"/>
          </a:p>
        </p:txBody>
      </p:sp>
      <p:sp>
        <p:nvSpPr>
          <p:cNvPr id="67609" name="TextBox 3"/>
          <p:cNvSpPr txBox="1">
            <a:spLocks noChangeArrowheads="1"/>
          </p:cNvSpPr>
          <p:nvPr/>
        </p:nvSpPr>
        <p:spPr bwMode="auto">
          <a:xfrm>
            <a:off x="2197100" y="1447800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Поиск в личных делах детей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pic>
        <p:nvPicPr>
          <p:cNvPr id="67610" name="Picture 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781300"/>
            <a:ext cx="5435600" cy="34226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7608" name="Line 24"/>
          <p:cNvSpPr>
            <a:spLocks noChangeShapeType="1"/>
          </p:cNvSpPr>
          <p:nvPr/>
        </p:nvSpPr>
        <p:spPr bwMode="auto">
          <a:xfrm flipH="1" flipV="1">
            <a:off x="4572000" y="4940300"/>
            <a:ext cx="1871663" cy="1444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07" name="AutoShape 23"/>
          <p:cNvSpPr>
            <a:spLocks/>
          </p:cNvSpPr>
          <p:nvPr/>
        </p:nvSpPr>
        <p:spPr bwMode="auto">
          <a:xfrm>
            <a:off x="4211638" y="3789363"/>
            <a:ext cx="360362" cy="2303462"/>
          </a:xfrm>
          <a:prstGeom prst="rightBrace">
            <a:avLst>
              <a:gd name="adj1" fmla="val 53267"/>
              <a:gd name="adj2" fmla="val 50000"/>
            </a:avLst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1" name="Rectangle 27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</a:t>
            </a:r>
            <a:br>
              <a:rPr lang="ru-RU" sz="3200" b="1">
                <a:solidFill>
                  <a:schemeClr val="hlink"/>
                </a:solidFill>
                <a:latin typeface="Segoe Script" pitchFamily="34" charset="0"/>
              </a:rPr>
            </a:br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«Дети»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9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546350"/>
            <a:ext cx="7056437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445250" y="31416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Организация поиска</a:t>
            </a:r>
          </a:p>
        </p:txBody>
      </p:sp>
      <p:sp>
        <p:nvSpPr>
          <p:cNvPr id="68613" name="TextBox 3"/>
          <p:cNvSpPr txBox="1">
            <a:spLocks noChangeArrowheads="1"/>
          </p:cNvSpPr>
          <p:nvPr/>
        </p:nvSpPr>
        <p:spPr bwMode="auto">
          <a:xfrm>
            <a:off x="2197100" y="1376363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Поиск в личных делах детей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8620" name="Rectangle 12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</a:t>
            </a:r>
            <a:br>
              <a:rPr lang="ru-RU" sz="3200" b="1">
                <a:solidFill>
                  <a:schemeClr val="hlink"/>
                </a:solidFill>
                <a:latin typeface="Segoe Script" pitchFamily="34" charset="0"/>
              </a:rPr>
            </a:br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«Дети»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3000" y="2133600"/>
            <a:ext cx="4319588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1835150" y="1484313"/>
            <a:ext cx="5472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Окно «Установка программы»</a:t>
            </a:r>
            <a:endParaRPr lang="ru-RU"/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445250" y="314166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Результат поиска</a:t>
            </a:r>
          </a:p>
        </p:txBody>
      </p:sp>
      <p:sp>
        <p:nvSpPr>
          <p:cNvPr id="69637" name="TextBox 3"/>
          <p:cNvSpPr txBox="1">
            <a:spLocks noChangeArrowheads="1"/>
          </p:cNvSpPr>
          <p:nvPr/>
        </p:nvSpPr>
        <p:spPr bwMode="auto">
          <a:xfrm>
            <a:off x="2197100" y="1376363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Поиск в личных делах детей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276475"/>
            <a:ext cx="6049963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Rectangle 8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</a:t>
            </a:r>
            <a:br>
              <a:rPr lang="ru-RU" sz="3200" b="1">
                <a:solidFill>
                  <a:schemeClr val="hlink"/>
                </a:solidFill>
                <a:latin typeface="Segoe Script" pitchFamily="34" charset="0"/>
              </a:rPr>
            </a:br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«Дети»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701925"/>
            <a:ext cx="5761038" cy="27892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437313" y="414178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Название группы</a:t>
            </a:r>
            <a:r>
              <a:rPr lang="ru-RU"/>
              <a:t>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386513" y="3278188"/>
            <a:ext cx="2743200" cy="3603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Указатель </a:t>
            </a:r>
            <a:r>
              <a:rPr lang="ru-RU" sz="1600" b="1"/>
              <a:t>«Перемещение»</a:t>
            </a:r>
            <a:endParaRPr lang="ru-RU" b="1"/>
          </a:p>
        </p:txBody>
      </p:sp>
      <p:sp>
        <p:nvSpPr>
          <p:cNvPr id="70661" name="TextBox 3"/>
          <p:cNvSpPr txBox="1">
            <a:spLocks noChangeArrowheads="1"/>
          </p:cNvSpPr>
          <p:nvPr/>
        </p:nvSpPr>
        <p:spPr bwMode="auto">
          <a:xfrm>
            <a:off x="2197100" y="1376363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Перемещение детей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 flipH="1">
            <a:off x="1979613" y="4365625"/>
            <a:ext cx="4464050" cy="431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H="1">
            <a:off x="1042988" y="3429000"/>
            <a:ext cx="5329237" cy="1730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7" name="AutoShape 11"/>
          <p:cNvSpPr>
            <a:spLocks/>
          </p:cNvSpPr>
          <p:nvPr/>
        </p:nvSpPr>
        <p:spPr bwMode="auto">
          <a:xfrm>
            <a:off x="1547813" y="4149725"/>
            <a:ext cx="360362" cy="1295400"/>
          </a:xfrm>
          <a:prstGeom prst="rightBrace">
            <a:avLst>
              <a:gd name="adj1" fmla="val 29956"/>
              <a:gd name="adj2" fmla="val 50000"/>
            </a:avLst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9" name="Rectangle 13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</a:t>
            </a:r>
            <a:br>
              <a:rPr lang="ru-RU" sz="3200" b="1">
                <a:solidFill>
                  <a:schemeClr val="hlink"/>
                </a:solidFill>
                <a:latin typeface="Segoe Script" pitchFamily="34" charset="0"/>
              </a:rPr>
            </a:br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«Дети»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26" name="Picture 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276475"/>
            <a:ext cx="5834063" cy="29178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410325" y="321310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Перемещение детей</a:t>
            </a:r>
            <a:r>
              <a:rPr lang="ru-RU"/>
              <a:t> 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6410325" y="222567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Группа</a:t>
            </a:r>
            <a:endParaRPr lang="ru-RU"/>
          </a:p>
        </p:txBody>
      </p:sp>
      <p:sp>
        <p:nvSpPr>
          <p:cNvPr id="67609" name="TextBox 3"/>
          <p:cNvSpPr txBox="1">
            <a:spLocks noChangeArrowheads="1"/>
          </p:cNvSpPr>
          <p:nvPr/>
        </p:nvSpPr>
        <p:spPr bwMode="auto">
          <a:xfrm>
            <a:off x="2197100" y="1376363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Перемещение детей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5435600" y="2852738"/>
            <a:ext cx="1008063" cy="504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6410325" y="17494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Дата перемещения</a:t>
            </a:r>
            <a:r>
              <a:rPr lang="ru-RU"/>
              <a:t> </a:t>
            </a: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6410325" y="370205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№ приказа</a:t>
            </a:r>
            <a:endParaRPr lang="ru-RU"/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6410325" y="271621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Дата приказа</a:t>
            </a:r>
            <a:r>
              <a:rPr lang="ru-RU"/>
              <a:t> </a:t>
            </a: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6410325" y="419258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Удалить всех</a:t>
            </a:r>
            <a:r>
              <a:rPr lang="ru-RU"/>
              <a:t> </a:t>
            </a: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6410325" y="46450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Выбрать всех 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6410325" y="514985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Перевод на следующий год</a:t>
            </a:r>
            <a:r>
              <a:rPr lang="ru-RU"/>
              <a:t> </a:t>
            </a:r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 flipH="1">
            <a:off x="5580063" y="3429000"/>
            <a:ext cx="863600" cy="1444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 flipH="1" flipV="1">
            <a:off x="3924300" y="3357563"/>
            <a:ext cx="2490788" cy="5603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0" name="Line 36"/>
          <p:cNvSpPr>
            <a:spLocks noChangeShapeType="1"/>
          </p:cNvSpPr>
          <p:nvPr/>
        </p:nvSpPr>
        <p:spPr bwMode="auto">
          <a:xfrm flipH="1" flipV="1">
            <a:off x="4284663" y="3616325"/>
            <a:ext cx="2130425" cy="7905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1" name="Line 37"/>
          <p:cNvSpPr>
            <a:spLocks noChangeShapeType="1"/>
          </p:cNvSpPr>
          <p:nvPr/>
        </p:nvSpPr>
        <p:spPr bwMode="auto">
          <a:xfrm flipH="1" flipV="1">
            <a:off x="3563938" y="3616325"/>
            <a:ext cx="2824162" cy="12811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 flipH="1" flipV="1">
            <a:off x="1692275" y="2924175"/>
            <a:ext cx="4695825" cy="24495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 flipH="1" flipV="1">
            <a:off x="1042988" y="3357563"/>
            <a:ext cx="5400675" cy="2447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 flipH="1" flipV="1">
            <a:off x="827088" y="3573463"/>
            <a:ext cx="5616575" cy="27352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6445250" y="56483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Перевод в группу</a:t>
            </a:r>
            <a:endParaRPr lang="ru-RU"/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6437313" y="612298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Выпуск</a:t>
            </a:r>
            <a:r>
              <a:rPr lang="ru-RU"/>
              <a:t> </a:t>
            </a:r>
          </a:p>
        </p:txBody>
      </p:sp>
      <p:sp>
        <p:nvSpPr>
          <p:cNvPr id="67629" name="Line 45"/>
          <p:cNvSpPr>
            <a:spLocks noChangeShapeType="1"/>
          </p:cNvSpPr>
          <p:nvPr/>
        </p:nvSpPr>
        <p:spPr bwMode="auto">
          <a:xfrm flipH="1">
            <a:off x="4356100" y="1958975"/>
            <a:ext cx="2057400" cy="10382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 flipH="1">
            <a:off x="4427538" y="2405063"/>
            <a:ext cx="1985962" cy="8080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31" name="Rectangle 47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</a:t>
            </a:r>
            <a:br>
              <a:rPr lang="ru-RU" sz="3200" b="1">
                <a:solidFill>
                  <a:schemeClr val="hlink"/>
                </a:solidFill>
                <a:latin typeface="Segoe Script" pitchFamily="34" charset="0"/>
              </a:rPr>
            </a:br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«Дети»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4" name="Picture 10" descr="Рис_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997200"/>
            <a:ext cx="52578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437313" y="371633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Параметры перевода</a:t>
            </a:r>
            <a:r>
              <a:rPr lang="ru-RU"/>
              <a:t> </a:t>
            </a:r>
          </a:p>
        </p:txBody>
      </p:sp>
      <p:sp>
        <p:nvSpPr>
          <p:cNvPr id="72710" name="TextBox 3"/>
          <p:cNvSpPr txBox="1">
            <a:spLocks noChangeArrowheads="1"/>
          </p:cNvSpPr>
          <p:nvPr/>
        </p:nvSpPr>
        <p:spPr bwMode="auto">
          <a:xfrm>
            <a:off x="2197100" y="1376363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Перемещение детей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>
            <a:off x="5580063" y="3933825"/>
            <a:ext cx="863600" cy="714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3" name="AutoShape 9"/>
          <p:cNvSpPr>
            <a:spLocks/>
          </p:cNvSpPr>
          <p:nvPr/>
        </p:nvSpPr>
        <p:spPr bwMode="auto">
          <a:xfrm>
            <a:off x="5219700" y="3357563"/>
            <a:ext cx="360363" cy="1295400"/>
          </a:xfrm>
          <a:prstGeom prst="rightBrace">
            <a:avLst>
              <a:gd name="adj1" fmla="val 29956"/>
              <a:gd name="adj2" fmla="val 50000"/>
            </a:avLst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5" name="Rectangle 11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</a:t>
            </a:r>
            <a:br>
              <a:rPr lang="ru-RU" sz="3200" b="1">
                <a:solidFill>
                  <a:schemeClr val="hlink"/>
                </a:solidFill>
                <a:latin typeface="Segoe Script" pitchFamily="34" charset="0"/>
              </a:rPr>
            </a:br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«Дети»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410325" y="321310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      Прибытие</a:t>
            </a:r>
            <a:endParaRPr lang="ru-RU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6410325" y="222567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Поле «Фильтры»</a:t>
            </a:r>
            <a:endParaRPr lang="ru-RU"/>
          </a:p>
        </p:txBody>
      </p:sp>
      <p:sp>
        <p:nvSpPr>
          <p:cNvPr id="67609" name="TextBox 3"/>
          <p:cNvSpPr txBox="1">
            <a:spLocks noChangeArrowheads="1"/>
          </p:cNvSpPr>
          <p:nvPr/>
        </p:nvSpPr>
        <p:spPr bwMode="auto">
          <a:xfrm>
            <a:off x="2197100" y="1376363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Книга движения детей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6410325" y="370205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      Выбытие</a:t>
            </a:r>
            <a:endParaRPr lang="ru-RU"/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6410325" y="271621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Ссылка «Во весь экран»</a:t>
            </a:r>
            <a:r>
              <a:rPr lang="ru-RU"/>
              <a:t> </a:t>
            </a: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6410325" y="419258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      Перемещение</a:t>
            </a:r>
            <a:r>
              <a:rPr lang="ru-RU"/>
              <a:t> </a:t>
            </a: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6410325" y="46450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Поле «Диапазон времени» 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6410325" y="514985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Кнопка «Применить»</a:t>
            </a:r>
            <a:r>
              <a:rPr lang="ru-RU"/>
              <a:t> </a:t>
            </a:r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6445250" y="56483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Ссылка «Скрыть»</a:t>
            </a:r>
            <a:endParaRPr lang="ru-RU"/>
          </a:p>
        </p:txBody>
      </p:sp>
      <p:sp>
        <p:nvSpPr>
          <p:cNvPr id="67631" name="Rectangle 47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</a:t>
            </a:r>
            <a:br>
              <a:rPr lang="ru-RU" sz="3200" b="1">
                <a:solidFill>
                  <a:schemeClr val="hlink"/>
                </a:solidFill>
                <a:latin typeface="Segoe Script" pitchFamily="34" charset="0"/>
              </a:rPr>
            </a:br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«Дети»</a:t>
            </a:r>
            <a:endParaRPr lang="ru-RU"/>
          </a:p>
        </p:txBody>
      </p:sp>
      <p:pic>
        <p:nvPicPr>
          <p:cNvPr id="67632" name="Picture 48" descr="Рис_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2595563"/>
            <a:ext cx="5867400" cy="28495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7630" name="Line 46"/>
          <p:cNvSpPr>
            <a:spLocks noChangeShapeType="1"/>
          </p:cNvSpPr>
          <p:nvPr/>
        </p:nvSpPr>
        <p:spPr bwMode="auto">
          <a:xfrm flipH="1">
            <a:off x="1042988" y="2420938"/>
            <a:ext cx="5473700" cy="8810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2700338" y="2852738"/>
            <a:ext cx="3743325" cy="431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 flipH="1">
            <a:off x="971550" y="3357563"/>
            <a:ext cx="5472113" cy="1444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 flipH="1" flipV="1">
            <a:off x="1028700" y="3516313"/>
            <a:ext cx="5372100" cy="3444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0" name="Line 36"/>
          <p:cNvSpPr>
            <a:spLocks noChangeShapeType="1"/>
          </p:cNvSpPr>
          <p:nvPr/>
        </p:nvSpPr>
        <p:spPr bwMode="auto">
          <a:xfrm flipH="1" flipV="1">
            <a:off x="1028700" y="3516313"/>
            <a:ext cx="5372100" cy="8334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1" name="Line 37"/>
          <p:cNvSpPr>
            <a:spLocks noChangeShapeType="1"/>
          </p:cNvSpPr>
          <p:nvPr/>
        </p:nvSpPr>
        <p:spPr bwMode="auto">
          <a:xfrm flipH="1" flipV="1">
            <a:off x="1101725" y="3775075"/>
            <a:ext cx="5272088" cy="11080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 flipH="1" flipV="1">
            <a:off x="684213" y="4508500"/>
            <a:ext cx="5703887" cy="8651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 flipH="1" flipV="1">
            <a:off x="971550" y="5229225"/>
            <a:ext cx="5472113" cy="5762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9" name="TextBox 3"/>
          <p:cNvSpPr txBox="1">
            <a:spLocks noChangeArrowheads="1"/>
          </p:cNvSpPr>
          <p:nvPr/>
        </p:nvSpPr>
        <p:spPr bwMode="auto">
          <a:xfrm>
            <a:off x="2197100" y="1376363"/>
            <a:ext cx="4679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Книга учета будущих воспитанников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3203575" y="514985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Кнопка «Добавить»</a:t>
            </a:r>
            <a:r>
              <a:rPr lang="ru-RU"/>
              <a:t> </a:t>
            </a:r>
          </a:p>
        </p:txBody>
      </p:sp>
      <p:sp>
        <p:nvSpPr>
          <p:cNvPr id="67631" name="Rectangle 47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</a:t>
            </a:r>
            <a:br>
              <a:rPr lang="ru-RU" sz="3200" b="1">
                <a:solidFill>
                  <a:schemeClr val="hlink"/>
                </a:solidFill>
                <a:latin typeface="Segoe Script" pitchFamily="34" charset="0"/>
              </a:rPr>
            </a:br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«Дети»</a:t>
            </a:r>
            <a:endParaRPr lang="ru-RU"/>
          </a:p>
        </p:txBody>
      </p:sp>
      <p:pic>
        <p:nvPicPr>
          <p:cNvPr id="67634" name="Picture 50" descr="Рис_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925" y="2071688"/>
            <a:ext cx="8604250" cy="22939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7623" name="Line 39"/>
          <p:cNvSpPr>
            <a:spLocks noChangeShapeType="1"/>
          </p:cNvSpPr>
          <p:nvPr/>
        </p:nvSpPr>
        <p:spPr bwMode="auto">
          <a:xfrm flipH="1" flipV="1">
            <a:off x="684213" y="2276475"/>
            <a:ext cx="3887787" cy="28225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410325" y="321310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Ссылка «Удалить»</a:t>
            </a:r>
          </a:p>
        </p:txBody>
      </p:sp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2197100" y="1376363"/>
            <a:ext cx="4679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Книга учета будущих воспитанников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410325" y="370205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 Ссылка «Редактировать»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410325" y="271621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Фильтры 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410325" y="4192588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Ссылка «Уведомление»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410325" y="4645025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Ссылка «Путевка»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6410325" y="5149850"/>
            <a:ext cx="26987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ru-RU" sz="1600"/>
              <a:t>Ссылка «Переместить»</a:t>
            </a:r>
          </a:p>
        </p:txBody>
      </p:sp>
      <p:sp>
        <p:nvSpPr>
          <p:cNvPr id="73739" name="Rectangle 11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Основы  работы в разделе </a:t>
            </a:r>
            <a:br>
              <a:rPr lang="ru-RU" sz="3200" b="1">
                <a:solidFill>
                  <a:schemeClr val="hlink"/>
                </a:solidFill>
                <a:latin typeface="Segoe Script" pitchFamily="34" charset="0"/>
              </a:rPr>
            </a:br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«Дети»</a:t>
            </a:r>
            <a:endParaRPr lang="ru-RU"/>
          </a:p>
        </p:txBody>
      </p:sp>
      <p:pic>
        <p:nvPicPr>
          <p:cNvPr id="73749" name="Picture 21" descr="Рис_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" y="2516188"/>
            <a:ext cx="6011863" cy="34194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3742" name="Line 14"/>
          <p:cNvSpPr>
            <a:spLocks noChangeShapeType="1"/>
          </p:cNvSpPr>
          <p:nvPr/>
        </p:nvSpPr>
        <p:spPr bwMode="auto">
          <a:xfrm flipH="1">
            <a:off x="2411413" y="2852738"/>
            <a:ext cx="4032250" cy="714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H="1">
            <a:off x="684213" y="3400425"/>
            <a:ext cx="5759450" cy="15113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H="1">
            <a:off x="755650" y="3860800"/>
            <a:ext cx="5645150" cy="1152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H="1">
            <a:off x="755650" y="4349750"/>
            <a:ext cx="5645150" cy="8080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 flipH="1">
            <a:off x="755650" y="4883150"/>
            <a:ext cx="5618163" cy="4175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 flipH="1">
            <a:off x="755650" y="5373688"/>
            <a:ext cx="5632450" cy="714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9" name="TextBox 3"/>
          <p:cNvSpPr txBox="1">
            <a:spLocks noChangeArrowheads="1"/>
          </p:cNvSpPr>
          <p:nvPr/>
        </p:nvSpPr>
        <p:spPr bwMode="auto">
          <a:xfrm>
            <a:off x="2197100" y="1376363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Составление отчетов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3203575" y="5942013"/>
            <a:ext cx="26987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1600"/>
              <a:t>Категория отчетов</a:t>
            </a:r>
            <a:r>
              <a:rPr lang="ru-RU"/>
              <a:t> </a:t>
            </a:r>
          </a:p>
        </p:txBody>
      </p:sp>
      <p:sp>
        <p:nvSpPr>
          <p:cNvPr id="67631" name="Rectangle 47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Отчеты</a:t>
            </a:r>
            <a:endParaRPr lang="ru-RU"/>
          </a:p>
        </p:txBody>
      </p:sp>
      <p:pic>
        <p:nvPicPr>
          <p:cNvPr id="67635" name="Picture 51" descr="рис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143125"/>
            <a:ext cx="7777163" cy="33734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7623" name="Line 39"/>
          <p:cNvSpPr>
            <a:spLocks noChangeShapeType="1"/>
          </p:cNvSpPr>
          <p:nvPr/>
        </p:nvSpPr>
        <p:spPr bwMode="auto">
          <a:xfrm flipH="1" flipV="1">
            <a:off x="2484438" y="4724400"/>
            <a:ext cx="2087562" cy="11811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9" name="TextBox 3"/>
          <p:cNvSpPr txBox="1">
            <a:spLocks noChangeArrowheads="1"/>
          </p:cNvSpPr>
          <p:nvPr/>
        </p:nvSpPr>
        <p:spPr bwMode="auto">
          <a:xfrm>
            <a:off x="2197100" y="1376363"/>
            <a:ext cx="4679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Импортирование данных из файла *.</a:t>
            </a:r>
            <a:r>
              <a:rPr lang="en-US" sz="2000" b="1">
                <a:solidFill>
                  <a:schemeClr val="hlink"/>
                </a:solidFill>
                <a:latin typeface="Bookman Old Style" pitchFamily="18" charset="0"/>
              </a:rPr>
              <a:t>CSV</a:t>
            </a:r>
            <a:r>
              <a:rPr lang="ru-RU" sz="2000" b="1">
                <a:solidFill>
                  <a:schemeClr val="hlink"/>
                </a:solidFill>
                <a:latin typeface="Bookman Old Style" pitchFamily="18" charset="0"/>
              </a:rPr>
              <a:t> </a:t>
            </a:r>
            <a:endParaRPr lang="ru-RU" sz="200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67631" name="Rectangle 47"/>
          <p:cNvSpPr>
            <a:spLocks/>
          </p:cNvSpPr>
          <p:nvPr/>
        </p:nvSpPr>
        <p:spPr bwMode="auto">
          <a:xfrm>
            <a:off x="457200" y="2603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Импортирование </a:t>
            </a:r>
            <a:br>
              <a:rPr lang="ru-RU" sz="3200" b="1">
                <a:solidFill>
                  <a:schemeClr val="hlink"/>
                </a:solidFill>
                <a:latin typeface="Segoe Script" pitchFamily="34" charset="0"/>
              </a:rPr>
            </a:br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данных</a:t>
            </a:r>
            <a:endParaRPr lang="ru-RU"/>
          </a:p>
        </p:txBody>
      </p:sp>
      <p:pic>
        <p:nvPicPr>
          <p:cNvPr id="67636" name="Picture 52" descr="Рис_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8500" y="2116138"/>
            <a:ext cx="7704138" cy="44084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6357982" cy="1470025"/>
          </a:xfrm>
        </p:spPr>
        <p:txBody>
          <a:bodyPr/>
          <a:lstStyle/>
          <a:p>
            <a:r>
              <a:rPr lang="ru-RU" dirty="0" smtClean="0"/>
              <a:t>Авторы: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Чашников Л.А. – методический отдел ИВЦ «АВЕРС», Заслуженный учитель РФ</a:t>
            </a:r>
          </a:p>
          <a:p>
            <a:pPr algn="l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Полушкина А.А. – заведующая МКДОУ №16 «Малыш»</a:t>
            </a:r>
          </a:p>
          <a:p>
            <a:pPr algn="l"/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Бартева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С.А. – специалист  районного управления образования 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3000" y="1865313"/>
            <a:ext cx="4319588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5416550"/>
            <a:ext cx="431958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1835150" y="1484313"/>
            <a:ext cx="5472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Окно «Ход установки программы»</a:t>
            </a:r>
            <a:endParaRPr lang="ru-RU"/>
          </a:p>
        </p:txBody>
      </p:sp>
      <p:sp>
        <p:nvSpPr>
          <p:cNvPr id="10248" name="Rectangle 8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206625" y="2138363"/>
            <a:ext cx="377031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0"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Окно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«Мастер установки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Web-сервера Apache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6013" y="2143125"/>
            <a:ext cx="4319587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"/>
          <p:cNvSpPr>
            <a:spLocks noChangeArrowheads="1"/>
          </p:cNvSpPr>
          <p:nvPr/>
        </p:nvSpPr>
        <p:spPr bwMode="auto">
          <a:xfrm>
            <a:off x="1835150" y="1484313"/>
            <a:ext cx="5472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Мастер установки </a:t>
            </a:r>
            <a:r>
              <a:rPr lang="en-US" b="1"/>
              <a:t>Web-</a:t>
            </a:r>
            <a:r>
              <a:rPr lang="ru-RU" b="1"/>
              <a:t>сервер </a:t>
            </a:r>
            <a:r>
              <a:rPr lang="en-US" b="1"/>
              <a:t>Apache</a:t>
            </a:r>
            <a:endParaRPr lang="ru-RU"/>
          </a:p>
        </p:txBody>
      </p:sp>
      <p:sp>
        <p:nvSpPr>
          <p:cNvPr id="11272" name="Rectangle 8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8713" y="2143125"/>
            <a:ext cx="4319587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1"/>
          <p:cNvSpPr>
            <a:spLocks noChangeArrowheads="1"/>
          </p:cNvSpPr>
          <p:nvPr/>
        </p:nvSpPr>
        <p:spPr bwMode="auto">
          <a:xfrm>
            <a:off x="1836738" y="1700213"/>
            <a:ext cx="5472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E1C16"/>
              </a:buClr>
              <a:buFont typeface="Wingdings" pitchFamily="2" charset="2"/>
              <a:buNone/>
            </a:pPr>
            <a:r>
              <a:rPr lang="ru-RU" b="1"/>
              <a:t>Установка </a:t>
            </a:r>
            <a:r>
              <a:rPr lang="en-US" b="1"/>
              <a:t>Web-</a:t>
            </a:r>
            <a:r>
              <a:rPr lang="ru-RU" b="1"/>
              <a:t>сервера </a:t>
            </a:r>
            <a:r>
              <a:rPr lang="en-US" b="1"/>
              <a:t>Apache</a:t>
            </a:r>
            <a:endParaRPr lang="ru-RU"/>
          </a:p>
        </p:txBody>
      </p:sp>
      <p:sp>
        <p:nvSpPr>
          <p:cNvPr id="12296" name="Rectangle 8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  <a:latin typeface="Segoe Script" pitchFamily="34" charset="0"/>
              </a:rPr>
              <a:t>Основные возможности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ст «Хочет ли ребенок идти в школу-»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1312</Words>
  <Application>Microsoft Office PowerPoint</Application>
  <PresentationFormat>Экран (4:3)</PresentationFormat>
  <Paragraphs>364</Paragraphs>
  <Slides>69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Тест «Хочет ли ребенок идти в школу-»</vt:lpstr>
      <vt:lpstr>УПРАВЛЕНИЕ ДОШКОЛЬНЫМ ОБРАЗОВАТЕЛЬНЫМ УЧРЕЖДЕНИЕМ   Основные возможности программы ИАС «АВЕРС: Заведующий ДОУ»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Авторы: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«Хочет ли ребенок идти в школу?»</dc:title>
  <dc:creator>UMIPC</dc:creator>
  <dc:description>Корпорация Майкрософт</dc:description>
  <cp:lastModifiedBy>User</cp:lastModifiedBy>
  <cp:revision>59</cp:revision>
  <dcterms:created xsi:type="dcterms:W3CDTF">2009-05-04T07:56:41Z</dcterms:created>
  <dcterms:modified xsi:type="dcterms:W3CDTF">2013-11-21T12:07:02Z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TC103350151049</vt:lpwstr>
  </property>
</Properties>
</file>