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38" r:id="rId3"/>
    <p:sldId id="278" r:id="rId4"/>
    <p:sldId id="265" r:id="rId5"/>
    <p:sldId id="343" r:id="rId6"/>
    <p:sldId id="273" r:id="rId7"/>
    <p:sldId id="344" r:id="rId8"/>
    <p:sldId id="285" r:id="rId9"/>
    <p:sldId id="288" r:id="rId10"/>
    <p:sldId id="291" r:id="rId11"/>
    <p:sldId id="296" r:id="rId12"/>
    <p:sldId id="284" r:id="rId13"/>
    <p:sldId id="345" r:id="rId14"/>
    <p:sldId id="289" r:id="rId15"/>
    <p:sldId id="267" r:id="rId16"/>
    <p:sldId id="339" r:id="rId17"/>
    <p:sldId id="299" r:id="rId18"/>
    <p:sldId id="340" r:id="rId19"/>
    <p:sldId id="319" r:id="rId20"/>
    <p:sldId id="342" r:id="rId21"/>
    <p:sldId id="306" r:id="rId22"/>
    <p:sldId id="304" r:id="rId23"/>
    <p:sldId id="314" r:id="rId24"/>
    <p:sldId id="316" r:id="rId25"/>
    <p:sldId id="320" r:id="rId26"/>
    <p:sldId id="309" r:id="rId27"/>
    <p:sldId id="308" r:id="rId28"/>
    <p:sldId id="321" r:id="rId29"/>
    <p:sldId id="328" r:id="rId30"/>
    <p:sldId id="272" r:id="rId31"/>
  </p:sldIdLst>
  <p:sldSz cx="9144000" cy="6858000" type="screen4x3"/>
  <p:notesSz cx="6759575" cy="98679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33"/>
    <a:srgbClr val="FF6699"/>
    <a:srgbClr val="FF66FF"/>
    <a:srgbClr val="CCECFF"/>
    <a:srgbClr val="FFCCFF"/>
    <a:srgbClr val="FF7C80"/>
    <a:srgbClr val="0FA14A"/>
    <a:srgbClr val="99FF99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7" autoAdjust="0"/>
    <p:restoredTop sz="93803" autoAdjust="0"/>
  </p:normalViewPr>
  <p:slideViewPr>
    <p:cSldViewPr>
      <p:cViewPr varScale="1">
        <p:scale>
          <a:sx n="58" d="100"/>
          <a:sy n="58" d="100"/>
        </p:scale>
        <p:origin x="-130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6BC2C4-8D17-4928-9142-AD047BA2006D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DC23A2-532A-4FE5-971E-087D449E28EB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Электронный методический кабинет</a:t>
          </a:r>
          <a:endParaRPr lang="ru-RU" dirty="0"/>
        </a:p>
      </dgm:t>
    </dgm:pt>
    <dgm:pt modelId="{DBBACD70-5A2D-411D-A996-1F345631D14A}" type="parTrans" cxnId="{D002477A-1124-42CF-9C2A-10FEE6596AD0}">
      <dgm:prSet/>
      <dgm:spPr/>
      <dgm:t>
        <a:bodyPr/>
        <a:lstStyle/>
        <a:p>
          <a:endParaRPr lang="ru-RU"/>
        </a:p>
      </dgm:t>
    </dgm:pt>
    <dgm:pt modelId="{348DA413-090E-4BD9-9BC4-EE073C668886}" type="sibTrans" cxnId="{D002477A-1124-42CF-9C2A-10FEE6596AD0}">
      <dgm:prSet/>
      <dgm:spPr/>
      <dgm:t>
        <a:bodyPr/>
        <a:lstStyle/>
        <a:p>
          <a:endParaRPr lang="ru-RU"/>
        </a:p>
      </dgm:t>
    </dgm:pt>
    <dgm:pt modelId="{467A18C8-9C2C-4C6A-A97D-BF415C2F280F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Центр повышения квалификации</a:t>
          </a:r>
          <a:endParaRPr lang="ru-RU" dirty="0"/>
        </a:p>
      </dgm:t>
    </dgm:pt>
    <dgm:pt modelId="{162C99D9-229F-461D-AC9E-459506D3B5C0}" type="parTrans" cxnId="{341EABCA-82B0-4AD3-B633-DC9DEAD9E013}">
      <dgm:prSet/>
      <dgm:spPr/>
      <dgm:t>
        <a:bodyPr/>
        <a:lstStyle/>
        <a:p>
          <a:endParaRPr lang="ru-RU"/>
        </a:p>
      </dgm:t>
    </dgm:pt>
    <dgm:pt modelId="{1F209948-D660-4BD4-8391-CD3A1224570F}" type="sibTrans" cxnId="{341EABCA-82B0-4AD3-B633-DC9DEAD9E013}">
      <dgm:prSet/>
      <dgm:spPr/>
      <dgm:t>
        <a:bodyPr/>
        <a:lstStyle/>
        <a:p>
          <a:endParaRPr lang="ru-RU"/>
        </a:p>
      </dgm:t>
    </dgm:pt>
    <dgm:pt modelId="{84FD3FE1-DCD8-4B62-BF9D-A615259029FD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Зона подготовки к занятиям</a:t>
          </a:r>
          <a:endParaRPr lang="ru-RU" dirty="0"/>
        </a:p>
      </dgm:t>
    </dgm:pt>
    <dgm:pt modelId="{4881C5AF-3FDE-4DCD-B04E-0A21FF1EAA3E}" type="parTrans" cxnId="{024BD8CB-FCF4-421A-8061-7BD0C17C7FBD}">
      <dgm:prSet/>
      <dgm:spPr/>
      <dgm:t>
        <a:bodyPr/>
        <a:lstStyle/>
        <a:p>
          <a:endParaRPr lang="ru-RU"/>
        </a:p>
      </dgm:t>
    </dgm:pt>
    <dgm:pt modelId="{F39A6806-3B2F-4A2E-8B63-35DF46CB4165}" type="sibTrans" cxnId="{024BD8CB-FCF4-421A-8061-7BD0C17C7FBD}">
      <dgm:prSet/>
      <dgm:spPr/>
      <dgm:t>
        <a:bodyPr/>
        <a:lstStyle/>
        <a:p>
          <a:endParaRPr lang="ru-RU"/>
        </a:p>
      </dgm:t>
    </dgm:pt>
    <dgm:pt modelId="{EC2C3F7F-4F99-4991-A091-DDBE4F19AD8E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Банк данных</a:t>
          </a:r>
          <a:endParaRPr lang="ru-RU" dirty="0"/>
        </a:p>
      </dgm:t>
    </dgm:pt>
    <dgm:pt modelId="{84975A25-31EB-4253-87A4-6A435FD42D8A}" type="parTrans" cxnId="{6A243E8D-E196-4404-B13C-3A5AA0F780DF}">
      <dgm:prSet/>
      <dgm:spPr/>
      <dgm:t>
        <a:bodyPr/>
        <a:lstStyle/>
        <a:p>
          <a:endParaRPr lang="ru-RU"/>
        </a:p>
      </dgm:t>
    </dgm:pt>
    <dgm:pt modelId="{0055FCD5-C382-4A8E-958E-6EE1310745EC}" type="sibTrans" cxnId="{6A243E8D-E196-4404-B13C-3A5AA0F780DF}">
      <dgm:prSet/>
      <dgm:spPr/>
      <dgm:t>
        <a:bodyPr/>
        <a:lstStyle/>
        <a:p>
          <a:endParaRPr lang="ru-RU"/>
        </a:p>
      </dgm:t>
    </dgm:pt>
    <dgm:pt modelId="{81C68C4E-DC3C-4E6C-B075-5E8284831F82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Работа с расписанием  занятий</a:t>
          </a:r>
          <a:endParaRPr lang="ru-RU" dirty="0"/>
        </a:p>
      </dgm:t>
    </dgm:pt>
    <dgm:pt modelId="{9566DB34-E225-4206-B9B0-6B4E7591EBCA}" type="parTrans" cxnId="{8AEFEA71-F183-4AF3-83F7-C29CF0BDCD38}">
      <dgm:prSet/>
      <dgm:spPr/>
      <dgm:t>
        <a:bodyPr/>
        <a:lstStyle/>
        <a:p>
          <a:endParaRPr lang="ru-RU"/>
        </a:p>
      </dgm:t>
    </dgm:pt>
    <dgm:pt modelId="{37B4E44B-DA86-4D59-9F46-AD37BD909F64}" type="sibTrans" cxnId="{8AEFEA71-F183-4AF3-83F7-C29CF0BDCD38}">
      <dgm:prSet/>
      <dgm:spPr/>
      <dgm:t>
        <a:bodyPr/>
        <a:lstStyle/>
        <a:p>
          <a:endParaRPr lang="ru-RU"/>
        </a:p>
      </dgm:t>
    </dgm:pt>
    <dgm:pt modelId="{247C7099-1D27-4020-AF4B-315B93254EA6}" type="pres">
      <dgm:prSet presAssocID="{926BC2C4-8D17-4928-9142-AD047BA2006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4FDFD0-D2F8-4DDC-85F0-6DB92F94083D}" type="pres">
      <dgm:prSet presAssocID="{926BC2C4-8D17-4928-9142-AD047BA2006D}" presName="fgShape" presStyleLbl="fgShp" presStyleIdx="0" presStyleCnt="1" custLinFactNeighborX="-167"/>
      <dgm:spPr>
        <a:solidFill>
          <a:srgbClr val="008000"/>
        </a:solidFill>
      </dgm:spPr>
    </dgm:pt>
    <dgm:pt modelId="{DABBFDE0-3CD7-4F70-A3BF-BB23B859C85C}" type="pres">
      <dgm:prSet presAssocID="{926BC2C4-8D17-4928-9142-AD047BA2006D}" presName="linComp" presStyleCnt="0"/>
      <dgm:spPr/>
    </dgm:pt>
    <dgm:pt modelId="{03738AA0-5AFC-400B-992A-977319783572}" type="pres">
      <dgm:prSet presAssocID="{52DC23A2-532A-4FE5-971E-087D449E28EB}" presName="compNode" presStyleCnt="0"/>
      <dgm:spPr/>
    </dgm:pt>
    <dgm:pt modelId="{1CF74CFC-44F7-4A21-A0CA-7B7B4A88F3CB}" type="pres">
      <dgm:prSet presAssocID="{52DC23A2-532A-4FE5-971E-087D449E28EB}" presName="bkgdShape" presStyleLbl="node1" presStyleIdx="0" presStyleCnt="5"/>
      <dgm:spPr/>
      <dgm:t>
        <a:bodyPr/>
        <a:lstStyle/>
        <a:p>
          <a:endParaRPr lang="ru-RU"/>
        </a:p>
      </dgm:t>
    </dgm:pt>
    <dgm:pt modelId="{424796B9-FADB-4695-BA7F-684FB57A7819}" type="pres">
      <dgm:prSet presAssocID="{52DC23A2-532A-4FE5-971E-087D449E28EB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1B4279-E364-45D3-9621-C1B03059B50A}" type="pres">
      <dgm:prSet presAssocID="{52DC23A2-532A-4FE5-971E-087D449E28EB}" presName="invisiNode" presStyleLbl="node1" presStyleIdx="0" presStyleCnt="5"/>
      <dgm:spPr/>
    </dgm:pt>
    <dgm:pt modelId="{789AE42C-4BB2-4B9A-9D6F-D9D316008616}" type="pres">
      <dgm:prSet presAssocID="{52DC23A2-532A-4FE5-971E-087D449E28EB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F8E66D6-0E67-4A60-BE6D-E9D45B2330D2}" type="pres">
      <dgm:prSet presAssocID="{348DA413-090E-4BD9-9BC4-EE073C66888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BD34BD8-2098-44C1-8A1C-6209669302F9}" type="pres">
      <dgm:prSet presAssocID="{467A18C8-9C2C-4C6A-A97D-BF415C2F280F}" presName="compNode" presStyleCnt="0"/>
      <dgm:spPr/>
    </dgm:pt>
    <dgm:pt modelId="{F960A4E5-BE57-45E4-A6B9-C96EF8F8CA00}" type="pres">
      <dgm:prSet presAssocID="{467A18C8-9C2C-4C6A-A97D-BF415C2F280F}" presName="bkgdShape" presStyleLbl="node1" presStyleIdx="1" presStyleCnt="5"/>
      <dgm:spPr/>
      <dgm:t>
        <a:bodyPr/>
        <a:lstStyle/>
        <a:p>
          <a:endParaRPr lang="ru-RU"/>
        </a:p>
      </dgm:t>
    </dgm:pt>
    <dgm:pt modelId="{E29D0A92-26AB-4EE5-99D6-11EDB29B90FD}" type="pres">
      <dgm:prSet presAssocID="{467A18C8-9C2C-4C6A-A97D-BF415C2F280F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D5B9AB-7418-4341-8725-96D0813BE3A4}" type="pres">
      <dgm:prSet presAssocID="{467A18C8-9C2C-4C6A-A97D-BF415C2F280F}" presName="invisiNode" presStyleLbl="node1" presStyleIdx="1" presStyleCnt="5"/>
      <dgm:spPr/>
    </dgm:pt>
    <dgm:pt modelId="{AFAF5BCC-6D50-41AF-A863-93DDD67A6D8D}" type="pres">
      <dgm:prSet presAssocID="{467A18C8-9C2C-4C6A-A97D-BF415C2F280F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A999FCC-16A6-44E7-8D5C-E5958B21813C}" type="pres">
      <dgm:prSet presAssocID="{1F209948-D660-4BD4-8391-CD3A1224570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47EFF5A-3AA5-4B34-BDB9-9BB2DE6C7F34}" type="pres">
      <dgm:prSet presAssocID="{84FD3FE1-DCD8-4B62-BF9D-A615259029FD}" presName="compNode" presStyleCnt="0"/>
      <dgm:spPr/>
    </dgm:pt>
    <dgm:pt modelId="{6611BE2F-F22D-4AD8-8308-03D4F07B067D}" type="pres">
      <dgm:prSet presAssocID="{84FD3FE1-DCD8-4B62-BF9D-A615259029FD}" presName="bkgdShape" presStyleLbl="node1" presStyleIdx="2" presStyleCnt="5"/>
      <dgm:spPr/>
      <dgm:t>
        <a:bodyPr/>
        <a:lstStyle/>
        <a:p>
          <a:endParaRPr lang="ru-RU"/>
        </a:p>
      </dgm:t>
    </dgm:pt>
    <dgm:pt modelId="{0456DBA9-709F-4985-88AE-B0C3E8535FD7}" type="pres">
      <dgm:prSet presAssocID="{84FD3FE1-DCD8-4B62-BF9D-A615259029FD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4C8782-2F58-4713-ACD5-134068144D07}" type="pres">
      <dgm:prSet presAssocID="{84FD3FE1-DCD8-4B62-BF9D-A615259029FD}" presName="invisiNode" presStyleLbl="node1" presStyleIdx="2" presStyleCnt="5"/>
      <dgm:spPr/>
    </dgm:pt>
    <dgm:pt modelId="{E33A2117-8102-48C8-870D-9D57D690E534}" type="pres">
      <dgm:prSet presAssocID="{84FD3FE1-DCD8-4B62-BF9D-A615259029FD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09CA6C0-C958-43E7-AA2D-4A160E9E9B3D}" type="pres">
      <dgm:prSet presAssocID="{F39A6806-3B2F-4A2E-8B63-35DF46CB416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D9BA814-F1B7-4B63-B173-14C97D43AC36}" type="pres">
      <dgm:prSet presAssocID="{EC2C3F7F-4F99-4991-A091-DDBE4F19AD8E}" presName="compNode" presStyleCnt="0"/>
      <dgm:spPr/>
    </dgm:pt>
    <dgm:pt modelId="{37E416E2-AE46-4EE8-84B7-E428D7184308}" type="pres">
      <dgm:prSet presAssocID="{EC2C3F7F-4F99-4991-A091-DDBE4F19AD8E}" presName="bkgdShape" presStyleLbl="node1" presStyleIdx="3" presStyleCnt="5"/>
      <dgm:spPr/>
      <dgm:t>
        <a:bodyPr/>
        <a:lstStyle/>
        <a:p>
          <a:endParaRPr lang="ru-RU"/>
        </a:p>
      </dgm:t>
    </dgm:pt>
    <dgm:pt modelId="{78EFE35E-73CF-4792-9E5D-0F63A149DDBC}" type="pres">
      <dgm:prSet presAssocID="{EC2C3F7F-4F99-4991-A091-DDBE4F19AD8E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FC2D60-3C4A-4266-972E-6447E445C558}" type="pres">
      <dgm:prSet presAssocID="{EC2C3F7F-4F99-4991-A091-DDBE4F19AD8E}" presName="invisiNode" presStyleLbl="node1" presStyleIdx="3" presStyleCnt="5"/>
      <dgm:spPr/>
    </dgm:pt>
    <dgm:pt modelId="{4A161108-4BD9-4A3C-8013-26F76D728CFE}" type="pres">
      <dgm:prSet presAssocID="{EC2C3F7F-4F99-4991-A091-DDBE4F19AD8E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5E0E09-5628-4D02-9FD2-A0FEDBE7815A}" type="pres">
      <dgm:prSet presAssocID="{0055FCD5-C382-4A8E-958E-6EE1310745E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F5A7355-2CCD-4DDF-B60B-8076CBBA6F43}" type="pres">
      <dgm:prSet presAssocID="{81C68C4E-DC3C-4E6C-B075-5E8284831F82}" presName="compNode" presStyleCnt="0"/>
      <dgm:spPr/>
    </dgm:pt>
    <dgm:pt modelId="{A2FD845B-25F8-4B13-8130-0DE0EFFD6BF4}" type="pres">
      <dgm:prSet presAssocID="{81C68C4E-DC3C-4E6C-B075-5E8284831F82}" presName="bkgdShape" presStyleLbl="node1" presStyleIdx="4" presStyleCnt="5"/>
      <dgm:spPr/>
      <dgm:t>
        <a:bodyPr/>
        <a:lstStyle/>
        <a:p>
          <a:endParaRPr lang="ru-RU"/>
        </a:p>
      </dgm:t>
    </dgm:pt>
    <dgm:pt modelId="{6CAAF49F-320F-4B51-9E9D-6520DD79F7EE}" type="pres">
      <dgm:prSet presAssocID="{81C68C4E-DC3C-4E6C-B075-5E8284831F82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2B274-E3A8-4BF2-82A5-BE664D46F811}" type="pres">
      <dgm:prSet presAssocID="{81C68C4E-DC3C-4E6C-B075-5E8284831F82}" presName="invisiNode" presStyleLbl="node1" presStyleIdx="4" presStyleCnt="5"/>
      <dgm:spPr/>
    </dgm:pt>
    <dgm:pt modelId="{68986280-EFED-4BBA-AF16-C8EFCBB5F2BD}" type="pres">
      <dgm:prSet presAssocID="{81C68C4E-DC3C-4E6C-B075-5E8284831F82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71089FE4-4760-44DE-A155-258B8FC3B6B0}" type="presOf" srcId="{1F209948-D660-4BD4-8391-CD3A1224570F}" destId="{0A999FCC-16A6-44E7-8D5C-E5958B21813C}" srcOrd="0" destOrd="0" presId="urn:microsoft.com/office/officeart/2005/8/layout/hList7"/>
    <dgm:cxn modelId="{D002477A-1124-42CF-9C2A-10FEE6596AD0}" srcId="{926BC2C4-8D17-4928-9142-AD047BA2006D}" destId="{52DC23A2-532A-4FE5-971E-087D449E28EB}" srcOrd="0" destOrd="0" parTransId="{DBBACD70-5A2D-411D-A996-1F345631D14A}" sibTransId="{348DA413-090E-4BD9-9BC4-EE073C668886}"/>
    <dgm:cxn modelId="{F4BF36FA-3CA0-457A-A9B3-1F2B5E4B596E}" type="presOf" srcId="{926BC2C4-8D17-4928-9142-AD047BA2006D}" destId="{247C7099-1D27-4020-AF4B-315B93254EA6}" srcOrd="0" destOrd="0" presId="urn:microsoft.com/office/officeart/2005/8/layout/hList7"/>
    <dgm:cxn modelId="{17C20A73-82D6-4BB7-8639-D73B5380C3D0}" type="presOf" srcId="{84FD3FE1-DCD8-4B62-BF9D-A615259029FD}" destId="{0456DBA9-709F-4985-88AE-B0C3E8535FD7}" srcOrd="1" destOrd="0" presId="urn:microsoft.com/office/officeart/2005/8/layout/hList7"/>
    <dgm:cxn modelId="{F7AD9AD8-6A36-4408-BF88-96739A0CE611}" type="presOf" srcId="{81C68C4E-DC3C-4E6C-B075-5E8284831F82}" destId="{A2FD845B-25F8-4B13-8130-0DE0EFFD6BF4}" srcOrd="0" destOrd="0" presId="urn:microsoft.com/office/officeart/2005/8/layout/hList7"/>
    <dgm:cxn modelId="{5D16C06E-5778-41D1-99BC-785EA7C0F6FD}" type="presOf" srcId="{EC2C3F7F-4F99-4991-A091-DDBE4F19AD8E}" destId="{78EFE35E-73CF-4792-9E5D-0F63A149DDBC}" srcOrd="1" destOrd="0" presId="urn:microsoft.com/office/officeart/2005/8/layout/hList7"/>
    <dgm:cxn modelId="{024BD8CB-FCF4-421A-8061-7BD0C17C7FBD}" srcId="{926BC2C4-8D17-4928-9142-AD047BA2006D}" destId="{84FD3FE1-DCD8-4B62-BF9D-A615259029FD}" srcOrd="2" destOrd="0" parTransId="{4881C5AF-3FDE-4DCD-B04E-0A21FF1EAA3E}" sibTransId="{F39A6806-3B2F-4A2E-8B63-35DF46CB4165}"/>
    <dgm:cxn modelId="{6A243E8D-E196-4404-B13C-3A5AA0F780DF}" srcId="{926BC2C4-8D17-4928-9142-AD047BA2006D}" destId="{EC2C3F7F-4F99-4991-A091-DDBE4F19AD8E}" srcOrd="3" destOrd="0" parTransId="{84975A25-31EB-4253-87A4-6A435FD42D8A}" sibTransId="{0055FCD5-C382-4A8E-958E-6EE1310745EC}"/>
    <dgm:cxn modelId="{BE4477FF-8CC6-4F69-9E8F-B258861BBA65}" type="presOf" srcId="{84FD3FE1-DCD8-4B62-BF9D-A615259029FD}" destId="{6611BE2F-F22D-4AD8-8308-03D4F07B067D}" srcOrd="0" destOrd="0" presId="urn:microsoft.com/office/officeart/2005/8/layout/hList7"/>
    <dgm:cxn modelId="{8AEFEA71-F183-4AF3-83F7-C29CF0BDCD38}" srcId="{926BC2C4-8D17-4928-9142-AD047BA2006D}" destId="{81C68C4E-DC3C-4E6C-B075-5E8284831F82}" srcOrd="4" destOrd="0" parTransId="{9566DB34-E225-4206-B9B0-6B4E7591EBCA}" sibTransId="{37B4E44B-DA86-4D59-9F46-AD37BD909F64}"/>
    <dgm:cxn modelId="{6070D803-9AA8-4B9A-925E-43EDB11AE772}" type="presOf" srcId="{52DC23A2-532A-4FE5-971E-087D449E28EB}" destId="{424796B9-FADB-4695-BA7F-684FB57A7819}" srcOrd="1" destOrd="0" presId="urn:microsoft.com/office/officeart/2005/8/layout/hList7"/>
    <dgm:cxn modelId="{341EABCA-82B0-4AD3-B633-DC9DEAD9E013}" srcId="{926BC2C4-8D17-4928-9142-AD047BA2006D}" destId="{467A18C8-9C2C-4C6A-A97D-BF415C2F280F}" srcOrd="1" destOrd="0" parTransId="{162C99D9-229F-461D-AC9E-459506D3B5C0}" sibTransId="{1F209948-D660-4BD4-8391-CD3A1224570F}"/>
    <dgm:cxn modelId="{72A53765-2A6C-4F20-9B02-0F914934FC00}" type="presOf" srcId="{F39A6806-3B2F-4A2E-8B63-35DF46CB4165}" destId="{809CA6C0-C958-43E7-AA2D-4A160E9E9B3D}" srcOrd="0" destOrd="0" presId="urn:microsoft.com/office/officeart/2005/8/layout/hList7"/>
    <dgm:cxn modelId="{0AE1A166-DCA1-41D7-9DF0-44EDFB2BF6D6}" type="presOf" srcId="{467A18C8-9C2C-4C6A-A97D-BF415C2F280F}" destId="{E29D0A92-26AB-4EE5-99D6-11EDB29B90FD}" srcOrd="1" destOrd="0" presId="urn:microsoft.com/office/officeart/2005/8/layout/hList7"/>
    <dgm:cxn modelId="{067DAF14-8D4D-4DA6-91B9-E592C427F217}" type="presOf" srcId="{467A18C8-9C2C-4C6A-A97D-BF415C2F280F}" destId="{F960A4E5-BE57-45E4-A6B9-C96EF8F8CA00}" srcOrd="0" destOrd="0" presId="urn:microsoft.com/office/officeart/2005/8/layout/hList7"/>
    <dgm:cxn modelId="{C0D9E23F-260A-4E62-BFB6-AAB8524CC181}" type="presOf" srcId="{81C68C4E-DC3C-4E6C-B075-5E8284831F82}" destId="{6CAAF49F-320F-4B51-9E9D-6520DD79F7EE}" srcOrd="1" destOrd="0" presId="urn:microsoft.com/office/officeart/2005/8/layout/hList7"/>
    <dgm:cxn modelId="{330EAC89-1713-41B8-8404-23143F88123C}" type="presOf" srcId="{EC2C3F7F-4F99-4991-A091-DDBE4F19AD8E}" destId="{37E416E2-AE46-4EE8-84B7-E428D7184308}" srcOrd="0" destOrd="0" presId="urn:microsoft.com/office/officeart/2005/8/layout/hList7"/>
    <dgm:cxn modelId="{4106A229-0C56-4D0B-B187-2B960617A248}" type="presOf" srcId="{0055FCD5-C382-4A8E-958E-6EE1310745EC}" destId="{005E0E09-5628-4D02-9FD2-A0FEDBE7815A}" srcOrd="0" destOrd="0" presId="urn:microsoft.com/office/officeart/2005/8/layout/hList7"/>
    <dgm:cxn modelId="{C81BBA08-30D6-4E15-BE7E-9B045B7F5E89}" type="presOf" srcId="{348DA413-090E-4BD9-9BC4-EE073C668886}" destId="{AF8E66D6-0E67-4A60-BE6D-E9D45B2330D2}" srcOrd="0" destOrd="0" presId="urn:microsoft.com/office/officeart/2005/8/layout/hList7"/>
    <dgm:cxn modelId="{150B8BDF-9C2E-473B-B692-007075A19F98}" type="presOf" srcId="{52DC23A2-532A-4FE5-971E-087D449E28EB}" destId="{1CF74CFC-44F7-4A21-A0CA-7B7B4A88F3CB}" srcOrd="0" destOrd="0" presId="urn:microsoft.com/office/officeart/2005/8/layout/hList7"/>
    <dgm:cxn modelId="{764DB149-4ED3-4459-94E7-C9F79BD8E069}" type="presParOf" srcId="{247C7099-1D27-4020-AF4B-315B93254EA6}" destId="{BE4FDFD0-D2F8-4DDC-85F0-6DB92F94083D}" srcOrd="0" destOrd="0" presId="urn:microsoft.com/office/officeart/2005/8/layout/hList7"/>
    <dgm:cxn modelId="{CAF61BA2-D62F-4C74-9E65-A131F4EE6565}" type="presParOf" srcId="{247C7099-1D27-4020-AF4B-315B93254EA6}" destId="{DABBFDE0-3CD7-4F70-A3BF-BB23B859C85C}" srcOrd="1" destOrd="0" presId="urn:microsoft.com/office/officeart/2005/8/layout/hList7"/>
    <dgm:cxn modelId="{8A1A4CBF-A6A1-400C-9FA0-89F98B00AC46}" type="presParOf" srcId="{DABBFDE0-3CD7-4F70-A3BF-BB23B859C85C}" destId="{03738AA0-5AFC-400B-992A-977319783572}" srcOrd="0" destOrd="0" presId="urn:microsoft.com/office/officeart/2005/8/layout/hList7"/>
    <dgm:cxn modelId="{C105A52A-DA40-4FE5-A78C-1910029ED457}" type="presParOf" srcId="{03738AA0-5AFC-400B-992A-977319783572}" destId="{1CF74CFC-44F7-4A21-A0CA-7B7B4A88F3CB}" srcOrd="0" destOrd="0" presId="urn:microsoft.com/office/officeart/2005/8/layout/hList7"/>
    <dgm:cxn modelId="{E6C11664-43E6-4D50-9B7E-795C81E9C322}" type="presParOf" srcId="{03738AA0-5AFC-400B-992A-977319783572}" destId="{424796B9-FADB-4695-BA7F-684FB57A7819}" srcOrd="1" destOrd="0" presId="urn:microsoft.com/office/officeart/2005/8/layout/hList7"/>
    <dgm:cxn modelId="{B8C08420-D817-473A-99DB-62CAB5EF8B73}" type="presParOf" srcId="{03738AA0-5AFC-400B-992A-977319783572}" destId="{F61B4279-E364-45D3-9621-C1B03059B50A}" srcOrd="2" destOrd="0" presId="urn:microsoft.com/office/officeart/2005/8/layout/hList7"/>
    <dgm:cxn modelId="{A59DE0D3-BF76-49B4-B8AF-68AC14D19DCD}" type="presParOf" srcId="{03738AA0-5AFC-400B-992A-977319783572}" destId="{789AE42C-4BB2-4B9A-9D6F-D9D316008616}" srcOrd="3" destOrd="0" presId="urn:microsoft.com/office/officeart/2005/8/layout/hList7"/>
    <dgm:cxn modelId="{3F3BE267-536B-452E-86C0-9957B80E118B}" type="presParOf" srcId="{DABBFDE0-3CD7-4F70-A3BF-BB23B859C85C}" destId="{AF8E66D6-0E67-4A60-BE6D-E9D45B2330D2}" srcOrd="1" destOrd="0" presId="urn:microsoft.com/office/officeart/2005/8/layout/hList7"/>
    <dgm:cxn modelId="{F9E9E73A-03AB-42F7-A45E-8C1081C93D57}" type="presParOf" srcId="{DABBFDE0-3CD7-4F70-A3BF-BB23B859C85C}" destId="{EBD34BD8-2098-44C1-8A1C-6209669302F9}" srcOrd="2" destOrd="0" presId="urn:microsoft.com/office/officeart/2005/8/layout/hList7"/>
    <dgm:cxn modelId="{13331087-8C85-4D68-B243-60C3369748A7}" type="presParOf" srcId="{EBD34BD8-2098-44C1-8A1C-6209669302F9}" destId="{F960A4E5-BE57-45E4-A6B9-C96EF8F8CA00}" srcOrd="0" destOrd="0" presId="urn:microsoft.com/office/officeart/2005/8/layout/hList7"/>
    <dgm:cxn modelId="{90C53B25-6F74-4ADC-B681-B6CCB26901AB}" type="presParOf" srcId="{EBD34BD8-2098-44C1-8A1C-6209669302F9}" destId="{E29D0A92-26AB-4EE5-99D6-11EDB29B90FD}" srcOrd="1" destOrd="0" presId="urn:microsoft.com/office/officeart/2005/8/layout/hList7"/>
    <dgm:cxn modelId="{AC4C82E0-7963-48CB-995E-0FEBB6900578}" type="presParOf" srcId="{EBD34BD8-2098-44C1-8A1C-6209669302F9}" destId="{B0D5B9AB-7418-4341-8725-96D0813BE3A4}" srcOrd="2" destOrd="0" presId="urn:microsoft.com/office/officeart/2005/8/layout/hList7"/>
    <dgm:cxn modelId="{8F0A9F60-5CAF-4151-BE7D-B24DB868BE6E}" type="presParOf" srcId="{EBD34BD8-2098-44C1-8A1C-6209669302F9}" destId="{AFAF5BCC-6D50-41AF-A863-93DDD67A6D8D}" srcOrd="3" destOrd="0" presId="urn:microsoft.com/office/officeart/2005/8/layout/hList7"/>
    <dgm:cxn modelId="{2E29A373-CF95-4408-A475-A72BC3E1B998}" type="presParOf" srcId="{DABBFDE0-3CD7-4F70-A3BF-BB23B859C85C}" destId="{0A999FCC-16A6-44E7-8D5C-E5958B21813C}" srcOrd="3" destOrd="0" presId="urn:microsoft.com/office/officeart/2005/8/layout/hList7"/>
    <dgm:cxn modelId="{A615E77E-DAED-4341-AB34-1FA5BF3FE206}" type="presParOf" srcId="{DABBFDE0-3CD7-4F70-A3BF-BB23B859C85C}" destId="{C47EFF5A-3AA5-4B34-BDB9-9BB2DE6C7F34}" srcOrd="4" destOrd="0" presId="urn:microsoft.com/office/officeart/2005/8/layout/hList7"/>
    <dgm:cxn modelId="{4E6161DE-B6C7-4EB8-A5BD-56853C962CAA}" type="presParOf" srcId="{C47EFF5A-3AA5-4B34-BDB9-9BB2DE6C7F34}" destId="{6611BE2F-F22D-4AD8-8308-03D4F07B067D}" srcOrd="0" destOrd="0" presId="urn:microsoft.com/office/officeart/2005/8/layout/hList7"/>
    <dgm:cxn modelId="{B4520650-8079-4B0D-B2E6-03018CC32BCA}" type="presParOf" srcId="{C47EFF5A-3AA5-4B34-BDB9-9BB2DE6C7F34}" destId="{0456DBA9-709F-4985-88AE-B0C3E8535FD7}" srcOrd="1" destOrd="0" presId="urn:microsoft.com/office/officeart/2005/8/layout/hList7"/>
    <dgm:cxn modelId="{D99968F7-1E06-4B2D-9614-DAECC1746FF7}" type="presParOf" srcId="{C47EFF5A-3AA5-4B34-BDB9-9BB2DE6C7F34}" destId="{C74C8782-2F58-4713-ACD5-134068144D07}" srcOrd="2" destOrd="0" presId="urn:microsoft.com/office/officeart/2005/8/layout/hList7"/>
    <dgm:cxn modelId="{5F5263EF-41E4-4119-807E-5D23663B1E8F}" type="presParOf" srcId="{C47EFF5A-3AA5-4B34-BDB9-9BB2DE6C7F34}" destId="{E33A2117-8102-48C8-870D-9D57D690E534}" srcOrd="3" destOrd="0" presId="urn:microsoft.com/office/officeart/2005/8/layout/hList7"/>
    <dgm:cxn modelId="{305655F2-4223-44FC-91F6-1F0874189035}" type="presParOf" srcId="{DABBFDE0-3CD7-4F70-A3BF-BB23B859C85C}" destId="{809CA6C0-C958-43E7-AA2D-4A160E9E9B3D}" srcOrd="5" destOrd="0" presId="urn:microsoft.com/office/officeart/2005/8/layout/hList7"/>
    <dgm:cxn modelId="{1ABEA53F-F30B-4A63-914C-85AB7E08E082}" type="presParOf" srcId="{DABBFDE0-3CD7-4F70-A3BF-BB23B859C85C}" destId="{1D9BA814-F1B7-4B63-B173-14C97D43AC36}" srcOrd="6" destOrd="0" presId="urn:microsoft.com/office/officeart/2005/8/layout/hList7"/>
    <dgm:cxn modelId="{719622B3-580C-4D56-BF94-AA1C69FEA894}" type="presParOf" srcId="{1D9BA814-F1B7-4B63-B173-14C97D43AC36}" destId="{37E416E2-AE46-4EE8-84B7-E428D7184308}" srcOrd="0" destOrd="0" presId="urn:microsoft.com/office/officeart/2005/8/layout/hList7"/>
    <dgm:cxn modelId="{CC04B892-7074-4123-B173-B3246DA12550}" type="presParOf" srcId="{1D9BA814-F1B7-4B63-B173-14C97D43AC36}" destId="{78EFE35E-73CF-4792-9E5D-0F63A149DDBC}" srcOrd="1" destOrd="0" presId="urn:microsoft.com/office/officeart/2005/8/layout/hList7"/>
    <dgm:cxn modelId="{B049E147-5F31-4A18-8781-1DB5961DA8C9}" type="presParOf" srcId="{1D9BA814-F1B7-4B63-B173-14C97D43AC36}" destId="{35FC2D60-3C4A-4266-972E-6447E445C558}" srcOrd="2" destOrd="0" presId="urn:microsoft.com/office/officeart/2005/8/layout/hList7"/>
    <dgm:cxn modelId="{AAB8B616-D489-4A3B-8461-3A2D05B506A2}" type="presParOf" srcId="{1D9BA814-F1B7-4B63-B173-14C97D43AC36}" destId="{4A161108-4BD9-4A3C-8013-26F76D728CFE}" srcOrd="3" destOrd="0" presId="urn:microsoft.com/office/officeart/2005/8/layout/hList7"/>
    <dgm:cxn modelId="{7E1E5C78-1E74-44F2-A6C6-D2D829041E35}" type="presParOf" srcId="{DABBFDE0-3CD7-4F70-A3BF-BB23B859C85C}" destId="{005E0E09-5628-4D02-9FD2-A0FEDBE7815A}" srcOrd="7" destOrd="0" presId="urn:microsoft.com/office/officeart/2005/8/layout/hList7"/>
    <dgm:cxn modelId="{EAB4C14A-B72D-4915-B8BE-5985D155A1E4}" type="presParOf" srcId="{DABBFDE0-3CD7-4F70-A3BF-BB23B859C85C}" destId="{0F5A7355-2CCD-4DDF-B60B-8076CBBA6F43}" srcOrd="8" destOrd="0" presId="urn:microsoft.com/office/officeart/2005/8/layout/hList7"/>
    <dgm:cxn modelId="{C2644304-863C-4779-B434-636C1240952D}" type="presParOf" srcId="{0F5A7355-2CCD-4DDF-B60B-8076CBBA6F43}" destId="{A2FD845B-25F8-4B13-8130-0DE0EFFD6BF4}" srcOrd="0" destOrd="0" presId="urn:microsoft.com/office/officeart/2005/8/layout/hList7"/>
    <dgm:cxn modelId="{B8DDA155-991E-4BE1-B7A6-4C6B411D9559}" type="presParOf" srcId="{0F5A7355-2CCD-4DDF-B60B-8076CBBA6F43}" destId="{6CAAF49F-320F-4B51-9E9D-6520DD79F7EE}" srcOrd="1" destOrd="0" presId="urn:microsoft.com/office/officeart/2005/8/layout/hList7"/>
    <dgm:cxn modelId="{BBC25E82-9BB5-4074-9C12-E66C8E4E14A1}" type="presParOf" srcId="{0F5A7355-2CCD-4DDF-B60B-8076CBBA6F43}" destId="{E762B274-E3A8-4BF2-82A5-BE664D46F811}" srcOrd="2" destOrd="0" presId="urn:microsoft.com/office/officeart/2005/8/layout/hList7"/>
    <dgm:cxn modelId="{31CAB094-C805-4ED5-873F-88047F65CC3A}" type="presParOf" srcId="{0F5A7355-2CCD-4DDF-B60B-8076CBBA6F43}" destId="{68986280-EFED-4BBA-AF16-C8EFCBB5F2B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89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289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919B58-2E52-4AB1-9885-806FC33411D1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687888"/>
            <a:ext cx="5407025" cy="4440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289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372600"/>
            <a:ext cx="29289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4FBF8E5-550E-4328-AD02-D20CDE76E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293B97-20BD-4534-92A5-5D25357EA8E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82E5AD-014D-4A18-B5DB-095DAFE2912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82E5AD-014D-4A18-B5DB-095DAFE2912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82E5AD-014D-4A18-B5DB-095DAFE2912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82E5AD-014D-4A18-B5DB-095DAFE2912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82E5AD-014D-4A18-B5DB-095DAFE2912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 txBox="1">
            <a:spLocks noGrp="1"/>
          </p:cNvSpPr>
          <p:nvPr/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162A7B4-5563-465B-91FC-5875424061D3}" type="slidenum">
              <a:rPr lang="ru-RU" sz="1200">
                <a:latin typeface="+mn-lt"/>
              </a:rPr>
              <a:pPr algn="r">
                <a:defRPr/>
              </a:pPr>
              <a:t>23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82E5AD-014D-4A18-B5DB-095DAFE2912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82E5AD-014D-4A18-B5DB-095DAFE2912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82E5AD-014D-4A18-B5DB-095DAFE2912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82E5AD-014D-4A18-B5DB-095DAFE2912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F708BC-96F9-4CC3-BF0D-6C0CB510ED3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82E5AD-014D-4A18-B5DB-095DAFE2912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2AFFF8-842A-49B8-A667-D077E9FC07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A20E66-3035-4516-B175-5A43EABE56B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F708BC-96F9-4CC3-BF0D-6C0CB510ED3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2AFFF8-842A-49B8-A667-D077E9FC07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2AFFF8-842A-49B8-A667-D077E9FC07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F708BC-96F9-4CC3-BF0D-6C0CB510ED3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F708BC-96F9-4CC3-BF0D-6C0CB510ED3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691445-F246-4BF7-8C85-E84CAB94503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82E5AD-014D-4A18-B5DB-095DAFE2912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25408-831D-414A-A1F4-B48127265BDC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02900-4BE1-45CC-9B82-D2B4BD031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40F9D-0D90-4C2F-AAF8-12E79612F873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830EF-C0D5-49C2-9A8B-2877A9BA3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7632C-A8A6-494E-A7BF-2E5D7F97F710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33CE7-BEE9-444F-A174-5196DAF64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2E04C-6A10-42A6-A295-EA82E2765CD9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22504-70B2-4DEE-B608-B4C5C8E71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1E18B-C108-4C59-8156-C20B6D685883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A1D32-0968-4BA1-A954-E0B56CCD7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F3E54-7D75-47C4-BBD5-EA9FD113005B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5FCCE-E2CF-4AC1-9799-89357AEEE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849BA-B993-4CCB-A33E-D740479B828E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4DB93-D6D8-4955-A7E8-CA9BB2ED25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6CE2E-4C02-4CD2-987D-9BE4647B797B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BCF00-F4F6-4214-ABB8-91588E2C2D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330C0-C600-4B51-AEA4-34464C1399F6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F1CCC-B3A4-47E0-B125-89F9D8C66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2360C-7696-4C4C-8AA0-2E957213E61E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06242-F18C-4610-8789-E98A4AF5C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2ECD7-5826-4BCE-88F6-F5875D3B48C8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B9488-3005-4B88-B7D7-0D6E6C01A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E93F8C-A37E-417C-871E-EDEF07118163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F4FCB0-6F4B-4FB7-8306-5E234264A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7.png"/><Relationship Id="rId5" Type="http://schemas.openxmlformats.org/officeDocument/2006/relationships/image" Target="../media/image30.png"/><Relationship Id="rId10" Type="http://schemas.openxmlformats.org/officeDocument/2006/relationships/image" Target="../media/image26.png"/><Relationship Id="rId4" Type="http://schemas.openxmlformats.org/officeDocument/2006/relationships/image" Target="../media/image12.jpeg"/><Relationship Id="rId9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7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>
            <a:spLocks noChangeAspect="1"/>
          </p:cNvSpPr>
          <p:nvPr/>
        </p:nvSpPr>
        <p:spPr bwMode="auto">
          <a:xfrm>
            <a:off x="2786050" y="714356"/>
            <a:ext cx="3830480" cy="4788377"/>
          </a:xfrm>
          <a:custGeom>
            <a:avLst/>
            <a:gdLst/>
            <a:ahLst/>
            <a:cxnLst>
              <a:cxn ang="0">
                <a:pos x="690" y="9"/>
              </a:cxn>
              <a:cxn ang="0">
                <a:pos x="1107" y="227"/>
              </a:cxn>
              <a:cxn ang="0">
                <a:pos x="1207" y="627"/>
              </a:cxn>
              <a:cxn ang="0">
                <a:pos x="1234" y="891"/>
              </a:cxn>
              <a:cxn ang="0">
                <a:pos x="1225" y="1336"/>
              </a:cxn>
              <a:cxn ang="0">
                <a:pos x="1516" y="1600"/>
              </a:cxn>
              <a:cxn ang="0">
                <a:pos x="1806" y="1827"/>
              </a:cxn>
              <a:cxn ang="0">
                <a:pos x="1978" y="1909"/>
              </a:cxn>
              <a:cxn ang="0">
                <a:pos x="1951" y="1518"/>
              </a:cxn>
              <a:cxn ang="0">
                <a:pos x="2115" y="1363"/>
              </a:cxn>
              <a:cxn ang="0">
                <a:pos x="2559" y="1100"/>
              </a:cxn>
              <a:cxn ang="0">
                <a:pos x="2886" y="1181"/>
              </a:cxn>
              <a:cxn ang="0">
                <a:pos x="3113" y="745"/>
              </a:cxn>
              <a:cxn ang="0">
                <a:pos x="3676" y="900"/>
              </a:cxn>
              <a:cxn ang="0">
                <a:pos x="4030" y="1181"/>
              </a:cxn>
              <a:cxn ang="0">
                <a:pos x="3884" y="1500"/>
              </a:cxn>
              <a:cxn ang="0">
                <a:pos x="3930" y="1990"/>
              </a:cxn>
              <a:cxn ang="0">
                <a:pos x="4211" y="2099"/>
              </a:cxn>
              <a:cxn ang="0">
                <a:pos x="4229" y="2436"/>
              </a:cxn>
              <a:cxn ang="0">
                <a:pos x="4066" y="2736"/>
              </a:cxn>
              <a:cxn ang="0">
                <a:pos x="3812" y="2763"/>
              </a:cxn>
              <a:cxn ang="0">
                <a:pos x="3694" y="2717"/>
              </a:cxn>
              <a:cxn ang="0">
                <a:pos x="3340" y="2781"/>
              </a:cxn>
              <a:cxn ang="0">
                <a:pos x="3031" y="2908"/>
              </a:cxn>
              <a:cxn ang="0">
                <a:pos x="3122" y="3235"/>
              </a:cxn>
              <a:cxn ang="0">
                <a:pos x="3167" y="3508"/>
              </a:cxn>
              <a:cxn ang="0">
                <a:pos x="3022" y="3763"/>
              </a:cxn>
              <a:cxn ang="0">
                <a:pos x="2732" y="3872"/>
              </a:cxn>
              <a:cxn ang="0">
                <a:pos x="2759" y="4244"/>
              </a:cxn>
              <a:cxn ang="0">
                <a:pos x="2868" y="4335"/>
              </a:cxn>
              <a:cxn ang="0">
                <a:pos x="2813" y="4653"/>
              </a:cxn>
              <a:cxn ang="0">
                <a:pos x="2741" y="4917"/>
              </a:cxn>
              <a:cxn ang="0">
                <a:pos x="2886" y="5144"/>
              </a:cxn>
              <a:cxn ang="0">
                <a:pos x="2668" y="5208"/>
              </a:cxn>
              <a:cxn ang="0">
                <a:pos x="2559" y="4935"/>
              </a:cxn>
              <a:cxn ang="0">
                <a:pos x="2387" y="4890"/>
              </a:cxn>
              <a:cxn ang="0">
                <a:pos x="2169" y="4681"/>
              </a:cxn>
              <a:cxn ang="0">
                <a:pos x="1933" y="4408"/>
              </a:cxn>
              <a:cxn ang="0">
                <a:pos x="1697" y="4290"/>
              </a:cxn>
              <a:cxn ang="0">
                <a:pos x="1507" y="4099"/>
              </a:cxn>
              <a:cxn ang="0">
                <a:pos x="1470" y="4144"/>
              </a:cxn>
              <a:cxn ang="0">
                <a:pos x="1144" y="4153"/>
              </a:cxn>
              <a:cxn ang="0">
                <a:pos x="853" y="4281"/>
              </a:cxn>
              <a:cxn ang="0">
                <a:pos x="536" y="4435"/>
              </a:cxn>
              <a:cxn ang="0">
                <a:pos x="363" y="4335"/>
              </a:cxn>
              <a:cxn ang="0">
                <a:pos x="154" y="4144"/>
              </a:cxn>
              <a:cxn ang="0">
                <a:pos x="218" y="4035"/>
              </a:cxn>
              <a:cxn ang="0">
                <a:pos x="399" y="3708"/>
              </a:cxn>
              <a:cxn ang="0">
                <a:pos x="644" y="3617"/>
              </a:cxn>
              <a:cxn ang="0">
                <a:pos x="681" y="3263"/>
              </a:cxn>
              <a:cxn ang="0">
                <a:pos x="336" y="3226"/>
              </a:cxn>
              <a:cxn ang="0">
                <a:pos x="27" y="3045"/>
              </a:cxn>
              <a:cxn ang="0">
                <a:pos x="136" y="2745"/>
              </a:cxn>
              <a:cxn ang="0">
                <a:pos x="363" y="2599"/>
              </a:cxn>
              <a:cxn ang="0">
                <a:pos x="672" y="2290"/>
              </a:cxn>
              <a:cxn ang="0">
                <a:pos x="436" y="1672"/>
              </a:cxn>
              <a:cxn ang="0">
                <a:pos x="408" y="1363"/>
              </a:cxn>
              <a:cxn ang="0">
                <a:pos x="427" y="1018"/>
              </a:cxn>
              <a:cxn ang="0">
                <a:pos x="209" y="1018"/>
              </a:cxn>
              <a:cxn ang="0">
                <a:pos x="91" y="836"/>
              </a:cxn>
              <a:cxn ang="0">
                <a:pos x="354" y="663"/>
              </a:cxn>
              <a:cxn ang="0">
                <a:pos x="472" y="291"/>
              </a:cxn>
            </a:cxnLst>
            <a:rect l="0" t="0" r="r" b="b"/>
            <a:pathLst>
              <a:path w="4247" h="5262">
                <a:moveTo>
                  <a:pt x="472" y="273"/>
                </a:moveTo>
                <a:lnTo>
                  <a:pt x="481" y="254"/>
                </a:lnTo>
                <a:lnTo>
                  <a:pt x="490" y="154"/>
                </a:lnTo>
                <a:lnTo>
                  <a:pt x="499" y="136"/>
                </a:lnTo>
                <a:lnTo>
                  <a:pt x="517" y="91"/>
                </a:lnTo>
                <a:lnTo>
                  <a:pt x="526" y="64"/>
                </a:lnTo>
                <a:lnTo>
                  <a:pt x="545" y="45"/>
                </a:lnTo>
                <a:lnTo>
                  <a:pt x="572" y="18"/>
                </a:lnTo>
                <a:lnTo>
                  <a:pt x="599" y="0"/>
                </a:lnTo>
                <a:lnTo>
                  <a:pt x="644" y="9"/>
                </a:lnTo>
                <a:lnTo>
                  <a:pt x="690" y="9"/>
                </a:lnTo>
                <a:lnTo>
                  <a:pt x="744" y="9"/>
                </a:lnTo>
                <a:lnTo>
                  <a:pt x="808" y="18"/>
                </a:lnTo>
                <a:lnTo>
                  <a:pt x="853" y="36"/>
                </a:lnTo>
                <a:lnTo>
                  <a:pt x="899" y="73"/>
                </a:lnTo>
                <a:lnTo>
                  <a:pt x="917" y="91"/>
                </a:lnTo>
                <a:lnTo>
                  <a:pt x="935" y="127"/>
                </a:lnTo>
                <a:lnTo>
                  <a:pt x="962" y="164"/>
                </a:lnTo>
                <a:lnTo>
                  <a:pt x="989" y="191"/>
                </a:lnTo>
                <a:lnTo>
                  <a:pt x="1017" y="209"/>
                </a:lnTo>
                <a:lnTo>
                  <a:pt x="1053" y="200"/>
                </a:lnTo>
                <a:lnTo>
                  <a:pt x="1107" y="227"/>
                </a:lnTo>
                <a:lnTo>
                  <a:pt x="1171" y="236"/>
                </a:lnTo>
                <a:lnTo>
                  <a:pt x="1198" y="345"/>
                </a:lnTo>
                <a:lnTo>
                  <a:pt x="1207" y="391"/>
                </a:lnTo>
                <a:lnTo>
                  <a:pt x="1216" y="427"/>
                </a:lnTo>
                <a:lnTo>
                  <a:pt x="1225" y="463"/>
                </a:lnTo>
                <a:lnTo>
                  <a:pt x="1234" y="491"/>
                </a:lnTo>
                <a:lnTo>
                  <a:pt x="1225" y="536"/>
                </a:lnTo>
                <a:lnTo>
                  <a:pt x="1216" y="545"/>
                </a:lnTo>
                <a:lnTo>
                  <a:pt x="1216" y="563"/>
                </a:lnTo>
                <a:lnTo>
                  <a:pt x="1207" y="600"/>
                </a:lnTo>
                <a:lnTo>
                  <a:pt x="1207" y="627"/>
                </a:lnTo>
                <a:lnTo>
                  <a:pt x="1216" y="663"/>
                </a:lnTo>
                <a:lnTo>
                  <a:pt x="1243" y="682"/>
                </a:lnTo>
                <a:lnTo>
                  <a:pt x="1289" y="682"/>
                </a:lnTo>
                <a:lnTo>
                  <a:pt x="1316" y="709"/>
                </a:lnTo>
                <a:lnTo>
                  <a:pt x="1334" y="736"/>
                </a:lnTo>
                <a:lnTo>
                  <a:pt x="1334" y="745"/>
                </a:lnTo>
                <a:lnTo>
                  <a:pt x="1334" y="763"/>
                </a:lnTo>
                <a:lnTo>
                  <a:pt x="1316" y="800"/>
                </a:lnTo>
                <a:lnTo>
                  <a:pt x="1289" y="818"/>
                </a:lnTo>
                <a:lnTo>
                  <a:pt x="1262" y="854"/>
                </a:lnTo>
                <a:lnTo>
                  <a:pt x="1234" y="891"/>
                </a:lnTo>
                <a:lnTo>
                  <a:pt x="1234" y="891"/>
                </a:lnTo>
                <a:lnTo>
                  <a:pt x="1207" y="936"/>
                </a:lnTo>
                <a:lnTo>
                  <a:pt x="1180" y="981"/>
                </a:lnTo>
                <a:lnTo>
                  <a:pt x="1180" y="1036"/>
                </a:lnTo>
                <a:lnTo>
                  <a:pt x="1171" y="1072"/>
                </a:lnTo>
                <a:lnTo>
                  <a:pt x="1180" y="1100"/>
                </a:lnTo>
                <a:lnTo>
                  <a:pt x="1198" y="1127"/>
                </a:lnTo>
                <a:lnTo>
                  <a:pt x="1216" y="1154"/>
                </a:lnTo>
                <a:lnTo>
                  <a:pt x="1216" y="1200"/>
                </a:lnTo>
                <a:lnTo>
                  <a:pt x="1225" y="1263"/>
                </a:lnTo>
                <a:lnTo>
                  <a:pt x="1225" y="1336"/>
                </a:lnTo>
                <a:lnTo>
                  <a:pt x="1225" y="1390"/>
                </a:lnTo>
                <a:lnTo>
                  <a:pt x="1243" y="1409"/>
                </a:lnTo>
                <a:lnTo>
                  <a:pt x="1271" y="1436"/>
                </a:lnTo>
                <a:lnTo>
                  <a:pt x="1316" y="1454"/>
                </a:lnTo>
                <a:lnTo>
                  <a:pt x="1361" y="1463"/>
                </a:lnTo>
                <a:lnTo>
                  <a:pt x="1416" y="1481"/>
                </a:lnTo>
                <a:lnTo>
                  <a:pt x="1461" y="1500"/>
                </a:lnTo>
                <a:lnTo>
                  <a:pt x="1488" y="1509"/>
                </a:lnTo>
                <a:lnTo>
                  <a:pt x="1525" y="1545"/>
                </a:lnTo>
                <a:lnTo>
                  <a:pt x="1525" y="1563"/>
                </a:lnTo>
                <a:lnTo>
                  <a:pt x="1516" y="1600"/>
                </a:lnTo>
                <a:lnTo>
                  <a:pt x="1516" y="1636"/>
                </a:lnTo>
                <a:lnTo>
                  <a:pt x="1516" y="1672"/>
                </a:lnTo>
                <a:lnTo>
                  <a:pt x="1516" y="1681"/>
                </a:lnTo>
                <a:lnTo>
                  <a:pt x="1543" y="1690"/>
                </a:lnTo>
                <a:lnTo>
                  <a:pt x="1579" y="1699"/>
                </a:lnTo>
                <a:lnTo>
                  <a:pt x="1606" y="1709"/>
                </a:lnTo>
                <a:lnTo>
                  <a:pt x="1643" y="1736"/>
                </a:lnTo>
                <a:lnTo>
                  <a:pt x="1697" y="1754"/>
                </a:lnTo>
                <a:lnTo>
                  <a:pt x="1743" y="1781"/>
                </a:lnTo>
                <a:lnTo>
                  <a:pt x="1779" y="1790"/>
                </a:lnTo>
                <a:lnTo>
                  <a:pt x="1806" y="1827"/>
                </a:lnTo>
                <a:lnTo>
                  <a:pt x="1797" y="1881"/>
                </a:lnTo>
                <a:lnTo>
                  <a:pt x="1806" y="1909"/>
                </a:lnTo>
                <a:lnTo>
                  <a:pt x="1797" y="1936"/>
                </a:lnTo>
                <a:lnTo>
                  <a:pt x="1806" y="1954"/>
                </a:lnTo>
                <a:lnTo>
                  <a:pt x="1833" y="1972"/>
                </a:lnTo>
                <a:lnTo>
                  <a:pt x="1861" y="1990"/>
                </a:lnTo>
                <a:lnTo>
                  <a:pt x="1897" y="1981"/>
                </a:lnTo>
                <a:lnTo>
                  <a:pt x="1915" y="1972"/>
                </a:lnTo>
                <a:lnTo>
                  <a:pt x="1942" y="1963"/>
                </a:lnTo>
                <a:lnTo>
                  <a:pt x="1960" y="1954"/>
                </a:lnTo>
                <a:lnTo>
                  <a:pt x="1978" y="1909"/>
                </a:lnTo>
                <a:lnTo>
                  <a:pt x="1988" y="1872"/>
                </a:lnTo>
                <a:lnTo>
                  <a:pt x="1997" y="1827"/>
                </a:lnTo>
                <a:lnTo>
                  <a:pt x="1969" y="1809"/>
                </a:lnTo>
                <a:lnTo>
                  <a:pt x="1960" y="1772"/>
                </a:lnTo>
                <a:lnTo>
                  <a:pt x="1951" y="1736"/>
                </a:lnTo>
                <a:lnTo>
                  <a:pt x="1942" y="1709"/>
                </a:lnTo>
                <a:lnTo>
                  <a:pt x="1933" y="1672"/>
                </a:lnTo>
                <a:lnTo>
                  <a:pt x="1933" y="1618"/>
                </a:lnTo>
                <a:lnTo>
                  <a:pt x="1942" y="1590"/>
                </a:lnTo>
                <a:lnTo>
                  <a:pt x="1942" y="1554"/>
                </a:lnTo>
                <a:lnTo>
                  <a:pt x="1951" y="1518"/>
                </a:lnTo>
                <a:lnTo>
                  <a:pt x="1951" y="1509"/>
                </a:lnTo>
                <a:lnTo>
                  <a:pt x="1997" y="1500"/>
                </a:lnTo>
                <a:lnTo>
                  <a:pt x="2033" y="1500"/>
                </a:lnTo>
                <a:lnTo>
                  <a:pt x="2051" y="1490"/>
                </a:lnTo>
                <a:lnTo>
                  <a:pt x="2060" y="1472"/>
                </a:lnTo>
                <a:lnTo>
                  <a:pt x="2051" y="1445"/>
                </a:lnTo>
                <a:lnTo>
                  <a:pt x="2042" y="1418"/>
                </a:lnTo>
                <a:lnTo>
                  <a:pt x="2042" y="1390"/>
                </a:lnTo>
                <a:lnTo>
                  <a:pt x="2060" y="1372"/>
                </a:lnTo>
                <a:lnTo>
                  <a:pt x="2096" y="1363"/>
                </a:lnTo>
                <a:lnTo>
                  <a:pt x="2115" y="1363"/>
                </a:lnTo>
                <a:lnTo>
                  <a:pt x="2151" y="1354"/>
                </a:lnTo>
                <a:lnTo>
                  <a:pt x="2187" y="1318"/>
                </a:lnTo>
                <a:lnTo>
                  <a:pt x="2224" y="1309"/>
                </a:lnTo>
                <a:lnTo>
                  <a:pt x="2287" y="1281"/>
                </a:lnTo>
                <a:lnTo>
                  <a:pt x="2342" y="1272"/>
                </a:lnTo>
                <a:lnTo>
                  <a:pt x="2387" y="1263"/>
                </a:lnTo>
                <a:lnTo>
                  <a:pt x="2414" y="1254"/>
                </a:lnTo>
                <a:lnTo>
                  <a:pt x="2450" y="1236"/>
                </a:lnTo>
                <a:lnTo>
                  <a:pt x="2487" y="1191"/>
                </a:lnTo>
                <a:lnTo>
                  <a:pt x="2532" y="1136"/>
                </a:lnTo>
                <a:lnTo>
                  <a:pt x="2559" y="1100"/>
                </a:lnTo>
                <a:lnTo>
                  <a:pt x="2587" y="1081"/>
                </a:lnTo>
                <a:lnTo>
                  <a:pt x="2641" y="1054"/>
                </a:lnTo>
                <a:lnTo>
                  <a:pt x="2695" y="1045"/>
                </a:lnTo>
                <a:lnTo>
                  <a:pt x="2741" y="1063"/>
                </a:lnTo>
                <a:lnTo>
                  <a:pt x="2777" y="1091"/>
                </a:lnTo>
                <a:lnTo>
                  <a:pt x="2777" y="1109"/>
                </a:lnTo>
                <a:lnTo>
                  <a:pt x="2795" y="1136"/>
                </a:lnTo>
                <a:lnTo>
                  <a:pt x="2813" y="1163"/>
                </a:lnTo>
                <a:lnTo>
                  <a:pt x="2822" y="1181"/>
                </a:lnTo>
                <a:lnTo>
                  <a:pt x="2859" y="1200"/>
                </a:lnTo>
                <a:lnTo>
                  <a:pt x="2886" y="1181"/>
                </a:lnTo>
                <a:lnTo>
                  <a:pt x="2950" y="1072"/>
                </a:lnTo>
                <a:lnTo>
                  <a:pt x="2968" y="1036"/>
                </a:lnTo>
                <a:lnTo>
                  <a:pt x="2986" y="1009"/>
                </a:lnTo>
                <a:lnTo>
                  <a:pt x="3004" y="972"/>
                </a:lnTo>
                <a:lnTo>
                  <a:pt x="3013" y="927"/>
                </a:lnTo>
                <a:lnTo>
                  <a:pt x="3022" y="891"/>
                </a:lnTo>
                <a:lnTo>
                  <a:pt x="3049" y="845"/>
                </a:lnTo>
                <a:lnTo>
                  <a:pt x="3058" y="818"/>
                </a:lnTo>
                <a:lnTo>
                  <a:pt x="3077" y="791"/>
                </a:lnTo>
                <a:lnTo>
                  <a:pt x="3095" y="763"/>
                </a:lnTo>
                <a:lnTo>
                  <a:pt x="3113" y="745"/>
                </a:lnTo>
                <a:lnTo>
                  <a:pt x="3140" y="736"/>
                </a:lnTo>
                <a:lnTo>
                  <a:pt x="3176" y="736"/>
                </a:lnTo>
                <a:lnTo>
                  <a:pt x="3231" y="782"/>
                </a:lnTo>
                <a:lnTo>
                  <a:pt x="3249" y="809"/>
                </a:lnTo>
                <a:lnTo>
                  <a:pt x="3285" y="818"/>
                </a:lnTo>
                <a:lnTo>
                  <a:pt x="3322" y="845"/>
                </a:lnTo>
                <a:lnTo>
                  <a:pt x="3349" y="854"/>
                </a:lnTo>
                <a:lnTo>
                  <a:pt x="3412" y="872"/>
                </a:lnTo>
                <a:lnTo>
                  <a:pt x="3476" y="882"/>
                </a:lnTo>
                <a:lnTo>
                  <a:pt x="3558" y="891"/>
                </a:lnTo>
                <a:lnTo>
                  <a:pt x="3676" y="900"/>
                </a:lnTo>
                <a:lnTo>
                  <a:pt x="3784" y="891"/>
                </a:lnTo>
                <a:lnTo>
                  <a:pt x="3821" y="872"/>
                </a:lnTo>
                <a:lnTo>
                  <a:pt x="3857" y="845"/>
                </a:lnTo>
                <a:lnTo>
                  <a:pt x="3893" y="836"/>
                </a:lnTo>
                <a:lnTo>
                  <a:pt x="3930" y="854"/>
                </a:lnTo>
                <a:lnTo>
                  <a:pt x="3948" y="872"/>
                </a:lnTo>
                <a:lnTo>
                  <a:pt x="3984" y="909"/>
                </a:lnTo>
                <a:lnTo>
                  <a:pt x="4002" y="963"/>
                </a:lnTo>
                <a:lnTo>
                  <a:pt x="4039" y="1018"/>
                </a:lnTo>
                <a:lnTo>
                  <a:pt x="4039" y="1091"/>
                </a:lnTo>
                <a:lnTo>
                  <a:pt x="4030" y="1181"/>
                </a:lnTo>
                <a:lnTo>
                  <a:pt x="4030" y="1254"/>
                </a:lnTo>
                <a:lnTo>
                  <a:pt x="4020" y="1327"/>
                </a:lnTo>
                <a:lnTo>
                  <a:pt x="3993" y="1372"/>
                </a:lnTo>
                <a:lnTo>
                  <a:pt x="3966" y="1372"/>
                </a:lnTo>
                <a:lnTo>
                  <a:pt x="3948" y="1372"/>
                </a:lnTo>
                <a:lnTo>
                  <a:pt x="3921" y="1381"/>
                </a:lnTo>
                <a:lnTo>
                  <a:pt x="3912" y="1390"/>
                </a:lnTo>
                <a:lnTo>
                  <a:pt x="3893" y="1400"/>
                </a:lnTo>
                <a:lnTo>
                  <a:pt x="3893" y="1436"/>
                </a:lnTo>
                <a:lnTo>
                  <a:pt x="3893" y="1454"/>
                </a:lnTo>
                <a:lnTo>
                  <a:pt x="3884" y="1500"/>
                </a:lnTo>
                <a:lnTo>
                  <a:pt x="3884" y="1563"/>
                </a:lnTo>
                <a:lnTo>
                  <a:pt x="3857" y="1609"/>
                </a:lnTo>
                <a:lnTo>
                  <a:pt x="3830" y="1663"/>
                </a:lnTo>
                <a:lnTo>
                  <a:pt x="3794" y="1718"/>
                </a:lnTo>
                <a:lnTo>
                  <a:pt x="3775" y="1772"/>
                </a:lnTo>
                <a:lnTo>
                  <a:pt x="3775" y="1818"/>
                </a:lnTo>
                <a:lnTo>
                  <a:pt x="3803" y="1863"/>
                </a:lnTo>
                <a:lnTo>
                  <a:pt x="3839" y="1899"/>
                </a:lnTo>
                <a:lnTo>
                  <a:pt x="3866" y="1927"/>
                </a:lnTo>
                <a:lnTo>
                  <a:pt x="3912" y="1972"/>
                </a:lnTo>
                <a:lnTo>
                  <a:pt x="3930" y="1990"/>
                </a:lnTo>
                <a:lnTo>
                  <a:pt x="3966" y="2009"/>
                </a:lnTo>
                <a:lnTo>
                  <a:pt x="4011" y="2009"/>
                </a:lnTo>
                <a:lnTo>
                  <a:pt x="4057" y="1999"/>
                </a:lnTo>
                <a:lnTo>
                  <a:pt x="4084" y="1999"/>
                </a:lnTo>
                <a:lnTo>
                  <a:pt x="4120" y="1990"/>
                </a:lnTo>
                <a:lnTo>
                  <a:pt x="4138" y="1972"/>
                </a:lnTo>
                <a:lnTo>
                  <a:pt x="4147" y="1990"/>
                </a:lnTo>
                <a:lnTo>
                  <a:pt x="4184" y="1999"/>
                </a:lnTo>
                <a:lnTo>
                  <a:pt x="4202" y="2045"/>
                </a:lnTo>
                <a:lnTo>
                  <a:pt x="4211" y="2081"/>
                </a:lnTo>
                <a:lnTo>
                  <a:pt x="4211" y="2099"/>
                </a:lnTo>
                <a:lnTo>
                  <a:pt x="4193" y="2127"/>
                </a:lnTo>
                <a:lnTo>
                  <a:pt x="4175" y="2154"/>
                </a:lnTo>
                <a:lnTo>
                  <a:pt x="4157" y="2172"/>
                </a:lnTo>
                <a:lnTo>
                  <a:pt x="4147" y="2199"/>
                </a:lnTo>
                <a:lnTo>
                  <a:pt x="4147" y="2208"/>
                </a:lnTo>
                <a:lnTo>
                  <a:pt x="4157" y="2245"/>
                </a:lnTo>
                <a:lnTo>
                  <a:pt x="4166" y="2263"/>
                </a:lnTo>
                <a:lnTo>
                  <a:pt x="4184" y="2299"/>
                </a:lnTo>
                <a:lnTo>
                  <a:pt x="4211" y="2345"/>
                </a:lnTo>
                <a:lnTo>
                  <a:pt x="4247" y="2381"/>
                </a:lnTo>
                <a:lnTo>
                  <a:pt x="4229" y="2436"/>
                </a:lnTo>
                <a:lnTo>
                  <a:pt x="4193" y="2454"/>
                </a:lnTo>
                <a:lnTo>
                  <a:pt x="4157" y="2463"/>
                </a:lnTo>
                <a:lnTo>
                  <a:pt x="4129" y="2499"/>
                </a:lnTo>
                <a:lnTo>
                  <a:pt x="4111" y="2536"/>
                </a:lnTo>
                <a:lnTo>
                  <a:pt x="4102" y="2572"/>
                </a:lnTo>
                <a:lnTo>
                  <a:pt x="4111" y="2599"/>
                </a:lnTo>
                <a:lnTo>
                  <a:pt x="4120" y="2636"/>
                </a:lnTo>
                <a:lnTo>
                  <a:pt x="4129" y="2690"/>
                </a:lnTo>
                <a:lnTo>
                  <a:pt x="4157" y="2736"/>
                </a:lnTo>
                <a:lnTo>
                  <a:pt x="4102" y="2736"/>
                </a:lnTo>
                <a:lnTo>
                  <a:pt x="4066" y="2736"/>
                </a:lnTo>
                <a:lnTo>
                  <a:pt x="4030" y="2754"/>
                </a:lnTo>
                <a:lnTo>
                  <a:pt x="4002" y="2772"/>
                </a:lnTo>
                <a:lnTo>
                  <a:pt x="3984" y="2808"/>
                </a:lnTo>
                <a:lnTo>
                  <a:pt x="3966" y="2817"/>
                </a:lnTo>
                <a:lnTo>
                  <a:pt x="3948" y="2826"/>
                </a:lnTo>
                <a:lnTo>
                  <a:pt x="3921" y="2826"/>
                </a:lnTo>
                <a:lnTo>
                  <a:pt x="3875" y="2808"/>
                </a:lnTo>
                <a:lnTo>
                  <a:pt x="3857" y="2790"/>
                </a:lnTo>
                <a:lnTo>
                  <a:pt x="3848" y="2772"/>
                </a:lnTo>
                <a:lnTo>
                  <a:pt x="3821" y="2772"/>
                </a:lnTo>
                <a:lnTo>
                  <a:pt x="3812" y="2763"/>
                </a:lnTo>
                <a:lnTo>
                  <a:pt x="3803" y="2736"/>
                </a:lnTo>
                <a:lnTo>
                  <a:pt x="3812" y="2708"/>
                </a:lnTo>
                <a:lnTo>
                  <a:pt x="3812" y="2690"/>
                </a:lnTo>
                <a:lnTo>
                  <a:pt x="3803" y="2654"/>
                </a:lnTo>
                <a:lnTo>
                  <a:pt x="3784" y="2627"/>
                </a:lnTo>
                <a:lnTo>
                  <a:pt x="3775" y="2627"/>
                </a:lnTo>
                <a:lnTo>
                  <a:pt x="3748" y="2645"/>
                </a:lnTo>
                <a:lnTo>
                  <a:pt x="3739" y="2654"/>
                </a:lnTo>
                <a:lnTo>
                  <a:pt x="3730" y="2681"/>
                </a:lnTo>
                <a:lnTo>
                  <a:pt x="3721" y="2699"/>
                </a:lnTo>
                <a:lnTo>
                  <a:pt x="3694" y="2717"/>
                </a:lnTo>
                <a:lnTo>
                  <a:pt x="3676" y="2736"/>
                </a:lnTo>
                <a:lnTo>
                  <a:pt x="3657" y="2772"/>
                </a:lnTo>
                <a:lnTo>
                  <a:pt x="3648" y="2799"/>
                </a:lnTo>
                <a:lnTo>
                  <a:pt x="3621" y="2817"/>
                </a:lnTo>
                <a:lnTo>
                  <a:pt x="3594" y="2826"/>
                </a:lnTo>
                <a:lnTo>
                  <a:pt x="3576" y="2817"/>
                </a:lnTo>
                <a:lnTo>
                  <a:pt x="3539" y="2817"/>
                </a:lnTo>
                <a:lnTo>
                  <a:pt x="3476" y="2817"/>
                </a:lnTo>
                <a:lnTo>
                  <a:pt x="3412" y="2808"/>
                </a:lnTo>
                <a:lnTo>
                  <a:pt x="3376" y="2808"/>
                </a:lnTo>
                <a:lnTo>
                  <a:pt x="3340" y="2781"/>
                </a:lnTo>
                <a:lnTo>
                  <a:pt x="3331" y="2763"/>
                </a:lnTo>
                <a:lnTo>
                  <a:pt x="3294" y="2754"/>
                </a:lnTo>
                <a:lnTo>
                  <a:pt x="3249" y="2745"/>
                </a:lnTo>
                <a:lnTo>
                  <a:pt x="3222" y="2745"/>
                </a:lnTo>
                <a:lnTo>
                  <a:pt x="3167" y="2763"/>
                </a:lnTo>
                <a:lnTo>
                  <a:pt x="3131" y="2781"/>
                </a:lnTo>
                <a:lnTo>
                  <a:pt x="3104" y="2808"/>
                </a:lnTo>
                <a:lnTo>
                  <a:pt x="3068" y="2836"/>
                </a:lnTo>
                <a:lnTo>
                  <a:pt x="3040" y="2854"/>
                </a:lnTo>
                <a:lnTo>
                  <a:pt x="3031" y="2890"/>
                </a:lnTo>
                <a:lnTo>
                  <a:pt x="3031" y="2908"/>
                </a:lnTo>
                <a:lnTo>
                  <a:pt x="3004" y="3017"/>
                </a:lnTo>
                <a:lnTo>
                  <a:pt x="2995" y="3054"/>
                </a:lnTo>
                <a:lnTo>
                  <a:pt x="2995" y="3090"/>
                </a:lnTo>
                <a:lnTo>
                  <a:pt x="3004" y="3117"/>
                </a:lnTo>
                <a:lnTo>
                  <a:pt x="3022" y="3126"/>
                </a:lnTo>
                <a:lnTo>
                  <a:pt x="3049" y="3145"/>
                </a:lnTo>
                <a:lnTo>
                  <a:pt x="3068" y="3154"/>
                </a:lnTo>
                <a:lnTo>
                  <a:pt x="3077" y="3172"/>
                </a:lnTo>
                <a:lnTo>
                  <a:pt x="3095" y="3181"/>
                </a:lnTo>
                <a:lnTo>
                  <a:pt x="3113" y="3217"/>
                </a:lnTo>
                <a:lnTo>
                  <a:pt x="3122" y="3235"/>
                </a:lnTo>
                <a:lnTo>
                  <a:pt x="3122" y="3245"/>
                </a:lnTo>
                <a:lnTo>
                  <a:pt x="3131" y="3272"/>
                </a:lnTo>
                <a:lnTo>
                  <a:pt x="3140" y="3317"/>
                </a:lnTo>
                <a:lnTo>
                  <a:pt x="3131" y="3354"/>
                </a:lnTo>
                <a:lnTo>
                  <a:pt x="3122" y="3390"/>
                </a:lnTo>
                <a:lnTo>
                  <a:pt x="3140" y="3408"/>
                </a:lnTo>
                <a:lnTo>
                  <a:pt x="3158" y="3417"/>
                </a:lnTo>
                <a:lnTo>
                  <a:pt x="3167" y="3426"/>
                </a:lnTo>
                <a:lnTo>
                  <a:pt x="3176" y="3445"/>
                </a:lnTo>
                <a:lnTo>
                  <a:pt x="3167" y="3472"/>
                </a:lnTo>
                <a:lnTo>
                  <a:pt x="3167" y="3508"/>
                </a:lnTo>
                <a:lnTo>
                  <a:pt x="3149" y="3535"/>
                </a:lnTo>
                <a:lnTo>
                  <a:pt x="3140" y="3554"/>
                </a:lnTo>
                <a:lnTo>
                  <a:pt x="3131" y="3572"/>
                </a:lnTo>
                <a:lnTo>
                  <a:pt x="3131" y="3626"/>
                </a:lnTo>
                <a:lnTo>
                  <a:pt x="3122" y="3635"/>
                </a:lnTo>
                <a:lnTo>
                  <a:pt x="3095" y="3654"/>
                </a:lnTo>
                <a:lnTo>
                  <a:pt x="3077" y="3672"/>
                </a:lnTo>
                <a:lnTo>
                  <a:pt x="3077" y="3699"/>
                </a:lnTo>
                <a:lnTo>
                  <a:pt x="3068" y="3735"/>
                </a:lnTo>
                <a:lnTo>
                  <a:pt x="3049" y="3763"/>
                </a:lnTo>
                <a:lnTo>
                  <a:pt x="3022" y="3763"/>
                </a:lnTo>
                <a:lnTo>
                  <a:pt x="2995" y="3772"/>
                </a:lnTo>
                <a:lnTo>
                  <a:pt x="2959" y="3781"/>
                </a:lnTo>
                <a:lnTo>
                  <a:pt x="2922" y="3790"/>
                </a:lnTo>
                <a:lnTo>
                  <a:pt x="2904" y="3817"/>
                </a:lnTo>
                <a:lnTo>
                  <a:pt x="2868" y="3835"/>
                </a:lnTo>
                <a:lnTo>
                  <a:pt x="2841" y="3835"/>
                </a:lnTo>
                <a:lnTo>
                  <a:pt x="2813" y="3835"/>
                </a:lnTo>
                <a:lnTo>
                  <a:pt x="2786" y="3826"/>
                </a:lnTo>
                <a:lnTo>
                  <a:pt x="2768" y="3835"/>
                </a:lnTo>
                <a:lnTo>
                  <a:pt x="2741" y="3844"/>
                </a:lnTo>
                <a:lnTo>
                  <a:pt x="2732" y="3872"/>
                </a:lnTo>
                <a:lnTo>
                  <a:pt x="2714" y="3953"/>
                </a:lnTo>
                <a:lnTo>
                  <a:pt x="2695" y="4017"/>
                </a:lnTo>
                <a:lnTo>
                  <a:pt x="2695" y="4072"/>
                </a:lnTo>
                <a:lnTo>
                  <a:pt x="2695" y="4090"/>
                </a:lnTo>
                <a:lnTo>
                  <a:pt x="2714" y="4117"/>
                </a:lnTo>
                <a:lnTo>
                  <a:pt x="2723" y="4144"/>
                </a:lnTo>
                <a:lnTo>
                  <a:pt x="2723" y="4163"/>
                </a:lnTo>
                <a:lnTo>
                  <a:pt x="2723" y="4181"/>
                </a:lnTo>
                <a:lnTo>
                  <a:pt x="2732" y="4208"/>
                </a:lnTo>
                <a:lnTo>
                  <a:pt x="2750" y="4226"/>
                </a:lnTo>
                <a:lnTo>
                  <a:pt x="2759" y="4244"/>
                </a:lnTo>
                <a:lnTo>
                  <a:pt x="2759" y="4281"/>
                </a:lnTo>
                <a:lnTo>
                  <a:pt x="2759" y="4281"/>
                </a:lnTo>
                <a:lnTo>
                  <a:pt x="2768" y="4299"/>
                </a:lnTo>
                <a:lnTo>
                  <a:pt x="2759" y="4308"/>
                </a:lnTo>
                <a:lnTo>
                  <a:pt x="2759" y="4317"/>
                </a:lnTo>
                <a:lnTo>
                  <a:pt x="2768" y="4317"/>
                </a:lnTo>
                <a:lnTo>
                  <a:pt x="2786" y="4326"/>
                </a:lnTo>
                <a:lnTo>
                  <a:pt x="2804" y="4317"/>
                </a:lnTo>
                <a:lnTo>
                  <a:pt x="2822" y="4299"/>
                </a:lnTo>
                <a:lnTo>
                  <a:pt x="2822" y="4299"/>
                </a:lnTo>
                <a:lnTo>
                  <a:pt x="2868" y="4335"/>
                </a:lnTo>
                <a:lnTo>
                  <a:pt x="2904" y="4353"/>
                </a:lnTo>
                <a:lnTo>
                  <a:pt x="2922" y="4381"/>
                </a:lnTo>
                <a:lnTo>
                  <a:pt x="2895" y="4399"/>
                </a:lnTo>
                <a:lnTo>
                  <a:pt x="2877" y="4408"/>
                </a:lnTo>
                <a:lnTo>
                  <a:pt x="2868" y="4444"/>
                </a:lnTo>
                <a:lnTo>
                  <a:pt x="2886" y="4472"/>
                </a:lnTo>
                <a:lnTo>
                  <a:pt x="2904" y="4499"/>
                </a:lnTo>
                <a:lnTo>
                  <a:pt x="2859" y="4553"/>
                </a:lnTo>
                <a:lnTo>
                  <a:pt x="2841" y="4581"/>
                </a:lnTo>
                <a:lnTo>
                  <a:pt x="2832" y="4608"/>
                </a:lnTo>
                <a:lnTo>
                  <a:pt x="2813" y="4653"/>
                </a:lnTo>
                <a:lnTo>
                  <a:pt x="2804" y="4653"/>
                </a:lnTo>
                <a:lnTo>
                  <a:pt x="2786" y="4662"/>
                </a:lnTo>
                <a:lnTo>
                  <a:pt x="2768" y="4662"/>
                </a:lnTo>
                <a:lnTo>
                  <a:pt x="2741" y="4681"/>
                </a:lnTo>
                <a:lnTo>
                  <a:pt x="2723" y="4681"/>
                </a:lnTo>
                <a:lnTo>
                  <a:pt x="2705" y="4699"/>
                </a:lnTo>
                <a:lnTo>
                  <a:pt x="2695" y="4717"/>
                </a:lnTo>
                <a:lnTo>
                  <a:pt x="2695" y="4735"/>
                </a:lnTo>
                <a:lnTo>
                  <a:pt x="2705" y="4853"/>
                </a:lnTo>
                <a:lnTo>
                  <a:pt x="2723" y="4890"/>
                </a:lnTo>
                <a:lnTo>
                  <a:pt x="2741" y="4917"/>
                </a:lnTo>
                <a:lnTo>
                  <a:pt x="2768" y="4935"/>
                </a:lnTo>
                <a:lnTo>
                  <a:pt x="2786" y="4944"/>
                </a:lnTo>
                <a:lnTo>
                  <a:pt x="2804" y="4962"/>
                </a:lnTo>
                <a:lnTo>
                  <a:pt x="2804" y="4990"/>
                </a:lnTo>
                <a:lnTo>
                  <a:pt x="2813" y="5008"/>
                </a:lnTo>
                <a:lnTo>
                  <a:pt x="2841" y="5026"/>
                </a:lnTo>
                <a:lnTo>
                  <a:pt x="2868" y="5035"/>
                </a:lnTo>
                <a:lnTo>
                  <a:pt x="2895" y="5053"/>
                </a:lnTo>
                <a:lnTo>
                  <a:pt x="2895" y="5080"/>
                </a:lnTo>
                <a:lnTo>
                  <a:pt x="2886" y="5117"/>
                </a:lnTo>
                <a:lnTo>
                  <a:pt x="2886" y="5144"/>
                </a:lnTo>
                <a:lnTo>
                  <a:pt x="2895" y="5153"/>
                </a:lnTo>
                <a:lnTo>
                  <a:pt x="2904" y="5153"/>
                </a:lnTo>
                <a:lnTo>
                  <a:pt x="2922" y="5162"/>
                </a:lnTo>
                <a:lnTo>
                  <a:pt x="2931" y="5162"/>
                </a:lnTo>
                <a:lnTo>
                  <a:pt x="2940" y="5162"/>
                </a:lnTo>
                <a:lnTo>
                  <a:pt x="2922" y="5208"/>
                </a:lnTo>
                <a:lnTo>
                  <a:pt x="2841" y="5262"/>
                </a:lnTo>
                <a:lnTo>
                  <a:pt x="2786" y="5253"/>
                </a:lnTo>
                <a:lnTo>
                  <a:pt x="2759" y="5244"/>
                </a:lnTo>
                <a:lnTo>
                  <a:pt x="2695" y="5217"/>
                </a:lnTo>
                <a:lnTo>
                  <a:pt x="2668" y="5208"/>
                </a:lnTo>
                <a:lnTo>
                  <a:pt x="2632" y="5190"/>
                </a:lnTo>
                <a:lnTo>
                  <a:pt x="2614" y="5171"/>
                </a:lnTo>
                <a:lnTo>
                  <a:pt x="2605" y="5153"/>
                </a:lnTo>
                <a:lnTo>
                  <a:pt x="2587" y="5117"/>
                </a:lnTo>
                <a:lnTo>
                  <a:pt x="2568" y="5090"/>
                </a:lnTo>
                <a:lnTo>
                  <a:pt x="2559" y="5071"/>
                </a:lnTo>
                <a:lnTo>
                  <a:pt x="2559" y="5044"/>
                </a:lnTo>
                <a:lnTo>
                  <a:pt x="2568" y="4990"/>
                </a:lnTo>
                <a:lnTo>
                  <a:pt x="2568" y="4971"/>
                </a:lnTo>
                <a:lnTo>
                  <a:pt x="2568" y="4953"/>
                </a:lnTo>
                <a:lnTo>
                  <a:pt x="2559" y="4935"/>
                </a:lnTo>
                <a:lnTo>
                  <a:pt x="2523" y="4935"/>
                </a:lnTo>
                <a:lnTo>
                  <a:pt x="2505" y="4935"/>
                </a:lnTo>
                <a:lnTo>
                  <a:pt x="2496" y="4944"/>
                </a:lnTo>
                <a:lnTo>
                  <a:pt x="2496" y="4971"/>
                </a:lnTo>
                <a:lnTo>
                  <a:pt x="2478" y="4990"/>
                </a:lnTo>
                <a:lnTo>
                  <a:pt x="2469" y="4990"/>
                </a:lnTo>
                <a:lnTo>
                  <a:pt x="2441" y="4990"/>
                </a:lnTo>
                <a:lnTo>
                  <a:pt x="2414" y="4971"/>
                </a:lnTo>
                <a:lnTo>
                  <a:pt x="2405" y="4944"/>
                </a:lnTo>
                <a:lnTo>
                  <a:pt x="2396" y="4917"/>
                </a:lnTo>
                <a:lnTo>
                  <a:pt x="2387" y="4890"/>
                </a:lnTo>
                <a:lnTo>
                  <a:pt x="2378" y="4844"/>
                </a:lnTo>
                <a:lnTo>
                  <a:pt x="2369" y="4799"/>
                </a:lnTo>
                <a:lnTo>
                  <a:pt x="2342" y="4771"/>
                </a:lnTo>
                <a:lnTo>
                  <a:pt x="2314" y="4753"/>
                </a:lnTo>
                <a:lnTo>
                  <a:pt x="2305" y="4726"/>
                </a:lnTo>
                <a:lnTo>
                  <a:pt x="2287" y="4708"/>
                </a:lnTo>
                <a:lnTo>
                  <a:pt x="2278" y="4690"/>
                </a:lnTo>
                <a:lnTo>
                  <a:pt x="2242" y="4681"/>
                </a:lnTo>
                <a:lnTo>
                  <a:pt x="2196" y="4662"/>
                </a:lnTo>
                <a:lnTo>
                  <a:pt x="2196" y="4681"/>
                </a:lnTo>
                <a:lnTo>
                  <a:pt x="2169" y="4681"/>
                </a:lnTo>
                <a:lnTo>
                  <a:pt x="2096" y="4681"/>
                </a:lnTo>
                <a:lnTo>
                  <a:pt x="2096" y="4608"/>
                </a:lnTo>
                <a:lnTo>
                  <a:pt x="2087" y="4562"/>
                </a:lnTo>
                <a:lnTo>
                  <a:pt x="2087" y="4517"/>
                </a:lnTo>
                <a:lnTo>
                  <a:pt x="2069" y="4472"/>
                </a:lnTo>
                <a:lnTo>
                  <a:pt x="2060" y="4462"/>
                </a:lnTo>
                <a:lnTo>
                  <a:pt x="2024" y="4472"/>
                </a:lnTo>
                <a:lnTo>
                  <a:pt x="2006" y="4472"/>
                </a:lnTo>
                <a:lnTo>
                  <a:pt x="1988" y="4462"/>
                </a:lnTo>
                <a:lnTo>
                  <a:pt x="1960" y="4435"/>
                </a:lnTo>
                <a:lnTo>
                  <a:pt x="1933" y="4408"/>
                </a:lnTo>
                <a:lnTo>
                  <a:pt x="1906" y="4372"/>
                </a:lnTo>
                <a:lnTo>
                  <a:pt x="1897" y="4344"/>
                </a:lnTo>
                <a:lnTo>
                  <a:pt x="1906" y="4308"/>
                </a:lnTo>
                <a:lnTo>
                  <a:pt x="1897" y="4272"/>
                </a:lnTo>
                <a:lnTo>
                  <a:pt x="1861" y="4253"/>
                </a:lnTo>
                <a:lnTo>
                  <a:pt x="1833" y="4253"/>
                </a:lnTo>
                <a:lnTo>
                  <a:pt x="1797" y="4262"/>
                </a:lnTo>
                <a:lnTo>
                  <a:pt x="1770" y="4272"/>
                </a:lnTo>
                <a:lnTo>
                  <a:pt x="1752" y="4272"/>
                </a:lnTo>
                <a:lnTo>
                  <a:pt x="1733" y="4281"/>
                </a:lnTo>
                <a:lnTo>
                  <a:pt x="1697" y="4290"/>
                </a:lnTo>
                <a:lnTo>
                  <a:pt x="1679" y="4299"/>
                </a:lnTo>
                <a:lnTo>
                  <a:pt x="1670" y="4299"/>
                </a:lnTo>
                <a:lnTo>
                  <a:pt x="1652" y="4290"/>
                </a:lnTo>
                <a:lnTo>
                  <a:pt x="1634" y="4272"/>
                </a:lnTo>
                <a:lnTo>
                  <a:pt x="1615" y="4253"/>
                </a:lnTo>
                <a:lnTo>
                  <a:pt x="1625" y="4235"/>
                </a:lnTo>
                <a:lnTo>
                  <a:pt x="1615" y="4208"/>
                </a:lnTo>
                <a:lnTo>
                  <a:pt x="1588" y="4181"/>
                </a:lnTo>
                <a:lnTo>
                  <a:pt x="1570" y="4172"/>
                </a:lnTo>
                <a:lnTo>
                  <a:pt x="1543" y="4144"/>
                </a:lnTo>
                <a:lnTo>
                  <a:pt x="1507" y="4099"/>
                </a:lnTo>
                <a:lnTo>
                  <a:pt x="1525" y="4090"/>
                </a:lnTo>
                <a:lnTo>
                  <a:pt x="1543" y="4072"/>
                </a:lnTo>
                <a:lnTo>
                  <a:pt x="1561" y="4044"/>
                </a:lnTo>
                <a:lnTo>
                  <a:pt x="1552" y="4017"/>
                </a:lnTo>
                <a:lnTo>
                  <a:pt x="1543" y="3999"/>
                </a:lnTo>
                <a:lnTo>
                  <a:pt x="1507" y="4026"/>
                </a:lnTo>
                <a:lnTo>
                  <a:pt x="1488" y="4035"/>
                </a:lnTo>
                <a:lnTo>
                  <a:pt x="1470" y="4063"/>
                </a:lnTo>
                <a:lnTo>
                  <a:pt x="1461" y="4072"/>
                </a:lnTo>
                <a:lnTo>
                  <a:pt x="1461" y="4090"/>
                </a:lnTo>
                <a:lnTo>
                  <a:pt x="1470" y="4144"/>
                </a:lnTo>
                <a:lnTo>
                  <a:pt x="1470" y="4190"/>
                </a:lnTo>
                <a:lnTo>
                  <a:pt x="1470" y="4226"/>
                </a:lnTo>
                <a:lnTo>
                  <a:pt x="1443" y="4226"/>
                </a:lnTo>
                <a:lnTo>
                  <a:pt x="1416" y="4217"/>
                </a:lnTo>
                <a:lnTo>
                  <a:pt x="1398" y="4199"/>
                </a:lnTo>
                <a:lnTo>
                  <a:pt x="1389" y="4163"/>
                </a:lnTo>
                <a:lnTo>
                  <a:pt x="1380" y="4153"/>
                </a:lnTo>
                <a:lnTo>
                  <a:pt x="1352" y="4144"/>
                </a:lnTo>
                <a:lnTo>
                  <a:pt x="1216" y="4144"/>
                </a:lnTo>
                <a:lnTo>
                  <a:pt x="1180" y="4144"/>
                </a:lnTo>
                <a:lnTo>
                  <a:pt x="1144" y="4153"/>
                </a:lnTo>
                <a:lnTo>
                  <a:pt x="1107" y="4163"/>
                </a:lnTo>
                <a:lnTo>
                  <a:pt x="1071" y="4153"/>
                </a:lnTo>
                <a:lnTo>
                  <a:pt x="1035" y="4163"/>
                </a:lnTo>
                <a:lnTo>
                  <a:pt x="1017" y="4190"/>
                </a:lnTo>
                <a:lnTo>
                  <a:pt x="1007" y="4217"/>
                </a:lnTo>
                <a:lnTo>
                  <a:pt x="998" y="4244"/>
                </a:lnTo>
                <a:lnTo>
                  <a:pt x="971" y="4262"/>
                </a:lnTo>
                <a:lnTo>
                  <a:pt x="944" y="4262"/>
                </a:lnTo>
                <a:lnTo>
                  <a:pt x="926" y="4253"/>
                </a:lnTo>
                <a:lnTo>
                  <a:pt x="889" y="4262"/>
                </a:lnTo>
                <a:lnTo>
                  <a:pt x="853" y="4281"/>
                </a:lnTo>
                <a:lnTo>
                  <a:pt x="826" y="4290"/>
                </a:lnTo>
                <a:lnTo>
                  <a:pt x="799" y="4272"/>
                </a:lnTo>
                <a:lnTo>
                  <a:pt x="781" y="4253"/>
                </a:lnTo>
                <a:lnTo>
                  <a:pt x="735" y="4262"/>
                </a:lnTo>
                <a:lnTo>
                  <a:pt x="699" y="4290"/>
                </a:lnTo>
                <a:lnTo>
                  <a:pt x="672" y="4317"/>
                </a:lnTo>
                <a:lnTo>
                  <a:pt x="626" y="4353"/>
                </a:lnTo>
                <a:lnTo>
                  <a:pt x="617" y="4399"/>
                </a:lnTo>
                <a:lnTo>
                  <a:pt x="599" y="4435"/>
                </a:lnTo>
                <a:lnTo>
                  <a:pt x="572" y="4435"/>
                </a:lnTo>
                <a:lnTo>
                  <a:pt x="536" y="4435"/>
                </a:lnTo>
                <a:lnTo>
                  <a:pt x="499" y="4453"/>
                </a:lnTo>
                <a:lnTo>
                  <a:pt x="463" y="4472"/>
                </a:lnTo>
                <a:lnTo>
                  <a:pt x="408" y="4481"/>
                </a:lnTo>
                <a:lnTo>
                  <a:pt x="390" y="4462"/>
                </a:lnTo>
                <a:lnTo>
                  <a:pt x="390" y="4444"/>
                </a:lnTo>
                <a:lnTo>
                  <a:pt x="399" y="4426"/>
                </a:lnTo>
                <a:lnTo>
                  <a:pt x="408" y="4408"/>
                </a:lnTo>
                <a:lnTo>
                  <a:pt x="418" y="4381"/>
                </a:lnTo>
                <a:lnTo>
                  <a:pt x="408" y="4362"/>
                </a:lnTo>
                <a:lnTo>
                  <a:pt x="381" y="4353"/>
                </a:lnTo>
                <a:lnTo>
                  <a:pt x="363" y="4335"/>
                </a:lnTo>
                <a:lnTo>
                  <a:pt x="318" y="4335"/>
                </a:lnTo>
                <a:lnTo>
                  <a:pt x="290" y="4335"/>
                </a:lnTo>
                <a:lnTo>
                  <a:pt x="127" y="4344"/>
                </a:lnTo>
                <a:lnTo>
                  <a:pt x="154" y="4281"/>
                </a:lnTo>
                <a:lnTo>
                  <a:pt x="154" y="4262"/>
                </a:lnTo>
                <a:lnTo>
                  <a:pt x="173" y="4244"/>
                </a:lnTo>
                <a:lnTo>
                  <a:pt x="173" y="4226"/>
                </a:lnTo>
                <a:lnTo>
                  <a:pt x="182" y="4208"/>
                </a:lnTo>
                <a:lnTo>
                  <a:pt x="173" y="4190"/>
                </a:lnTo>
                <a:lnTo>
                  <a:pt x="163" y="4172"/>
                </a:lnTo>
                <a:lnTo>
                  <a:pt x="154" y="4144"/>
                </a:lnTo>
                <a:lnTo>
                  <a:pt x="145" y="4135"/>
                </a:lnTo>
                <a:lnTo>
                  <a:pt x="127" y="4117"/>
                </a:lnTo>
                <a:lnTo>
                  <a:pt x="118" y="4099"/>
                </a:lnTo>
                <a:lnTo>
                  <a:pt x="136" y="4090"/>
                </a:lnTo>
                <a:lnTo>
                  <a:pt x="154" y="4081"/>
                </a:lnTo>
                <a:lnTo>
                  <a:pt x="182" y="4090"/>
                </a:lnTo>
                <a:lnTo>
                  <a:pt x="200" y="4099"/>
                </a:lnTo>
                <a:lnTo>
                  <a:pt x="209" y="4099"/>
                </a:lnTo>
                <a:lnTo>
                  <a:pt x="227" y="4081"/>
                </a:lnTo>
                <a:lnTo>
                  <a:pt x="236" y="4053"/>
                </a:lnTo>
                <a:lnTo>
                  <a:pt x="218" y="4035"/>
                </a:lnTo>
                <a:lnTo>
                  <a:pt x="191" y="4017"/>
                </a:lnTo>
                <a:lnTo>
                  <a:pt x="173" y="3999"/>
                </a:lnTo>
                <a:lnTo>
                  <a:pt x="163" y="3963"/>
                </a:lnTo>
                <a:lnTo>
                  <a:pt x="173" y="3917"/>
                </a:lnTo>
                <a:lnTo>
                  <a:pt x="182" y="3872"/>
                </a:lnTo>
                <a:lnTo>
                  <a:pt x="209" y="3844"/>
                </a:lnTo>
                <a:lnTo>
                  <a:pt x="218" y="3817"/>
                </a:lnTo>
                <a:lnTo>
                  <a:pt x="245" y="3790"/>
                </a:lnTo>
                <a:lnTo>
                  <a:pt x="281" y="3763"/>
                </a:lnTo>
                <a:lnTo>
                  <a:pt x="345" y="3735"/>
                </a:lnTo>
                <a:lnTo>
                  <a:pt x="399" y="3708"/>
                </a:lnTo>
                <a:lnTo>
                  <a:pt x="427" y="3699"/>
                </a:lnTo>
                <a:lnTo>
                  <a:pt x="481" y="3690"/>
                </a:lnTo>
                <a:lnTo>
                  <a:pt x="499" y="3699"/>
                </a:lnTo>
                <a:lnTo>
                  <a:pt x="508" y="3708"/>
                </a:lnTo>
                <a:lnTo>
                  <a:pt x="536" y="3717"/>
                </a:lnTo>
                <a:lnTo>
                  <a:pt x="554" y="3726"/>
                </a:lnTo>
                <a:lnTo>
                  <a:pt x="581" y="3726"/>
                </a:lnTo>
                <a:lnTo>
                  <a:pt x="590" y="3708"/>
                </a:lnTo>
                <a:lnTo>
                  <a:pt x="608" y="3681"/>
                </a:lnTo>
                <a:lnTo>
                  <a:pt x="635" y="3654"/>
                </a:lnTo>
                <a:lnTo>
                  <a:pt x="644" y="3617"/>
                </a:lnTo>
                <a:lnTo>
                  <a:pt x="663" y="3563"/>
                </a:lnTo>
                <a:lnTo>
                  <a:pt x="663" y="3526"/>
                </a:lnTo>
                <a:lnTo>
                  <a:pt x="672" y="3508"/>
                </a:lnTo>
                <a:lnTo>
                  <a:pt x="699" y="3472"/>
                </a:lnTo>
                <a:lnTo>
                  <a:pt x="717" y="3435"/>
                </a:lnTo>
                <a:lnTo>
                  <a:pt x="744" y="3417"/>
                </a:lnTo>
                <a:lnTo>
                  <a:pt x="762" y="3390"/>
                </a:lnTo>
                <a:lnTo>
                  <a:pt x="799" y="3354"/>
                </a:lnTo>
                <a:lnTo>
                  <a:pt x="781" y="3326"/>
                </a:lnTo>
                <a:lnTo>
                  <a:pt x="735" y="3290"/>
                </a:lnTo>
                <a:lnTo>
                  <a:pt x="681" y="3263"/>
                </a:lnTo>
                <a:lnTo>
                  <a:pt x="644" y="3272"/>
                </a:lnTo>
                <a:lnTo>
                  <a:pt x="590" y="3272"/>
                </a:lnTo>
                <a:lnTo>
                  <a:pt x="572" y="3281"/>
                </a:lnTo>
                <a:lnTo>
                  <a:pt x="572" y="3254"/>
                </a:lnTo>
                <a:lnTo>
                  <a:pt x="563" y="3245"/>
                </a:lnTo>
                <a:lnTo>
                  <a:pt x="563" y="3235"/>
                </a:lnTo>
                <a:lnTo>
                  <a:pt x="526" y="3226"/>
                </a:lnTo>
                <a:lnTo>
                  <a:pt x="472" y="3217"/>
                </a:lnTo>
                <a:lnTo>
                  <a:pt x="427" y="3226"/>
                </a:lnTo>
                <a:lnTo>
                  <a:pt x="381" y="3226"/>
                </a:lnTo>
                <a:lnTo>
                  <a:pt x="336" y="3226"/>
                </a:lnTo>
                <a:lnTo>
                  <a:pt x="290" y="3226"/>
                </a:lnTo>
                <a:lnTo>
                  <a:pt x="227" y="3226"/>
                </a:lnTo>
                <a:lnTo>
                  <a:pt x="163" y="3226"/>
                </a:lnTo>
                <a:lnTo>
                  <a:pt x="109" y="3226"/>
                </a:lnTo>
                <a:lnTo>
                  <a:pt x="73" y="3226"/>
                </a:lnTo>
                <a:lnTo>
                  <a:pt x="36" y="3208"/>
                </a:lnTo>
                <a:lnTo>
                  <a:pt x="27" y="3199"/>
                </a:lnTo>
                <a:lnTo>
                  <a:pt x="18" y="3181"/>
                </a:lnTo>
                <a:lnTo>
                  <a:pt x="9" y="3163"/>
                </a:lnTo>
                <a:lnTo>
                  <a:pt x="0" y="3135"/>
                </a:lnTo>
                <a:lnTo>
                  <a:pt x="27" y="3045"/>
                </a:lnTo>
                <a:lnTo>
                  <a:pt x="55" y="3026"/>
                </a:lnTo>
                <a:lnTo>
                  <a:pt x="55" y="3017"/>
                </a:lnTo>
                <a:lnTo>
                  <a:pt x="55" y="2990"/>
                </a:lnTo>
                <a:lnTo>
                  <a:pt x="36" y="2963"/>
                </a:lnTo>
                <a:lnTo>
                  <a:pt x="45" y="2926"/>
                </a:lnTo>
                <a:lnTo>
                  <a:pt x="73" y="2890"/>
                </a:lnTo>
                <a:lnTo>
                  <a:pt x="100" y="2845"/>
                </a:lnTo>
                <a:lnTo>
                  <a:pt x="118" y="2817"/>
                </a:lnTo>
                <a:lnTo>
                  <a:pt x="136" y="2781"/>
                </a:lnTo>
                <a:lnTo>
                  <a:pt x="136" y="2763"/>
                </a:lnTo>
                <a:lnTo>
                  <a:pt x="136" y="2745"/>
                </a:lnTo>
                <a:lnTo>
                  <a:pt x="127" y="2708"/>
                </a:lnTo>
                <a:lnTo>
                  <a:pt x="127" y="2681"/>
                </a:lnTo>
                <a:lnTo>
                  <a:pt x="136" y="2654"/>
                </a:lnTo>
                <a:lnTo>
                  <a:pt x="145" y="2627"/>
                </a:lnTo>
                <a:lnTo>
                  <a:pt x="173" y="2617"/>
                </a:lnTo>
                <a:lnTo>
                  <a:pt x="200" y="2617"/>
                </a:lnTo>
                <a:lnTo>
                  <a:pt x="236" y="2608"/>
                </a:lnTo>
                <a:lnTo>
                  <a:pt x="281" y="2599"/>
                </a:lnTo>
                <a:lnTo>
                  <a:pt x="309" y="2599"/>
                </a:lnTo>
                <a:lnTo>
                  <a:pt x="345" y="2599"/>
                </a:lnTo>
                <a:lnTo>
                  <a:pt x="363" y="2599"/>
                </a:lnTo>
                <a:lnTo>
                  <a:pt x="381" y="2590"/>
                </a:lnTo>
                <a:lnTo>
                  <a:pt x="390" y="2563"/>
                </a:lnTo>
                <a:lnTo>
                  <a:pt x="381" y="2527"/>
                </a:lnTo>
                <a:lnTo>
                  <a:pt x="418" y="2490"/>
                </a:lnTo>
                <a:lnTo>
                  <a:pt x="445" y="2463"/>
                </a:lnTo>
                <a:lnTo>
                  <a:pt x="499" y="2445"/>
                </a:lnTo>
                <a:lnTo>
                  <a:pt x="536" y="2417"/>
                </a:lnTo>
                <a:lnTo>
                  <a:pt x="563" y="2336"/>
                </a:lnTo>
                <a:lnTo>
                  <a:pt x="572" y="2318"/>
                </a:lnTo>
                <a:lnTo>
                  <a:pt x="617" y="2308"/>
                </a:lnTo>
                <a:lnTo>
                  <a:pt x="672" y="2290"/>
                </a:lnTo>
                <a:lnTo>
                  <a:pt x="672" y="2245"/>
                </a:lnTo>
                <a:lnTo>
                  <a:pt x="672" y="2181"/>
                </a:lnTo>
                <a:lnTo>
                  <a:pt x="653" y="2118"/>
                </a:lnTo>
                <a:lnTo>
                  <a:pt x="590" y="2063"/>
                </a:lnTo>
                <a:lnTo>
                  <a:pt x="545" y="1999"/>
                </a:lnTo>
                <a:lnTo>
                  <a:pt x="536" y="1927"/>
                </a:lnTo>
                <a:lnTo>
                  <a:pt x="526" y="1890"/>
                </a:lnTo>
                <a:lnTo>
                  <a:pt x="481" y="1845"/>
                </a:lnTo>
                <a:lnTo>
                  <a:pt x="427" y="1809"/>
                </a:lnTo>
                <a:lnTo>
                  <a:pt x="418" y="1754"/>
                </a:lnTo>
                <a:lnTo>
                  <a:pt x="436" y="1672"/>
                </a:lnTo>
                <a:lnTo>
                  <a:pt x="445" y="1627"/>
                </a:lnTo>
                <a:lnTo>
                  <a:pt x="454" y="1600"/>
                </a:lnTo>
                <a:lnTo>
                  <a:pt x="445" y="1554"/>
                </a:lnTo>
                <a:lnTo>
                  <a:pt x="445" y="1554"/>
                </a:lnTo>
                <a:lnTo>
                  <a:pt x="481" y="1472"/>
                </a:lnTo>
                <a:lnTo>
                  <a:pt x="481" y="1445"/>
                </a:lnTo>
                <a:lnTo>
                  <a:pt x="490" y="1427"/>
                </a:lnTo>
                <a:lnTo>
                  <a:pt x="481" y="1409"/>
                </a:lnTo>
                <a:lnTo>
                  <a:pt x="472" y="1381"/>
                </a:lnTo>
                <a:lnTo>
                  <a:pt x="445" y="1372"/>
                </a:lnTo>
                <a:lnTo>
                  <a:pt x="408" y="1363"/>
                </a:lnTo>
                <a:lnTo>
                  <a:pt x="381" y="1345"/>
                </a:lnTo>
                <a:lnTo>
                  <a:pt x="354" y="1345"/>
                </a:lnTo>
                <a:lnTo>
                  <a:pt x="336" y="1336"/>
                </a:lnTo>
                <a:lnTo>
                  <a:pt x="327" y="1309"/>
                </a:lnTo>
                <a:lnTo>
                  <a:pt x="336" y="1272"/>
                </a:lnTo>
                <a:lnTo>
                  <a:pt x="354" y="1209"/>
                </a:lnTo>
                <a:lnTo>
                  <a:pt x="372" y="1172"/>
                </a:lnTo>
                <a:lnTo>
                  <a:pt x="381" y="1136"/>
                </a:lnTo>
                <a:lnTo>
                  <a:pt x="408" y="1081"/>
                </a:lnTo>
                <a:lnTo>
                  <a:pt x="418" y="1045"/>
                </a:lnTo>
                <a:lnTo>
                  <a:pt x="427" y="1018"/>
                </a:lnTo>
                <a:lnTo>
                  <a:pt x="418" y="991"/>
                </a:lnTo>
                <a:lnTo>
                  <a:pt x="418" y="972"/>
                </a:lnTo>
                <a:lnTo>
                  <a:pt x="399" y="963"/>
                </a:lnTo>
                <a:lnTo>
                  <a:pt x="381" y="972"/>
                </a:lnTo>
                <a:lnTo>
                  <a:pt x="363" y="981"/>
                </a:lnTo>
                <a:lnTo>
                  <a:pt x="345" y="1009"/>
                </a:lnTo>
                <a:lnTo>
                  <a:pt x="336" y="1018"/>
                </a:lnTo>
                <a:lnTo>
                  <a:pt x="318" y="1018"/>
                </a:lnTo>
                <a:lnTo>
                  <a:pt x="263" y="1009"/>
                </a:lnTo>
                <a:lnTo>
                  <a:pt x="245" y="1027"/>
                </a:lnTo>
                <a:lnTo>
                  <a:pt x="209" y="1018"/>
                </a:lnTo>
                <a:lnTo>
                  <a:pt x="163" y="1018"/>
                </a:lnTo>
                <a:lnTo>
                  <a:pt x="145" y="1009"/>
                </a:lnTo>
                <a:lnTo>
                  <a:pt x="127" y="1009"/>
                </a:lnTo>
                <a:lnTo>
                  <a:pt x="118" y="1000"/>
                </a:lnTo>
                <a:lnTo>
                  <a:pt x="109" y="981"/>
                </a:lnTo>
                <a:lnTo>
                  <a:pt x="100" y="954"/>
                </a:lnTo>
                <a:lnTo>
                  <a:pt x="73" y="927"/>
                </a:lnTo>
                <a:lnTo>
                  <a:pt x="64" y="900"/>
                </a:lnTo>
                <a:lnTo>
                  <a:pt x="64" y="872"/>
                </a:lnTo>
                <a:lnTo>
                  <a:pt x="73" y="854"/>
                </a:lnTo>
                <a:lnTo>
                  <a:pt x="91" y="836"/>
                </a:lnTo>
                <a:lnTo>
                  <a:pt x="118" y="827"/>
                </a:lnTo>
                <a:lnTo>
                  <a:pt x="145" y="827"/>
                </a:lnTo>
                <a:lnTo>
                  <a:pt x="191" y="827"/>
                </a:lnTo>
                <a:lnTo>
                  <a:pt x="236" y="827"/>
                </a:lnTo>
                <a:lnTo>
                  <a:pt x="254" y="827"/>
                </a:lnTo>
                <a:lnTo>
                  <a:pt x="281" y="827"/>
                </a:lnTo>
                <a:lnTo>
                  <a:pt x="290" y="827"/>
                </a:lnTo>
                <a:lnTo>
                  <a:pt x="309" y="818"/>
                </a:lnTo>
                <a:lnTo>
                  <a:pt x="336" y="772"/>
                </a:lnTo>
                <a:lnTo>
                  <a:pt x="336" y="727"/>
                </a:lnTo>
                <a:lnTo>
                  <a:pt x="354" y="663"/>
                </a:lnTo>
                <a:lnTo>
                  <a:pt x="363" y="609"/>
                </a:lnTo>
                <a:lnTo>
                  <a:pt x="372" y="572"/>
                </a:lnTo>
                <a:lnTo>
                  <a:pt x="399" y="536"/>
                </a:lnTo>
                <a:lnTo>
                  <a:pt x="418" y="509"/>
                </a:lnTo>
                <a:lnTo>
                  <a:pt x="445" y="482"/>
                </a:lnTo>
                <a:lnTo>
                  <a:pt x="445" y="463"/>
                </a:lnTo>
                <a:lnTo>
                  <a:pt x="445" y="436"/>
                </a:lnTo>
                <a:lnTo>
                  <a:pt x="445" y="391"/>
                </a:lnTo>
                <a:lnTo>
                  <a:pt x="445" y="354"/>
                </a:lnTo>
                <a:lnTo>
                  <a:pt x="463" y="309"/>
                </a:lnTo>
                <a:lnTo>
                  <a:pt x="472" y="291"/>
                </a:lnTo>
                <a:lnTo>
                  <a:pt x="472" y="273"/>
                </a:lnTo>
                <a:close/>
              </a:path>
            </a:pathLst>
          </a:custGeom>
          <a:gradFill rotWithShape="1">
            <a:gsLst>
              <a:gs pos="0">
                <a:srgbClr val="076D30">
                  <a:alpha val="0"/>
                </a:srgbClr>
              </a:gs>
              <a:gs pos="50000">
                <a:srgbClr val="B2F090"/>
              </a:gs>
              <a:gs pos="100000">
                <a:srgbClr val="076D30">
                  <a:alpha val="0"/>
                </a:srgbClr>
              </a:gs>
            </a:gsLst>
            <a:lin ang="2700000" scaled="1"/>
          </a:gradFill>
          <a:ln w="22225">
            <a:solidFill>
              <a:srgbClr val="8AD28D">
                <a:alpha val="92999"/>
              </a:srgbClr>
            </a:solidFill>
            <a:round/>
            <a:headEnd/>
            <a:tailEnd/>
          </a:ln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38"/>
            <a:ext cx="7772400" cy="3286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одели информационно-образовательной среды электронного детского садика на основе программного обеспечения НПП «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ФинПромМаркет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XXI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компаний «Аверс»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127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5128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157538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Avers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00392" y="116632"/>
            <a:ext cx="792088" cy="873195"/>
          </a:xfrm>
          <a:prstGeom prst="rect">
            <a:avLst/>
          </a:prstGeom>
        </p:spPr>
      </p:pic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«Электронного детского садика»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642938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Проектные линии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68" name="Группа 67"/>
          <p:cNvGrpSpPr/>
          <p:nvPr/>
        </p:nvGrpSpPr>
        <p:grpSpPr>
          <a:xfrm>
            <a:off x="1187624" y="857032"/>
            <a:ext cx="7452176" cy="5308272"/>
            <a:chOff x="899832" y="857032"/>
            <a:chExt cx="7452176" cy="5308272"/>
          </a:xfrm>
        </p:grpSpPr>
        <p:grpSp>
          <p:nvGrpSpPr>
            <p:cNvPr id="67" name="Группа 66"/>
            <p:cNvGrpSpPr/>
            <p:nvPr/>
          </p:nvGrpSpPr>
          <p:grpSpPr>
            <a:xfrm>
              <a:off x="899832" y="857032"/>
              <a:ext cx="7452176" cy="5308272"/>
              <a:chOff x="899832" y="857032"/>
              <a:chExt cx="7452176" cy="5308272"/>
            </a:xfrm>
          </p:grpSpPr>
          <p:sp>
            <p:nvSpPr>
              <p:cNvPr id="33" name="Стрелка вниз 32"/>
              <p:cNvSpPr/>
              <p:nvPr/>
            </p:nvSpPr>
            <p:spPr>
              <a:xfrm rot="16200000">
                <a:off x="3384653" y="338900"/>
                <a:ext cx="358775" cy="1584000"/>
              </a:xfrm>
              <a:prstGeom prst="downArrow">
                <a:avLst>
                  <a:gd name="adj1" fmla="val 50000"/>
                  <a:gd name="adj2" fmla="val 48826"/>
                </a:avLst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3200" b="1" dirty="0">
                  <a:solidFill>
                    <a:srgbClr val="F3F7FB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Стрелка вниз 39"/>
              <p:cNvSpPr/>
              <p:nvPr/>
            </p:nvSpPr>
            <p:spPr>
              <a:xfrm rot="16200000">
                <a:off x="3385238" y="1006749"/>
                <a:ext cx="358775" cy="1584000"/>
              </a:xfrm>
              <a:prstGeom prst="downArrow">
                <a:avLst>
                  <a:gd name="adj1" fmla="val 50000"/>
                  <a:gd name="adj2" fmla="val 48826"/>
                </a:avLst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3200" b="1" dirty="0">
                  <a:solidFill>
                    <a:srgbClr val="F3F7FB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2" name="Стрелка вниз 41"/>
              <p:cNvSpPr/>
              <p:nvPr/>
            </p:nvSpPr>
            <p:spPr>
              <a:xfrm rot="16200000">
                <a:off x="3395398" y="5120644"/>
                <a:ext cx="358775" cy="1584000"/>
              </a:xfrm>
              <a:prstGeom prst="downArrow">
                <a:avLst>
                  <a:gd name="adj1" fmla="val 50000"/>
                  <a:gd name="adj2" fmla="val 48826"/>
                </a:avLst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3200" b="1" dirty="0">
                  <a:solidFill>
                    <a:srgbClr val="F3F7FB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Стрелка вниз 42"/>
              <p:cNvSpPr/>
              <p:nvPr/>
            </p:nvSpPr>
            <p:spPr>
              <a:xfrm rot="16200000">
                <a:off x="3396286" y="4405430"/>
                <a:ext cx="358775" cy="1584000"/>
              </a:xfrm>
              <a:prstGeom prst="downArrow">
                <a:avLst>
                  <a:gd name="adj1" fmla="val 50000"/>
                  <a:gd name="adj2" fmla="val 48826"/>
                </a:avLst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3200" b="1" dirty="0">
                  <a:solidFill>
                    <a:srgbClr val="F3F7FB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" name="Стрелка вниз 43"/>
              <p:cNvSpPr/>
              <p:nvPr/>
            </p:nvSpPr>
            <p:spPr>
              <a:xfrm rot="16200000">
                <a:off x="3395398" y="3757659"/>
                <a:ext cx="358775" cy="1584000"/>
              </a:xfrm>
              <a:prstGeom prst="downArrow">
                <a:avLst>
                  <a:gd name="adj1" fmla="val 50000"/>
                  <a:gd name="adj2" fmla="val 48826"/>
                </a:avLst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3200" b="1" dirty="0">
                  <a:solidFill>
                    <a:srgbClr val="F3F7FB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Стрелка вниз 44"/>
              <p:cNvSpPr/>
              <p:nvPr/>
            </p:nvSpPr>
            <p:spPr>
              <a:xfrm rot="16200000">
                <a:off x="3395398" y="3094114"/>
                <a:ext cx="358775" cy="1584000"/>
              </a:xfrm>
              <a:prstGeom prst="downArrow">
                <a:avLst>
                  <a:gd name="adj1" fmla="val 50000"/>
                  <a:gd name="adj2" fmla="val 48826"/>
                </a:avLst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3200" b="1" dirty="0">
                  <a:solidFill>
                    <a:srgbClr val="F3F7FB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Стрелка вниз 64"/>
              <p:cNvSpPr/>
              <p:nvPr/>
            </p:nvSpPr>
            <p:spPr>
              <a:xfrm rot="16200000">
                <a:off x="3385238" y="2375502"/>
                <a:ext cx="358775" cy="1584000"/>
              </a:xfrm>
              <a:prstGeom prst="downArrow">
                <a:avLst>
                  <a:gd name="adj1" fmla="val 50000"/>
                  <a:gd name="adj2" fmla="val 48826"/>
                </a:avLst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3200" b="1" dirty="0">
                  <a:solidFill>
                    <a:srgbClr val="F3F7FB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Блок-схема: альтернативный процесс 50"/>
              <p:cNvSpPr/>
              <p:nvPr/>
            </p:nvSpPr>
            <p:spPr>
              <a:xfrm>
                <a:off x="899832" y="2910266"/>
                <a:ext cx="2160000" cy="540000"/>
              </a:xfrm>
              <a:prstGeom prst="flowChartAlternateProcess">
                <a:avLst/>
              </a:prstGeom>
              <a:gradFill>
                <a:gsLst>
                  <a:gs pos="0">
                    <a:srgbClr val="0EAE29"/>
                  </a:gs>
                  <a:gs pos="100000">
                    <a:srgbClr val="0B8720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1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Воспитатели</a:t>
                </a:r>
                <a:endParaRPr lang="ru-RU" sz="1100" b="1" dirty="0">
                  <a:solidFill>
                    <a:srgbClr val="F3F7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Блок-схема: альтернативный процесс 51"/>
              <p:cNvSpPr/>
              <p:nvPr/>
            </p:nvSpPr>
            <p:spPr>
              <a:xfrm>
                <a:off x="899832" y="4274253"/>
                <a:ext cx="2160000" cy="540000"/>
              </a:xfrm>
              <a:prstGeom prst="flowChartAlternateProcess">
                <a:avLst/>
              </a:prstGeom>
              <a:gradFill>
                <a:gsLst>
                  <a:gs pos="0">
                    <a:srgbClr val="0EAE29"/>
                  </a:gs>
                  <a:gs pos="100000">
                    <a:srgbClr val="0B8720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1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Мурина С.Л.</a:t>
                </a:r>
                <a:br>
                  <a:rPr lang="ru-RU" sz="11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</a:br>
                <a:r>
                  <a:rPr lang="ru-RU" sz="11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Администратор сайта</a:t>
                </a:r>
                <a:endParaRPr lang="ru-RU" sz="1100" b="1" dirty="0">
                  <a:solidFill>
                    <a:srgbClr val="F3F7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4" name="Блок-схема: альтернативный процесс 53"/>
              <p:cNvSpPr/>
              <p:nvPr/>
            </p:nvSpPr>
            <p:spPr>
              <a:xfrm>
                <a:off x="899832" y="3598447"/>
                <a:ext cx="2160000" cy="540000"/>
              </a:xfrm>
              <a:prstGeom prst="flowChartAlternateProcess">
                <a:avLst/>
              </a:prstGeom>
              <a:gradFill>
                <a:gsLst>
                  <a:gs pos="0">
                    <a:srgbClr val="0EAE29"/>
                  </a:gs>
                  <a:gs pos="100000">
                    <a:srgbClr val="0B8720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1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Птицына Ю.В.</a:t>
                </a:r>
                <a:br>
                  <a:rPr lang="ru-RU" sz="11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</a:br>
                <a:r>
                  <a:rPr lang="ru-RU" sz="11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секретарь</a:t>
                </a:r>
                <a:endParaRPr lang="ru-RU" sz="1100" b="1" dirty="0">
                  <a:solidFill>
                    <a:srgbClr val="F3F7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Блок-схема: альтернативный процесс 54"/>
              <p:cNvSpPr/>
              <p:nvPr/>
            </p:nvSpPr>
            <p:spPr>
              <a:xfrm>
                <a:off x="899832" y="5622384"/>
                <a:ext cx="2160000" cy="540000"/>
              </a:xfrm>
              <a:prstGeom prst="flowChartAlternateProcess">
                <a:avLst/>
              </a:prstGeom>
              <a:gradFill>
                <a:gsLst>
                  <a:gs pos="0">
                    <a:srgbClr val="0EAE29"/>
                  </a:gs>
                  <a:gs pos="100000">
                    <a:srgbClr val="0B8720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1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Лалетин С.С.</a:t>
                </a:r>
                <a:br>
                  <a:rPr lang="ru-RU" sz="11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</a:br>
                <a:r>
                  <a:rPr lang="ru-RU" sz="11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председатель родительского комитета</a:t>
                </a:r>
                <a:endParaRPr lang="ru-RU" sz="1100" b="1" dirty="0">
                  <a:solidFill>
                    <a:srgbClr val="F3F7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1" name="Блок-схема: альтернативный процесс 150"/>
              <p:cNvSpPr/>
              <p:nvPr/>
            </p:nvSpPr>
            <p:spPr>
              <a:xfrm>
                <a:off x="899832" y="4945333"/>
                <a:ext cx="2160000" cy="540000"/>
              </a:xfrm>
              <a:prstGeom prst="flowChartAlternateProcess">
                <a:avLst/>
              </a:prstGeom>
              <a:gradFill>
                <a:gsLst>
                  <a:gs pos="0">
                    <a:srgbClr val="0EAE29"/>
                  </a:gs>
                  <a:gs pos="100000">
                    <a:srgbClr val="0B8720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1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Чумакова А.А.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1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Старшая медсестра</a:t>
                </a:r>
                <a:endParaRPr lang="ru-RU" sz="1100" b="1" dirty="0">
                  <a:solidFill>
                    <a:srgbClr val="F3F7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Блок-схема: альтернативный процесс 56"/>
              <p:cNvSpPr/>
              <p:nvPr/>
            </p:nvSpPr>
            <p:spPr>
              <a:xfrm>
                <a:off x="4284208" y="857032"/>
                <a:ext cx="4067800" cy="5308272"/>
              </a:xfrm>
              <a:prstGeom prst="flowChartAlternateProcess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005DA2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Электронное управление </a:t>
                </a:r>
                <a:r>
                  <a:rPr lang="ru-RU" sz="1200" b="1" dirty="0" err="1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д</a:t>
                </a:r>
                <a:r>
                  <a:rPr lang="ru-RU" sz="12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/с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ИАС «АВЕРС: Заведующий ДОУ»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ИАС «АВЕРС: Расчет меню питания»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Информационное сопровождение проекта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Методическое сопровождение проекта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Ресурсное сопровождение проекта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Электронная библиотека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Электронные образовательные ресурсы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Свободное программное обеспечение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Взаимодействие с органами управления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Взаимодействие с другими ДОУ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Дистанционное обучение</a:t>
                </a:r>
                <a:endParaRPr lang="ru-RU" sz="1200" b="1" dirty="0">
                  <a:solidFill>
                    <a:srgbClr val="F3F7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Блок-схема: альтернативный процесс 52"/>
              <p:cNvSpPr/>
              <p:nvPr/>
            </p:nvSpPr>
            <p:spPr>
              <a:xfrm>
                <a:off x="899832" y="1556792"/>
                <a:ext cx="2160000" cy="540000"/>
              </a:xfrm>
              <a:prstGeom prst="flowChartAlternateProcess">
                <a:avLst/>
              </a:prstGeom>
              <a:gradFill>
                <a:gsLst>
                  <a:gs pos="0">
                    <a:srgbClr val="0EAE29"/>
                  </a:gs>
                  <a:gs pos="100000">
                    <a:srgbClr val="0B8720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100" b="1" dirty="0" err="1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Чушникова</a:t>
                </a:r>
                <a:r>
                  <a:rPr lang="ru-RU" sz="11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 О.В. </a:t>
                </a:r>
                <a:br>
                  <a:rPr lang="ru-RU" sz="11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</a:br>
                <a:r>
                  <a:rPr lang="ru-RU" sz="1100" b="1" dirty="0" smtClean="0">
                    <a:solidFill>
                      <a:srgbClr val="F3F7F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ст.воспитатель</a:t>
                </a:r>
                <a:endParaRPr lang="ru-RU" sz="1100" b="1" dirty="0">
                  <a:solidFill>
                    <a:srgbClr val="F3F7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50" name="Блок-схема: альтернативный процесс 49"/>
            <p:cNvSpPr/>
            <p:nvPr/>
          </p:nvSpPr>
          <p:spPr>
            <a:xfrm>
              <a:off x="899832" y="857250"/>
              <a:ext cx="2160000" cy="540000"/>
            </a:xfrm>
            <a:prstGeom prst="flowChartAlternateProcess">
              <a:avLst/>
            </a:prstGeom>
            <a:gradFill>
              <a:gsLst>
                <a:gs pos="0">
                  <a:srgbClr val="0EAE29"/>
                </a:gs>
                <a:gs pos="100000">
                  <a:srgbClr val="0B8720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dirty="0" smtClean="0">
                  <a:solidFill>
                    <a:srgbClr val="F3F7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Полушкина А.А. заведующая ДОУ</a:t>
              </a:r>
              <a:endParaRPr lang="ru-RU" sz="1100" b="1" dirty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69" name="Рисунок 68" descr="завуч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1743224"/>
            <a:ext cx="749150" cy="720000"/>
          </a:xfrm>
          <a:prstGeom prst="rect">
            <a:avLst/>
          </a:prstGeom>
        </p:spPr>
      </p:pic>
      <p:pic>
        <p:nvPicPr>
          <p:cNvPr id="70" name="Picture 2" descr="учительниц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764704"/>
            <a:ext cx="4032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6" descr="j043164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2480" y="4025385"/>
            <a:ext cx="760719" cy="76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" descr="j043395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5696" y="2688265"/>
            <a:ext cx="535344" cy="53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1" descr="родители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9747" y="5507960"/>
            <a:ext cx="60430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Avers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8562600" y="34576"/>
            <a:ext cx="359217" cy="396000"/>
          </a:xfrm>
          <a:prstGeom prst="rect">
            <a:avLst/>
          </a:prstGeom>
        </p:spPr>
      </p:pic>
      <p:pic>
        <p:nvPicPr>
          <p:cNvPr id="38" name="Picture 4" descr="j043395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6802" y="3397712"/>
            <a:ext cx="535344" cy="53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4" descr="j043395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6256" y="4909880"/>
            <a:ext cx="535344" cy="53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Стрелка вниз 45"/>
          <p:cNvSpPr/>
          <p:nvPr/>
        </p:nvSpPr>
        <p:spPr>
          <a:xfrm rot="16200000">
            <a:off x="3673030" y="1690885"/>
            <a:ext cx="358775" cy="1584000"/>
          </a:xfrm>
          <a:prstGeom prst="downArrow">
            <a:avLst>
              <a:gd name="adj1" fmla="val 50000"/>
              <a:gd name="adj2" fmla="val 48826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1187624" y="2240928"/>
            <a:ext cx="2160000" cy="540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err="1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Бартева</a:t>
            </a:r>
            <a:r>
              <a:rPr lang="ru-RU" sz="11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С.А.</a:t>
            </a:r>
            <a:br>
              <a:rPr lang="ru-RU" sz="11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11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методист</a:t>
            </a:r>
            <a:endParaRPr lang="ru-RU" sz="11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трелка вниз 43"/>
          <p:cNvSpPr/>
          <p:nvPr/>
        </p:nvSpPr>
        <p:spPr>
          <a:xfrm rot="10800000" flipV="1">
            <a:off x="1332352" y="4776039"/>
            <a:ext cx="6408000" cy="864000"/>
          </a:xfrm>
          <a:prstGeom prst="downArrow">
            <a:avLst>
              <a:gd name="adj1" fmla="val 20203"/>
              <a:gd name="adj2" fmla="val 50000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0" name="Стрелка вниз 79"/>
          <p:cNvSpPr/>
          <p:nvPr/>
        </p:nvSpPr>
        <p:spPr>
          <a:xfrm rot="2739430">
            <a:off x="3606022" y="455148"/>
            <a:ext cx="503237" cy="1362075"/>
          </a:xfrm>
          <a:prstGeom prst="downArrow">
            <a:avLst>
              <a:gd name="adj1" fmla="val 50000"/>
              <a:gd name="adj2" fmla="val 49537"/>
            </a:avLst>
          </a:prstGeom>
          <a:gradFill>
            <a:gsLst>
              <a:gs pos="0">
                <a:srgbClr val="66AE1E"/>
              </a:gs>
              <a:gs pos="100000">
                <a:srgbClr val="377A1C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1" name="Стрелка вниз 80"/>
          <p:cNvSpPr/>
          <p:nvPr/>
        </p:nvSpPr>
        <p:spPr>
          <a:xfrm rot="18833651">
            <a:off x="4986507" y="452777"/>
            <a:ext cx="504825" cy="1365250"/>
          </a:xfrm>
          <a:prstGeom prst="downArrow">
            <a:avLst>
              <a:gd name="adj1" fmla="val 50000"/>
              <a:gd name="adj2" fmla="val 49537"/>
            </a:avLst>
          </a:prstGeom>
          <a:gradFill>
            <a:gsLst>
              <a:gs pos="0">
                <a:srgbClr val="66AE1E"/>
              </a:gs>
              <a:gs pos="100000">
                <a:srgbClr val="377A1C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 rot="18833651">
            <a:off x="7037044" y="438565"/>
            <a:ext cx="504825" cy="1365250"/>
          </a:xfrm>
          <a:prstGeom prst="downArrow">
            <a:avLst>
              <a:gd name="adj1" fmla="val 50000"/>
              <a:gd name="adj2" fmla="val 49537"/>
            </a:avLst>
          </a:prstGeom>
          <a:gradFill>
            <a:gsLst>
              <a:gs pos="0">
                <a:srgbClr val="66AE1E"/>
              </a:gs>
              <a:gs pos="100000">
                <a:srgbClr val="377A1C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«Электронного детского садика»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1" name="Стрелка вниз 20"/>
          <p:cNvSpPr/>
          <p:nvPr/>
        </p:nvSpPr>
        <p:spPr>
          <a:xfrm rot="2739430">
            <a:off x="1533715" y="538969"/>
            <a:ext cx="503237" cy="1260000"/>
          </a:xfrm>
          <a:prstGeom prst="downArrow">
            <a:avLst>
              <a:gd name="adj1" fmla="val 50000"/>
              <a:gd name="adj2" fmla="val 49537"/>
            </a:avLst>
          </a:prstGeom>
          <a:gradFill>
            <a:gsLst>
              <a:gs pos="0">
                <a:srgbClr val="66AE1E"/>
              </a:gs>
              <a:gs pos="100000">
                <a:srgbClr val="377A1C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Модель электронного детского садика</a:t>
            </a: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1331640" y="571500"/>
            <a:ext cx="6408000" cy="571500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ИАС «АВЕРС» – новые стандарты управления 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357188" y="1660168"/>
            <a:ext cx="8439150" cy="659981"/>
            <a:chOff x="357188" y="1916832"/>
            <a:chExt cx="8439150" cy="659981"/>
          </a:xfrm>
        </p:grpSpPr>
        <p:sp>
          <p:nvSpPr>
            <p:cNvPr id="66" name="Блок-схема: альтернативный процесс 65"/>
            <p:cNvSpPr/>
            <p:nvPr/>
          </p:nvSpPr>
          <p:spPr>
            <a:xfrm>
              <a:off x="357188" y="1928813"/>
              <a:ext cx="2016000" cy="648000"/>
            </a:xfrm>
            <a:prstGeom prst="flowChartAlternateProcess">
              <a:avLst/>
            </a:prstGeom>
            <a:gradFill>
              <a:gsLst>
                <a:gs pos="0">
                  <a:srgbClr val="0EAE29"/>
                </a:gs>
                <a:gs pos="100000">
                  <a:srgbClr val="0B8720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rgbClr val="F3F7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Стандарт комплексности</a:t>
              </a:r>
              <a:endParaRPr lang="ru-RU" sz="1400" b="1" dirty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7" name="Блок-схема: альтернативный процесс 66"/>
            <p:cNvSpPr/>
            <p:nvPr/>
          </p:nvSpPr>
          <p:spPr>
            <a:xfrm>
              <a:off x="2522268" y="1928813"/>
              <a:ext cx="2016000" cy="648000"/>
            </a:xfrm>
            <a:prstGeom prst="flowChartAlternateProcess">
              <a:avLst/>
            </a:prstGeom>
            <a:gradFill>
              <a:gsLst>
                <a:gs pos="0">
                  <a:srgbClr val="0EAE29"/>
                </a:gs>
                <a:gs pos="100000">
                  <a:srgbClr val="0B8720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 smtClean="0">
                  <a:solidFill>
                    <a:srgbClr val="F3F7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Стандарт открытости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 smtClean="0">
                  <a:solidFill>
                    <a:srgbClr val="F3F7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информационного пространства</a:t>
              </a:r>
              <a:endParaRPr lang="ru-RU" sz="1400" b="1" dirty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9" name="Блок-схема: альтернативный процесс 68"/>
            <p:cNvSpPr/>
            <p:nvPr/>
          </p:nvSpPr>
          <p:spPr>
            <a:xfrm>
              <a:off x="4669607" y="1928813"/>
              <a:ext cx="2000250" cy="648000"/>
            </a:xfrm>
            <a:prstGeom prst="flowChartAlternateProcess">
              <a:avLst/>
            </a:prstGeom>
            <a:gradFill>
              <a:gsLst>
                <a:gs pos="0">
                  <a:srgbClr val="0EAE29"/>
                </a:gs>
                <a:gs pos="100000">
                  <a:srgbClr val="0B8720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rgbClr val="F3F7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Стандарт сотрудничества </a:t>
              </a:r>
              <a:endParaRPr lang="ru-RU" sz="1400" b="1" dirty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3" name="Блок-схема: альтернативный процесс 42"/>
            <p:cNvSpPr/>
            <p:nvPr/>
          </p:nvSpPr>
          <p:spPr>
            <a:xfrm>
              <a:off x="6796088" y="1916832"/>
              <a:ext cx="2000250" cy="648000"/>
            </a:xfrm>
            <a:prstGeom prst="flowChartAlternateProcess">
              <a:avLst/>
            </a:prstGeom>
            <a:gradFill>
              <a:gsLst>
                <a:gs pos="0">
                  <a:srgbClr val="0EAE29"/>
                </a:gs>
                <a:gs pos="100000">
                  <a:srgbClr val="0B8720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rgbClr val="F3F7F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Работа в СПО</a:t>
              </a:r>
              <a:endParaRPr lang="ru-RU" sz="1400" b="1" dirty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0" y="2420888"/>
            <a:ext cx="9144000" cy="2607208"/>
            <a:chOff x="0" y="2842776"/>
            <a:chExt cx="9144000" cy="2607208"/>
          </a:xfrm>
        </p:grpSpPr>
        <p:grpSp>
          <p:nvGrpSpPr>
            <p:cNvPr id="3" name="Группа 36"/>
            <p:cNvGrpSpPr>
              <a:grpSpLocks/>
            </p:cNvGrpSpPr>
            <p:nvPr/>
          </p:nvGrpSpPr>
          <p:grpSpPr bwMode="auto">
            <a:xfrm>
              <a:off x="0" y="2842776"/>
              <a:ext cx="9144000" cy="71437"/>
              <a:chOff x="-207" y="5929313"/>
              <a:chExt cx="9144207" cy="428625"/>
            </a:xfrm>
          </p:grpSpPr>
          <p:sp>
            <p:nvSpPr>
              <p:cNvPr id="148" name="Прямоугольник 147"/>
              <p:cNvSpPr/>
              <p:nvPr/>
            </p:nvSpPr>
            <p:spPr>
              <a:xfrm>
                <a:off x="-207" y="5929313"/>
                <a:ext cx="9144207" cy="428625"/>
              </a:xfrm>
              <a:prstGeom prst="rect">
                <a:avLst/>
              </a:prstGeom>
              <a:solidFill>
                <a:srgbClr val="0B87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9" name="TextBox 6"/>
              <p:cNvSpPr txBox="1">
                <a:spLocks noChangeArrowheads="1"/>
              </p:cNvSpPr>
              <p:nvPr/>
            </p:nvSpPr>
            <p:spPr bwMode="auto">
              <a:xfrm>
                <a:off x="-207" y="5976935"/>
                <a:ext cx="9144207" cy="314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50" name="Стрелка вниз 149"/>
            <p:cNvSpPr/>
            <p:nvPr/>
          </p:nvSpPr>
          <p:spPr>
            <a:xfrm>
              <a:off x="805554" y="2914213"/>
              <a:ext cx="261937" cy="420688"/>
            </a:xfrm>
            <a:prstGeom prst="downArrow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rgbClr val="F3F7FB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1" name="Стрелка вниз 150"/>
            <p:cNvSpPr/>
            <p:nvPr/>
          </p:nvSpPr>
          <p:spPr>
            <a:xfrm>
              <a:off x="1664875" y="2914213"/>
              <a:ext cx="261938" cy="420688"/>
            </a:xfrm>
            <a:prstGeom prst="downArrow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rgbClr val="F3F7FB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2" name="Стрелка вниз 61"/>
            <p:cNvSpPr/>
            <p:nvPr/>
          </p:nvSpPr>
          <p:spPr>
            <a:xfrm>
              <a:off x="2970068" y="2909221"/>
              <a:ext cx="261937" cy="420688"/>
            </a:xfrm>
            <a:prstGeom prst="downArrow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rgbClr val="F3F7FB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3" name="Стрелка вниз 62"/>
            <p:cNvSpPr/>
            <p:nvPr/>
          </p:nvSpPr>
          <p:spPr>
            <a:xfrm>
              <a:off x="3829389" y="2909221"/>
              <a:ext cx="261938" cy="420688"/>
            </a:xfrm>
            <a:prstGeom prst="downArrow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rgbClr val="F3F7FB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8" name="Стрелка вниз 67"/>
            <p:cNvSpPr/>
            <p:nvPr/>
          </p:nvSpPr>
          <p:spPr>
            <a:xfrm>
              <a:off x="5101657" y="2914213"/>
              <a:ext cx="261937" cy="420688"/>
            </a:xfrm>
            <a:prstGeom prst="downArrow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rgbClr val="F3F7FB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0" name="Стрелка вниз 69"/>
            <p:cNvSpPr/>
            <p:nvPr/>
          </p:nvSpPr>
          <p:spPr>
            <a:xfrm>
              <a:off x="5960978" y="2914213"/>
              <a:ext cx="261938" cy="420688"/>
            </a:xfrm>
            <a:prstGeom prst="downArrow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rgbClr val="F3F7FB"/>
                </a:solidFill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357754" y="3356992"/>
              <a:ext cx="8453452" cy="2092992"/>
              <a:chOff x="357754" y="3429000"/>
              <a:chExt cx="8453452" cy="2092992"/>
            </a:xfrm>
          </p:grpSpPr>
          <p:sp>
            <p:nvSpPr>
              <p:cNvPr id="143" name="Блок-схема: альтернативный процесс 142"/>
              <p:cNvSpPr/>
              <p:nvPr/>
            </p:nvSpPr>
            <p:spPr>
              <a:xfrm>
                <a:off x="357754" y="3433992"/>
                <a:ext cx="2016000" cy="2088000"/>
              </a:xfrm>
              <a:prstGeom prst="flowChartAlternateProcess">
                <a:avLst/>
              </a:prstGeom>
              <a:gradFill>
                <a:gsLst>
                  <a:gs pos="0">
                    <a:srgbClr val="DB4141"/>
                  </a:gs>
                  <a:gs pos="100000">
                    <a:srgbClr val="A51717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 smtClean="0">
                    <a:solidFill>
                      <a:srgbClr val="F3F7FB"/>
                    </a:solidFill>
                    <a:latin typeface="Tahoma" pitchFamily="34" charset="0"/>
                    <a:cs typeface="Tahoma" pitchFamily="34" charset="0"/>
                  </a:rPr>
                  <a:t>Решение задач информатизации детского сада, автоматизации </a:t>
                </a:r>
                <a:r>
                  <a:rPr lang="ru-RU" sz="1200" b="1" dirty="0" err="1" smtClean="0">
                    <a:solidFill>
                      <a:srgbClr val="F3F7FB"/>
                    </a:solidFill>
                    <a:latin typeface="Tahoma" pitchFamily="34" charset="0"/>
                    <a:cs typeface="Tahoma" pitchFamily="34" charset="0"/>
                  </a:rPr>
                  <a:t>административногоконтроля</a:t>
                </a:r>
                <a:r>
                  <a:rPr lang="ru-RU" sz="1200" b="1" dirty="0" smtClean="0">
                    <a:solidFill>
                      <a:srgbClr val="F3F7FB"/>
                    </a:solidFill>
                    <a:latin typeface="Tahoma" pitchFamily="34" charset="0"/>
                    <a:cs typeface="Tahoma" pitchFamily="34" charset="0"/>
                  </a:rPr>
                  <a:t>, организация и поддержка образовательного процесса</a:t>
                </a:r>
                <a:endParaRPr lang="ru-RU" sz="1200" b="1" dirty="0">
                  <a:solidFill>
                    <a:srgbClr val="F3F7FB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Блок-схема: альтернативный процесс 60"/>
              <p:cNvSpPr/>
              <p:nvPr/>
            </p:nvSpPr>
            <p:spPr>
              <a:xfrm>
                <a:off x="2522268" y="3429000"/>
                <a:ext cx="2016000" cy="2088000"/>
              </a:xfrm>
              <a:prstGeom prst="flowChartAlternateProcess">
                <a:avLst/>
              </a:prstGeom>
              <a:gradFill>
                <a:gsLst>
                  <a:gs pos="0">
                    <a:srgbClr val="DB4141"/>
                  </a:gs>
                  <a:gs pos="100000">
                    <a:srgbClr val="A51717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 smtClean="0">
                    <a:solidFill>
                      <a:srgbClr val="F3F7FB"/>
                    </a:solidFill>
                    <a:latin typeface="Tahoma" pitchFamily="34" charset="0"/>
                    <a:cs typeface="Tahoma" pitchFamily="34" charset="0"/>
                  </a:rPr>
                  <a:t>Обеспечивает надежный контакт с родителями, оперативный контроль родителями посещаемости через Интернет или </a:t>
                </a:r>
                <a:r>
                  <a:rPr lang="en-US" sz="1200" b="1" dirty="0" smtClean="0">
                    <a:solidFill>
                      <a:srgbClr val="F3F7FB"/>
                    </a:solidFill>
                    <a:latin typeface="Tahoma" pitchFamily="34" charset="0"/>
                    <a:cs typeface="Tahoma" pitchFamily="34" charset="0"/>
                  </a:rPr>
                  <a:t>SMS-</a:t>
                </a:r>
                <a:r>
                  <a:rPr lang="ru-RU" sz="1200" b="1" dirty="0" smtClean="0">
                    <a:solidFill>
                      <a:srgbClr val="F3F7FB"/>
                    </a:solidFill>
                    <a:latin typeface="Tahoma" pitchFamily="34" charset="0"/>
                    <a:cs typeface="Tahoma" pitchFamily="34" charset="0"/>
                  </a:rPr>
                  <a:t>сообщения</a:t>
                </a:r>
                <a:endParaRPr lang="ru-RU" sz="1200" b="1" dirty="0">
                  <a:solidFill>
                    <a:srgbClr val="F3F7FB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Блок-схема: альтернативный процесс 64"/>
              <p:cNvSpPr/>
              <p:nvPr/>
            </p:nvSpPr>
            <p:spPr>
              <a:xfrm>
                <a:off x="4653857" y="3433992"/>
                <a:ext cx="2016000" cy="2088000"/>
              </a:xfrm>
              <a:prstGeom prst="flowChartAlternateProcess">
                <a:avLst/>
              </a:prstGeom>
              <a:gradFill>
                <a:gsLst>
                  <a:gs pos="0">
                    <a:srgbClr val="DB4141"/>
                  </a:gs>
                  <a:gs pos="100000">
                    <a:srgbClr val="A51717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srgbClr val="F3F7FB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ru-RU" sz="1200" b="1" dirty="0" smtClean="0">
                    <a:solidFill>
                      <a:srgbClr val="F3F7FB"/>
                    </a:solidFill>
                    <a:latin typeface="Tahoma" pitchFamily="34" charset="0"/>
                    <a:cs typeface="Tahoma" pitchFamily="34" charset="0"/>
                  </a:rPr>
                  <a:t>Совместная учебная проектная деятельность воспитанников и воспитателей.  Работа на сайте.</a:t>
                </a:r>
                <a:endParaRPr lang="ru-RU" sz="1200" b="1" dirty="0">
                  <a:solidFill>
                    <a:srgbClr val="F3F7FB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Блок-схема: альтернативный процесс 71"/>
              <p:cNvSpPr/>
              <p:nvPr/>
            </p:nvSpPr>
            <p:spPr>
              <a:xfrm>
                <a:off x="6795206" y="3429000"/>
                <a:ext cx="2016000" cy="2088000"/>
              </a:xfrm>
              <a:prstGeom prst="flowChartAlternateProcess">
                <a:avLst/>
              </a:prstGeom>
              <a:gradFill>
                <a:gsLst>
                  <a:gs pos="0">
                    <a:srgbClr val="DB4141"/>
                  </a:gs>
                  <a:gs pos="100000">
                    <a:srgbClr val="A51717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srgbClr val="F3F7FB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ru-RU" sz="1200" b="1" dirty="0" smtClean="0">
                    <a:solidFill>
                      <a:srgbClr val="F3F7FB"/>
                    </a:solidFill>
                    <a:latin typeface="Tahoma" pitchFamily="34" charset="0"/>
                    <a:cs typeface="Tahoma" pitchFamily="34" charset="0"/>
                  </a:rPr>
                  <a:t>Решена проблема совместимости с </a:t>
                </a:r>
                <a:r>
                  <a:rPr lang="en-US" sz="1200" b="1" dirty="0" smtClean="0">
                    <a:solidFill>
                      <a:srgbClr val="F3F7FB"/>
                    </a:solidFill>
                    <a:latin typeface="Tahoma" pitchFamily="34" charset="0"/>
                    <a:cs typeface="Tahoma" pitchFamily="34" charset="0"/>
                  </a:rPr>
                  <a:t>Linux</a:t>
                </a:r>
                <a:endParaRPr lang="ru-RU" sz="1300" b="1" dirty="0">
                  <a:solidFill>
                    <a:srgbClr val="F3F7FB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73" name="Стрелка вниз 72"/>
            <p:cNvSpPr/>
            <p:nvPr/>
          </p:nvSpPr>
          <p:spPr>
            <a:xfrm>
              <a:off x="7243006" y="2909221"/>
              <a:ext cx="261937" cy="420688"/>
            </a:xfrm>
            <a:prstGeom prst="downArrow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rgbClr val="F3F7FB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4" name="Стрелка вниз 73"/>
            <p:cNvSpPr/>
            <p:nvPr/>
          </p:nvSpPr>
          <p:spPr>
            <a:xfrm>
              <a:off x="8102327" y="2909221"/>
              <a:ext cx="261938" cy="420688"/>
            </a:xfrm>
            <a:prstGeom prst="downArrow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rgbClr val="F3F7FB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2" name="Блок-схема: альтернативный процесс 41"/>
          <p:cNvSpPr/>
          <p:nvPr/>
        </p:nvSpPr>
        <p:spPr>
          <a:xfrm>
            <a:off x="1331640" y="5665812"/>
            <a:ext cx="6408000" cy="571500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ИАС «АВЕРС» – система управления завтрашнего дня 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5" name="Рисунок 34" descr="Avers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62600" y="34576"/>
            <a:ext cx="359217" cy="3960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 descr="EKG4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995871" y="3267818"/>
            <a:ext cx="2008177" cy="953270"/>
          </a:xfrm>
          <a:prstGeom prst="rect">
            <a:avLst/>
          </a:prstGeom>
        </p:spPr>
      </p:pic>
      <p:pic>
        <p:nvPicPr>
          <p:cNvPr id="49" name="Рисунок 48" descr="panasonic-pan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7912" y="3030860"/>
            <a:ext cx="1623442" cy="1203901"/>
          </a:xfrm>
          <a:prstGeom prst="rect">
            <a:avLst/>
          </a:prstGeom>
        </p:spPr>
      </p:pic>
      <p:pic>
        <p:nvPicPr>
          <p:cNvPr id="50" name="Рисунок 49" descr="медиатека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33996" y="3212976"/>
            <a:ext cx="1364985" cy="1024448"/>
          </a:xfrm>
          <a:prstGeom prst="rect">
            <a:avLst/>
          </a:prstGeom>
        </p:spPr>
      </p:pic>
      <p:pic>
        <p:nvPicPr>
          <p:cNvPr id="53" name="Рисунок 52" descr="izo-sens-33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8423920" y="2924944"/>
            <a:ext cx="720080" cy="1430018"/>
          </a:xfrm>
          <a:prstGeom prst="rect">
            <a:avLst/>
          </a:prstGeom>
        </p:spPr>
      </p:pic>
      <p:pic>
        <p:nvPicPr>
          <p:cNvPr id="54" name="Рисунок 53" descr="ofisnoe-rabochee-mesto-0000144564-preview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913378" y="3212976"/>
            <a:ext cx="1296144" cy="1094916"/>
          </a:xfrm>
          <a:prstGeom prst="rect">
            <a:avLst/>
          </a:prstGeom>
        </p:spPr>
      </p:pic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«Электронного детского садика»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1" name="Стрелка вниз 20"/>
          <p:cNvSpPr/>
          <p:nvPr/>
        </p:nvSpPr>
        <p:spPr>
          <a:xfrm rot="2739430">
            <a:off x="2223294" y="689769"/>
            <a:ext cx="503237" cy="1362075"/>
          </a:xfrm>
          <a:prstGeom prst="downArrow">
            <a:avLst>
              <a:gd name="adj1" fmla="val 50000"/>
              <a:gd name="adj2" fmla="val 49537"/>
            </a:avLst>
          </a:prstGeom>
          <a:gradFill>
            <a:gsLst>
              <a:gs pos="0">
                <a:srgbClr val="66AE1E"/>
              </a:gs>
              <a:gs pos="100000">
                <a:srgbClr val="377A1C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r>
              <a:rPr lang="ru-RU" sz="17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Объемы и источники финансирования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3143250" y="571500"/>
            <a:ext cx="2663825" cy="571500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555 000  </a:t>
            </a:r>
            <a:r>
              <a:rPr lang="ru-RU" sz="1600" b="1" dirty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руб.</a:t>
            </a:r>
          </a:p>
        </p:txBody>
      </p:sp>
      <p:sp>
        <p:nvSpPr>
          <p:cNvPr id="26" name="Стрелка вниз 25"/>
          <p:cNvSpPr/>
          <p:nvPr/>
        </p:nvSpPr>
        <p:spPr>
          <a:xfrm>
            <a:off x="4214813" y="1214438"/>
            <a:ext cx="504825" cy="642937"/>
          </a:xfrm>
          <a:prstGeom prst="downArrow">
            <a:avLst>
              <a:gd name="adj1" fmla="val 50000"/>
              <a:gd name="adj2" fmla="val 49537"/>
            </a:avLst>
          </a:prstGeom>
          <a:gradFill>
            <a:gsLst>
              <a:gs pos="0">
                <a:srgbClr val="66AE1E"/>
              </a:gs>
              <a:gs pos="100000">
                <a:srgbClr val="377A1C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 rot="18833651">
            <a:off x="6200775" y="687388"/>
            <a:ext cx="504825" cy="1365250"/>
          </a:xfrm>
          <a:prstGeom prst="downArrow">
            <a:avLst>
              <a:gd name="adj1" fmla="val 50000"/>
              <a:gd name="adj2" fmla="val 49537"/>
            </a:avLst>
          </a:prstGeom>
          <a:gradFill>
            <a:gsLst>
              <a:gs pos="0">
                <a:srgbClr val="66AE1E"/>
              </a:gs>
              <a:gs pos="100000">
                <a:srgbClr val="377A1C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6" name="Блок-схема: альтернативный процесс 65"/>
          <p:cNvSpPr/>
          <p:nvPr/>
        </p:nvSpPr>
        <p:spPr>
          <a:xfrm>
            <a:off x="357188" y="1928813"/>
            <a:ext cx="2000250" cy="5715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Средства гранта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500 000 руб.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7" name="Блок-схема: альтернативный процесс 66"/>
          <p:cNvSpPr/>
          <p:nvPr/>
        </p:nvSpPr>
        <p:spPr>
          <a:xfrm>
            <a:off x="3143250" y="1928813"/>
            <a:ext cx="2643188" cy="5715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Муниципальный бюджет</a:t>
            </a:r>
            <a:b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55 000 руб. 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9" name="Блок-схема: альтернативный процесс 68"/>
          <p:cNvSpPr/>
          <p:nvPr/>
        </p:nvSpPr>
        <p:spPr>
          <a:xfrm>
            <a:off x="6643688" y="1928813"/>
            <a:ext cx="2000250" cy="5715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Спонсоры</a:t>
            </a:r>
            <a:b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5 000 руб.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0" y="2780928"/>
            <a:ext cx="9144000" cy="492125"/>
            <a:chOff x="0" y="3789611"/>
            <a:chExt cx="9144000" cy="492125"/>
          </a:xfrm>
        </p:grpSpPr>
        <p:grpSp>
          <p:nvGrpSpPr>
            <p:cNvPr id="3" name="Группа 36"/>
            <p:cNvGrpSpPr>
              <a:grpSpLocks/>
            </p:cNvGrpSpPr>
            <p:nvPr/>
          </p:nvGrpSpPr>
          <p:grpSpPr bwMode="auto">
            <a:xfrm>
              <a:off x="0" y="3789611"/>
              <a:ext cx="9144000" cy="71437"/>
              <a:chOff x="-207" y="5929313"/>
              <a:chExt cx="9144207" cy="428625"/>
            </a:xfrm>
          </p:grpSpPr>
          <p:sp>
            <p:nvSpPr>
              <p:cNvPr id="148" name="Прямоугольник 147"/>
              <p:cNvSpPr/>
              <p:nvPr/>
            </p:nvSpPr>
            <p:spPr>
              <a:xfrm>
                <a:off x="-207" y="5929313"/>
                <a:ext cx="9144207" cy="428625"/>
              </a:xfrm>
              <a:prstGeom prst="rect">
                <a:avLst/>
              </a:prstGeom>
              <a:solidFill>
                <a:srgbClr val="0B87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9" name="TextBox 6"/>
              <p:cNvSpPr txBox="1">
                <a:spLocks noChangeArrowheads="1"/>
              </p:cNvSpPr>
              <p:nvPr/>
            </p:nvSpPr>
            <p:spPr bwMode="auto">
              <a:xfrm>
                <a:off x="-207" y="5976935"/>
                <a:ext cx="9144207" cy="314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50" name="Стрелка вниз 149"/>
            <p:cNvSpPr/>
            <p:nvPr/>
          </p:nvSpPr>
          <p:spPr>
            <a:xfrm>
              <a:off x="642938" y="3861048"/>
              <a:ext cx="261937" cy="420688"/>
            </a:xfrm>
            <a:prstGeom prst="downArrow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rgbClr val="F3F7FB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1" name="Стрелка вниз 150"/>
            <p:cNvSpPr/>
            <p:nvPr/>
          </p:nvSpPr>
          <p:spPr>
            <a:xfrm>
              <a:off x="1857375" y="3857625"/>
              <a:ext cx="261938" cy="420688"/>
            </a:xfrm>
            <a:prstGeom prst="downArrow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rgbClr val="F3F7FB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2" name="Стрелка вниз 151"/>
            <p:cNvSpPr/>
            <p:nvPr/>
          </p:nvSpPr>
          <p:spPr>
            <a:xfrm>
              <a:off x="3071813" y="3857625"/>
              <a:ext cx="261937" cy="420688"/>
            </a:xfrm>
            <a:prstGeom prst="downArrow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rgbClr val="F3F7FB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3" name="Стрелка вниз 152"/>
            <p:cNvSpPr/>
            <p:nvPr/>
          </p:nvSpPr>
          <p:spPr>
            <a:xfrm>
              <a:off x="4357688" y="3857625"/>
              <a:ext cx="261937" cy="420688"/>
            </a:xfrm>
            <a:prstGeom prst="downArrow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rgbClr val="F3F7FB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4" name="Стрелка вниз 153"/>
            <p:cNvSpPr/>
            <p:nvPr/>
          </p:nvSpPr>
          <p:spPr>
            <a:xfrm>
              <a:off x="5643563" y="3857625"/>
              <a:ext cx="261937" cy="420688"/>
            </a:xfrm>
            <a:prstGeom prst="downArrow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rgbClr val="F3F7FB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5" name="Стрелка вниз 154"/>
            <p:cNvSpPr/>
            <p:nvPr/>
          </p:nvSpPr>
          <p:spPr>
            <a:xfrm>
              <a:off x="6929438" y="3857625"/>
              <a:ext cx="261937" cy="420688"/>
            </a:xfrm>
            <a:prstGeom prst="downArrow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rgbClr val="F3F7FB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6" name="Стрелка вниз 155"/>
            <p:cNvSpPr/>
            <p:nvPr/>
          </p:nvSpPr>
          <p:spPr>
            <a:xfrm>
              <a:off x="8215313" y="3857625"/>
              <a:ext cx="261937" cy="420688"/>
            </a:xfrm>
            <a:prstGeom prst="downArrow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rgbClr val="F3F7FB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4" name="Блок-схема: альтернативный процесс 43"/>
          <p:cNvSpPr/>
          <p:nvPr/>
        </p:nvSpPr>
        <p:spPr>
          <a:xfrm>
            <a:off x="357754" y="4299303"/>
            <a:ext cx="2016000" cy="2088000"/>
          </a:xfrm>
          <a:prstGeom prst="flowChartAlternateProcess">
            <a:avLst/>
          </a:prstGeom>
          <a:gradFill>
            <a:gsLst>
              <a:gs pos="0">
                <a:srgbClr val="DB4141"/>
              </a:gs>
              <a:gs pos="100000">
                <a:srgbClr val="A51717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11 ноутбуков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5 проекторов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2 интерактивных комплекса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1 ксерокс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5 принтеров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1 МФУ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1 сканер</a:t>
            </a:r>
            <a:endParaRPr lang="ru-RU" sz="1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2522268" y="4294311"/>
            <a:ext cx="2016000" cy="2088000"/>
          </a:xfrm>
          <a:prstGeom prst="flowChartAlternateProcess">
            <a:avLst/>
          </a:prstGeom>
          <a:gradFill>
            <a:gsLst>
              <a:gs pos="0">
                <a:srgbClr val="DB4141"/>
              </a:gs>
              <a:gs pos="100000">
                <a:srgbClr val="A51717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Аверс «Заведующий ДОУ»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 Аверс «Расчет меню питания»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Аверс «Библиотека»</a:t>
            </a:r>
            <a:b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Аверс «Тарификация»</a:t>
            </a:r>
            <a:endParaRPr lang="en-US" sz="1200" b="1" dirty="0" smtClean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4653857" y="4299303"/>
            <a:ext cx="2016000" cy="2088000"/>
          </a:xfrm>
          <a:prstGeom prst="flowChartAlternateProcess">
            <a:avLst/>
          </a:prstGeom>
          <a:gradFill>
            <a:gsLst>
              <a:gs pos="0">
                <a:srgbClr val="DB4141"/>
              </a:gs>
              <a:gs pos="100000">
                <a:srgbClr val="A51717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Обучающие компьютерные программы </a:t>
            </a:r>
            <a:b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(100 наименований)</a:t>
            </a:r>
            <a:b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Электронные  энциклопедии</a:t>
            </a:r>
            <a:endParaRPr lang="ru-RU" sz="1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6795206" y="4294311"/>
            <a:ext cx="2016000" cy="2088000"/>
          </a:xfrm>
          <a:prstGeom prst="flowChartAlternateProcess">
            <a:avLst/>
          </a:prstGeom>
          <a:gradFill>
            <a:gsLst>
              <a:gs pos="0">
                <a:srgbClr val="DB4141"/>
              </a:gs>
              <a:gs pos="100000">
                <a:srgbClr val="A51717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Видеокамера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Цифровой фотоаппарат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Информационный киоск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Ламинатор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Устройство для брошюрования</a:t>
            </a:r>
            <a:endParaRPr lang="ru-RU" sz="13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3" name="Рисунок 32" descr="Avers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8562600" y="34576"/>
            <a:ext cx="359217" cy="396000"/>
          </a:xfrm>
          <a:prstGeom prst="rect">
            <a:avLst/>
          </a:prstGeom>
        </p:spPr>
      </p:pic>
      <p:pic>
        <p:nvPicPr>
          <p:cNvPr id="34" name="Рисунок 33" descr="avers_dou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585580" y="3242780"/>
            <a:ext cx="682996" cy="1008112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732" y="1120470"/>
            <a:ext cx="7988700" cy="51676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r>
              <a:rPr lang="ru-RU" sz="17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Модель электронного детского садика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 descr="Avers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62600" y="34576"/>
            <a:ext cx="359217" cy="396000"/>
          </a:xfrm>
          <a:prstGeom prst="rect">
            <a:avLst/>
          </a:prstGeom>
        </p:spPr>
      </p:pic>
      <p:grpSp>
        <p:nvGrpSpPr>
          <p:cNvPr id="7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«Электронного детского садика»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0" name="Блок-схема: альтернативный процесс 9"/>
          <p:cNvSpPr/>
          <p:nvPr/>
        </p:nvSpPr>
        <p:spPr>
          <a:xfrm>
            <a:off x="395536" y="571500"/>
            <a:ext cx="8280920" cy="571500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Единое информационно-образовательное пространство</a:t>
            </a:r>
            <a:b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«Электронного детского садика»</a:t>
            </a:r>
            <a:endParaRPr lang="ru-RU" sz="16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 descr="menu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80312" y="604292"/>
            <a:ext cx="1270000" cy="952500"/>
          </a:xfrm>
          <a:prstGeom prst="rect">
            <a:avLst/>
          </a:prstGeom>
        </p:spPr>
      </p:pic>
      <p:pic>
        <p:nvPicPr>
          <p:cNvPr id="38" name="Рисунок 37" descr="сайт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1680" y="608732"/>
            <a:ext cx="1270000" cy="1308100"/>
          </a:xfrm>
          <a:prstGeom prst="rect">
            <a:avLst/>
          </a:prstGeom>
        </p:spPr>
      </p:pic>
      <p:pic>
        <p:nvPicPr>
          <p:cNvPr id="36" name="Рисунок 35" descr="EKG4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987824" y="1035570"/>
            <a:ext cx="3203848" cy="953270"/>
          </a:xfrm>
          <a:prstGeom prst="rect">
            <a:avLst/>
          </a:prstGeom>
        </p:spPr>
      </p:pic>
      <p:pic>
        <p:nvPicPr>
          <p:cNvPr id="35" name="Рисунок 34" descr="panasonic-pan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308304" y="5013176"/>
            <a:ext cx="1623442" cy="1203901"/>
          </a:xfrm>
          <a:prstGeom prst="rect">
            <a:avLst/>
          </a:prstGeom>
        </p:spPr>
      </p:pic>
      <p:pic>
        <p:nvPicPr>
          <p:cNvPr id="82" name="Рисунок 81" descr="computer-network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443399" y="2688782"/>
            <a:ext cx="1439917" cy="1079938"/>
          </a:xfrm>
          <a:prstGeom prst="rect">
            <a:avLst/>
          </a:prstGeom>
        </p:spPr>
      </p:pic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«Электронного детского садика»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Основные компоненты «Электронного детского садика»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Кольцо 25"/>
          <p:cNvSpPr/>
          <p:nvPr/>
        </p:nvSpPr>
        <p:spPr>
          <a:xfrm>
            <a:off x="357188" y="714375"/>
            <a:ext cx="8501062" cy="5000625"/>
          </a:xfrm>
          <a:prstGeom prst="donut">
            <a:avLst>
              <a:gd name="adj" fmla="val 29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51" name="Блок-схема: альтернативный процесс 450"/>
          <p:cNvSpPr/>
          <p:nvPr/>
        </p:nvSpPr>
        <p:spPr>
          <a:xfrm>
            <a:off x="3779912" y="525437"/>
            <a:ext cx="1440000" cy="720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ИАС «Аверс: Заведующий ДОУ»</a:t>
            </a:r>
            <a:endParaRPr lang="ru-RU" sz="11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53" name="Блок-схема: альтернативный процесс 452"/>
          <p:cNvSpPr/>
          <p:nvPr/>
        </p:nvSpPr>
        <p:spPr>
          <a:xfrm>
            <a:off x="6666840" y="1124744"/>
            <a:ext cx="1440000" cy="720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ИАС «Аверс: Расчет меню питания»</a:t>
            </a:r>
            <a:endParaRPr lang="ru-RU" sz="11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54" name="Блок-схема: альтернативный процесс 453"/>
          <p:cNvSpPr/>
          <p:nvPr/>
        </p:nvSpPr>
        <p:spPr>
          <a:xfrm>
            <a:off x="7544808" y="2770768"/>
            <a:ext cx="1440000" cy="720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Компьютерный класс</a:t>
            </a:r>
            <a:endParaRPr lang="ru-RU" sz="11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56" name="Блок-схема: альтернативный процесс 455"/>
          <p:cNvSpPr/>
          <p:nvPr/>
        </p:nvSpPr>
        <p:spPr>
          <a:xfrm>
            <a:off x="768127" y="1196751"/>
            <a:ext cx="1440000" cy="720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Сайт детского садика</a:t>
            </a:r>
            <a:endParaRPr lang="ru-RU" sz="11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57" name="Блок-схема: альтернативный процесс 456"/>
          <p:cNvSpPr/>
          <p:nvPr/>
        </p:nvSpPr>
        <p:spPr>
          <a:xfrm>
            <a:off x="214313" y="2851159"/>
            <a:ext cx="1440000" cy="720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Локальная компьютерная сеть</a:t>
            </a:r>
            <a:endParaRPr lang="ru-RU" sz="11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58" name="Блок-схема: альтернативный процесс 457"/>
          <p:cNvSpPr/>
          <p:nvPr/>
        </p:nvSpPr>
        <p:spPr>
          <a:xfrm>
            <a:off x="738217" y="4459604"/>
            <a:ext cx="1476000" cy="720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КРМ администрации,  воспитателей и др.работников</a:t>
            </a:r>
            <a:endParaRPr lang="ru-RU" sz="11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06" name="Блок-схема: альтернативный процесс 505"/>
          <p:cNvSpPr/>
          <p:nvPr/>
        </p:nvSpPr>
        <p:spPr>
          <a:xfrm>
            <a:off x="6804248" y="4509120"/>
            <a:ext cx="1656184" cy="720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Муниципальные услуги</a:t>
            </a:r>
            <a:endParaRPr lang="ru-RU" sz="11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26" name="Блок-схема: альтернативный процесс 525"/>
          <p:cNvSpPr/>
          <p:nvPr/>
        </p:nvSpPr>
        <p:spPr>
          <a:xfrm>
            <a:off x="3708080" y="5229280"/>
            <a:ext cx="1584000" cy="720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Сенсорный информационный киоск </a:t>
            </a:r>
            <a:endParaRPr lang="ru-RU" sz="11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2613490" y="2122696"/>
            <a:ext cx="3857652" cy="2357454"/>
          </a:xfrm>
          <a:prstGeom prst="ellipse">
            <a:avLst/>
          </a:prstGeom>
          <a:gradFill>
            <a:gsLst>
              <a:gs pos="0">
                <a:srgbClr val="92D050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 w="0">
            <a:solidFill>
              <a:srgbClr val="92D050"/>
            </a:solidFill>
          </a:ln>
          <a:effectLst>
            <a:outerShdw blurRad="76200" dir="13500000" sy="23000" kx="1200000" algn="br" rotWithShape="0">
              <a:schemeClr val="tx1">
                <a:lumMod val="65000"/>
                <a:lumOff val="35000"/>
                <a:alpha val="20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9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107492" y="2868613"/>
            <a:ext cx="865188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Блок-схема: альтернативный процесс 69"/>
          <p:cNvSpPr/>
          <p:nvPr/>
        </p:nvSpPr>
        <p:spPr>
          <a:xfrm>
            <a:off x="2400712" y="1844824"/>
            <a:ext cx="4214842" cy="2246792"/>
          </a:xfrm>
          <a:prstGeom prst="flowChartAlternateProcess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anchor="ctr">
            <a:prstTxWarp prst="textArchUp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Сетевое взаимодействие</a:t>
            </a:r>
          </a:p>
        </p:txBody>
      </p:sp>
      <p:sp>
        <p:nvSpPr>
          <p:cNvPr id="72" name="Блок-схема: альтернативный процесс 71"/>
          <p:cNvSpPr/>
          <p:nvPr/>
        </p:nvSpPr>
        <p:spPr>
          <a:xfrm>
            <a:off x="2587126" y="2492896"/>
            <a:ext cx="3929090" cy="2286016"/>
          </a:xfrm>
          <a:prstGeom prst="flowChartAlternateProcess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anchor="ctr">
            <a:prstTxWarp prst="textArchDown">
              <a:avLst>
                <a:gd name="adj" fmla="val 721192"/>
              </a:avLst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Развитие инфраструктуры</a:t>
            </a:r>
          </a:p>
        </p:txBody>
      </p:sp>
      <p:sp>
        <p:nvSpPr>
          <p:cNvPr id="73" name="Стрелка вниз 72"/>
          <p:cNvSpPr/>
          <p:nvPr/>
        </p:nvSpPr>
        <p:spPr>
          <a:xfrm rot="10800000">
            <a:off x="4396616" y="2081382"/>
            <a:ext cx="239712" cy="720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4" name="Стрелка вниз 73"/>
          <p:cNvSpPr/>
          <p:nvPr/>
        </p:nvSpPr>
        <p:spPr>
          <a:xfrm rot="10800000" flipV="1">
            <a:off x="4386456" y="3716224"/>
            <a:ext cx="239712" cy="720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5" name="Стрелка вниз 74"/>
          <p:cNvSpPr/>
          <p:nvPr/>
        </p:nvSpPr>
        <p:spPr>
          <a:xfrm rot="16200000">
            <a:off x="5244192" y="2938984"/>
            <a:ext cx="239712" cy="720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6" name="Стрелка вниз 75"/>
          <p:cNvSpPr/>
          <p:nvPr/>
        </p:nvSpPr>
        <p:spPr>
          <a:xfrm rot="5400000">
            <a:off x="3526160" y="2928824"/>
            <a:ext cx="239712" cy="720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7" name="Стрелка вниз 76"/>
          <p:cNvSpPr/>
          <p:nvPr/>
        </p:nvSpPr>
        <p:spPr>
          <a:xfrm rot="7440000">
            <a:off x="3712154" y="2369650"/>
            <a:ext cx="239712" cy="720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8" name="Стрелка вниз 77"/>
          <p:cNvSpPr/>
          <p:nvPr/>
        </p:nvSpPr>
        <p:spPr>
          <a:xfrm rot="14160000" flipH="1">
            <a:off x="5084619" y="2381883"/>
            <a:ext cx="239712" cy="720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9" name="Стрелка вниз 78"/>
          <p:cNvSpPr/>
          <p:nvPr/>
        </p:nvSpPr>
        <p:spPr>
          <a:xfrm rot="14160000" flipV="1">
            <a:off x="3726627" y="3446877"/>
            <a:ext cx="239712" cy="720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0" name="Стрелка вниз 79"/>
          <p:cNvSpPr/>
          <p:nvPr/>
        </p:nvSpPr>
        <p:spPr>
          <a:xfrm rot="18240000">
            <a:off x="5156627" y="3468085"/>
            <a:ext cx="239712" cy="720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1" name="Рисунок 80" descr="computer-class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289144" y="2532656"/>
            <a:ext cx="1296144" cy="1256384"/>
          </a:xfrm>
          <a:prstGeom prst="rect">
            <a:avLst/>
          </a:prstGeom>
        </p:spPr>
      </p:pic>
      <p:pic>
        <p:nvPicPr>
          <p:cNvPr id="31" name="Рисунок 30" descr="izo-sens-33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flipH="1">
            <a:off x="5292080" y="4725144"/>
            <a:ext cx="720080" cy="1430018"/>
          </a:xfrm>
          <a:prstGeom prst="rect">
            <a:avLst/>
          </a:prstGeom>
        </p:spPr>
      </p:pic>
      <p:pic>
        <p:nvPicPr>
          <p:cNvPr id="32" name="Рисунок 31" descr="ofisnoe-rabochee-mesto-0000144564-preview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827584" y="5142396"/>
            <a:ext cx="1296144" cy="1094916"/>
          </a:xfrm>
          <a:prstGeom prst="rect">
            <a:avLst/>
          </a:prstGeom>
        </p:spPr>
      </p:pic>
      <p:pic>
        <p:nvPicPr>
          <p:cNvPr id="37" name="Рисунок 36" descr="Avers.pn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8562600" y="34576"/>
            <a:ext cx="359217" cy="3960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Стрелка вниз 79"/>
          <p:cNvSpPr/>
          <p:nvPr/>
        </p:nvSpPr>
        <p:spPr>
          <a:xfrm rot="16200000">
            <a:off x="4997240" y="1422264"/>
            <a:ext cx="396000" cy="936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1" name="Стрелка вниз 80"/>
          <p:cNvSpPr/>
          <p:nvPr/>
        </p:nvSpPr>
        <p:spPr>
          <a:xfrm rot="16200000">
            <a:off x="4997240" y="2192042"/>
            <a:ext cx="396000" cy="936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2" name="Стрелка вниз 81"/>
          <p:cNvSpPr/>
          <p:nvPr/>
        </p:nvSpPr>
        <p:spPr>
          <a:xfrm rot="16200000">
            <a:off x="4997240" y="2961820"/>
            <a:ext cx="396000" cy="936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3" name="Стрелка вниз 82"/>
          <p:cNvSpPr/>
          <p:nvPr/>
        </p:nvSpPr>
        <p:spPr>
          <a:xfrm rot="16200000">
            <a:off x="4997240" y="3731599"/>
            <a:ext cx="396000" cy="936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5" name="Стрелка вниз 74"/>
          <p:cNvSpPr/>
          <p:nvPr/>
        </p:nvSpPr>
        <p:spPr>
          <a:xfrm rot="5400000" flipH="1">
            <a:off x="3658803" y="1425729"/>
            <a:ext cx="396000" cy="936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7" name="Стрелка вниз 76"/>
          <p:cNvSpPr/>
          <p:nvPr/>
        </p:nvSpPr>
        <p:spPr>
          <a:xfrm rot="5400000" flipH="1">
            <a:off x="3658803" y="2195507"/>
            <a:ext cx="396000" cy="936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8" name="Стрелка вниз 77"/>
          <p:cNvSpPr/>
          <p:nvPr/>
        </p:nvSpPr>
        <p:spPr>
          <a:xfrm rot="5400000" flipH="1">
            <a:off x="3658803" y="2965285"/>
            <a:ext cx="396000" cy="936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9" name="Стрелка вниз 78"/>
          <p:cNvSpPr/>
          <p:nvPr/>
        </p:nvSpPr>
        <p:spPr>
          <a:xfrm rot="5400000" flipH="1">
            <a:off x="3658803" y="3735064"/>
            <a:ext cx="396000" cy="936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4211960" y="1052736"/>
            <a:ext cx="611976" cy="3780000"/>
          </a:xfrm>
          <a:prstGeom prst="downArrow">
            <a:avLst>
              <a:gd name="adj1" fmla="val 54950"/>
              <a:gd name="adj2" fmla="val 67605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1266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«Электронного детского садика»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Основные компоненты «Электронного детского садика»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1043608" y="2372923"/>
            <a:ext cx="2340000" cy="540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Приказы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1043608" y="3933056"/>
            <a:ext cx="2340000" cy="540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Тарификация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5691497" y="1598356"/>
            <a:ext cx="2340000" cy="540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Планирование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3224630" y="571500"/>
            <a:ext cx="2583731" cy="828000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ИАС «АВЕРС: Заведующий ДОУ»</a:t>
            </a:r>
            <a:endParaRPr lang="ru-RU" sz="16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1279" name="Группа 36"/>
          <p:cNvGrpSpPr>
            <a:grpSpLocks/>
          </p:cNvGrpSpPr>
          <p:nvPr/>
        </p:nvGrpSpPr>
        <p:grpSpPr bwMode="auto">
          <a:xfrm>
            <a:off x="0" y="4857750"/>
            <a:ext cx="9144000" cy="71438"/>
            <a:chOff x="-207" y="5929313"/>
            <a:chExt cx="9144207" cy="428625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9" name="TextBox 6"/>
            <p:cNvSpPr txBox="1">
              <a:spLocks noChangeArrowheads="1"/>
            </p:cNvSpPr>
            <p:nvPr/>
          </p:nvSpPr>
          <p:spPr bwMode="auto">
            <a:xfrm>
              <a:off x="-207" y="5976941"/>
              <a:ext cx="9144207" cy="31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0" name="Стрелка вниз 39"/>
          <p:cNvSpPr/>
          <p:nvPr/>
        </p:nvSpPr>
        <p:spPr>
          <a:xfrm>
            <a:off x="1008086" y="4929188"/>
            <a:ext cx="261937" cy="420687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3" name="Стрелка вниз 42"/>
          <p:cNvSpPr/>
          <p:nvPr/>
        </p:nvSpPr>
        <p:spPr>
          <a:xfrm>
            <a:off x="2006535" y="4929188"/>
            <a:ext cx="261938" cy="420687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4" name="Стрелка вниз 43"/>
          <p:cNvSpPr/>
          <p:nvPr/>
        </p:nvSpPr>
        <p:spPr>
          <a:xfrm>
            <a:off x="3134159" y="4929188"/>
            <a:ext cx="261937" cy="420687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5" name="Стрелка вниз 44"/>
          <p:cNvSpPr/>
          <p:nvPr/>
        </p:nvSpPr>
        <p:spPr>
          <a:xfrm>
            <a:off x="4378470" y="4929188"/>
            <a:ext cx="261937" cy="420687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6" name="Стрелка вниз 45"/>
          <p:cNvSpPr/>
          <p:nvPr/>
        </p:nvSpPr>
        <p:spPr>
          <a:xfrm>
            <a:off x="5643563" y="4929188"/>
            <a:ext cx="261937" cy="420687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Стрелка вниз 46"/>
          <p:cNvSpPr/>
          <p:nvPr/>
        </p:nvSpPr>
        <p:spPr>
          <a:xfrm>
            <a:off x="6804746" y="4929188"/>
            <a:ext cx="261937" cy="420687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Стрелка вниз 47"/>
          <p:cNvSpPr/>
          <p:nvPr/>
        </p:nvSpPr>
        <p:spPr>
          <a:xfrm>
            <a:off x="7884368" y="4929188"/>
            <a:ext cx="261937" cy="420687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043608" y="5357813"/>
            <a:ext cx="7128792" cy="1000125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b="1" dirty="0">
              <a:solidFill>
                <a:srgbClr val="002060"/>
              </a:solidFill>
            </a:endParaRPr>
          </a:p>
        </p:txBody>
      </p:sp>
      <p:pic>
        <p:nvPicPr>
          <p:cNvPr id="65" name="Рисунок 64" descr="Avers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62600" y="34576"/>
            <a:ext cx="359217" cy="396000"/>
          </a:xfrm>
          <a:prstGeom prst="rect">
            <a:avLst/>
          </a:prstGeom>
        </p:spPr>
      </p:pic>
      <p:sp>
        <p:nvSpPr>
          <p:cNvPr id="66" name="Блок-схема: альтернативный процесс 65"/>
          <p:cNvSpPr/>
          <p:nvPr/>
        </p:nvSpPr>
        <p:spPr>
          <a:xfrm>
            <a:off x="1043608" y="1592856"/>
            <a:ext cx="2340000" cy="540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Аналитика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7" name="Блок-схема: альтернативный процесс 66"/>
          <p:cNvSpPr/>
          <p:nvPr/>
        </p:nvSpPr>
        <p:spPr>
          <a:xfrm>
            <a:off x="5691497" y="3937947"/>
            <a:ext cx="2340000" cy="540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Портфолио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8" name="Блок-схема: альтернативный процесс 67"/>
          <p:cNvSpPr/>
          <p:nvPr/>
        </p:nvSpPr>
        <p:spPr>
          <a:xfrm>
            <a:off x="5691497" y="3158084"/>
            <a:ext cx="2340000" cy="540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Социальный паспорт воспитанника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9" name="Блок-схема: альтернативный процесс 68"/>
          <p:cNvSpPr/>
          <p:nvPr/>
        </p:nvSpPr>
        <p:spPr>
          <a:xfrm>
            <a:off x="1043608" y="3152990"/>
            <a:ext cx="2340000" cy="540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Отчетность 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70" name="Блок-схема: альтернативный процесс 69"/>
          <p:cNvSpPr/>
          <p:nvPr/>
        </p:nvSpPr>
        <p:spPr>
          <a:xfrm>
            <a:off x="5691497" y="2378220"/>
            <a:ext cx="2340000" cy="540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Здоровье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286000" y="55501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Система электронного документооборота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едиатека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1556781" y="1386488"/>
            <a:ext cx="6030438" cy="45259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5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«Электронного детского садика»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Основные компоненты «Электронного детского садика»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1547664" y="571500"/>
            <a:ext cx="6120680" cy="571500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Библиотека  обучающих программ по предметам</a:t>
            </a:r>
            <a:endParaRPr lang="ru-RU" sz="16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 descr="Avers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62600" y="34576"/>
            <a:ext cx="359217" cy="3960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 descr="firewal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83768" y="998730"/>
            <a:ext cx="3816424" cy="2862318"/>
          </a:xfrm>
          <a:prstGeom prst="rect">
            <a:avLst/>
          </a:prstGeom>
        </p:spPr>
      </p:pic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«Электронного детского садика»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Основные компоненты «Электронного детского садика»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" name="Группа 36"/>
          <p:cNvGrpSpPr>
            <a:grpSpLocks/>
          </p:cNvGrpSpPr>
          <p:nvPr/>
        </p:nvGrpSpPr>
        <p:grpSpPr bwMode="auto">
          <a:xfrm>
            <a:off x="0" y="4857750"/>
            <a:ext cx="9144000" cy="71438"/>
            <a:chOff x="-207" y="5929313"/>
            <a:chExt cx="9144207" cy="428625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9" name="TextBox 6"/>
            <p:cNvSpPr txBox="1">
              <a:spLocks noChangeArrowheads="1"/>
            </p:cNvSpPr>
            <p:nvPr/>
          </p:nvSpPr>
          <p:spPr bwMode="auto">
            <a:xfrm>
              <a:off x="-207" y="5976941"/>
              <a:ext cx="9144207" cy="31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0" name="Стрелка вниз 39"/>
          <p:cNvSpPr/>
          <p:nvPr/>
        </p:nvSpPr>
        <p:spPr>
          <a:xfrm>
            <a:off x="1141711" y="4929188"/>
            <a:ext cx="261937" cy="420687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4" name="Стрелка вниз 43"/>
          <p:cNvSpPr/>
          <p:nvPr/>
        </p:nvSpPr>
        <p:spPr>
          <a:xfrm>
            <a:off x="3558615" y="4929188"/>
            <a:ext cx="261937" cy="420687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6" name="Стрелка вниз 45"/>
          <p:cNvSpPr/>
          <p:nvPr/>
        </p:nvSpPr>
        <p:spPr>
          <a:xfrm>
            <a:off x="5893351" y="4929188"/>
            <a:ext cx="261937" cy="420687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Стрелка вниз 47"/>
          <p:cNvSpPr/>
          <p:nvPr/>
        </p:nvSpPr>
        <p:spPr>
          <a:xfrm>
            <a:off x="7771720" y="4929188"/>
            <a:ext cx="261937" cy="420687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-192405" y="5398770"/>
            <a:ext cx="2857500" cy="928688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15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42875" y="5357813"/>
            <a:ext cx="8677597" cy="1000125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b="1" dirty="0">
              <a:solidFill>
                <a:srgbClr val="002060"/>
              </a:solidFill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395536" y="579210"/>
            <a:ext cx="2700000" cy="566742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КРМ Заведующей ДОУ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6062960" y="2060848"/>
            <a:ext cx="2700000" cy="566742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КРМ психолога 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2571750" y="4210090"/>
            <a:ext cx="4071938" cy="566742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КРМ воспитателей  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5" name="Блок-схема: альтернативный процесс 64"/>
          <p:cNvSpPr/>
          <p:nvPr/>
        </p:nvSpPr>
        <p:spPr>
          <a:xfrm>
            <a:off x="395536" y="3478962"/>
            <a:ext cx="2700000" cy="566742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КРМ заведующего хозяйством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7" name="Блок-схема: альтернативный процесс 66"/>
          <p:cNvSpPr/>
          <p:nvPr/>
        </p:nvSpPr>
        <p:spPr>
          <a:xfrm>
            <a:off x="395536" y="1545794"/>
            <a:ext cx="2700000" cy="566742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КРМ ст.воспитателя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8" name="Блок-схема: альтернативный процесс 67"/>
          <p:cNvSpPr/>
          <p:nvPr/>
        </p:nvSpPr>
        <p:spPr>
          <a:xfrm>
            <a:off x="6062960" y="3518734"/>
            <a:ext cx="2700000" cy="566742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Сенсорный информационный киоск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9" name="Блок-схема: альтернативный процесс 68"/>
          <p:cNvSpPr/>
          <p:nvPr/>
        </p:nvSpPr>
        <p:spPr>
          <a:xfrm>
            <a:off x="6062960" y="2759609"/>
            <a:ext cx="2700000" cy="566742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Методкабинет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76" name="Text Box 6"/>
          <p:cNvSpPr txBox="1">
            <a:spLocks noChangeArrowheads="1"/>
          </p:cNvSpPr>
          <p:nvPr/>
        </p:nvSpPr>
        <p:spPr bwMode="auto">
          <a:xfrm>
            <a:off x="1259632" y="5403696"/>
            <a:ext cx="6624736" cy="928688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Базы данных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6062960" y="548680"/>
            <a:ext cx="2700000" cy="5652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КРМ бухгалтера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6062960" y="1340768"/>
            <a:ext cx="2700000" cy="5652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КРМ медицинского работника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0" name="Блок-схема: альтернативный процесс 49"/>
          <p:cNvSpPr/>
          <p:nvPr/>
        </p:nvSpPr>
        <p:spPr>
          <a:xfrm>
            <a:off x="395536" y="2512378"/>
            <a:ext cx="2700000" cy="566742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КРМ секретаря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" name="Рисунок 40" descr="Avers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562600" y="34576"/>
            <a:ext cx="359217" cy="396000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3161954" y="548680"/>
            <a:ext cx="27061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Локальная сеть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«Электронного детского садика»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Основные компоненты «Электронного детского садика»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1547664" y="571500"/>
            <a:ext cx="6120680" cy="571500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Компьютеризированные рабочие места</a:t>
            </a:r>
            <a:endParaRPr lang="ru-RU" sz="16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 descr="Avers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562600" y="34576"/>
            <a:ext cx="359217" cy="396000"/>
          </a:xfrm>
          <a:prstGeom prst="rect">
            <a:avLst/>
          </a:prstGeom>
        </p:spPr>
      </p:pic>
      <p:pic>
        <p:nvPicPr>
          <p:cNvPr id="12" name="Рисунок 11" descr="07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60272" y="1417882"/>
            <a:ext cx="2880000" cy="1914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6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60272" y="3717032"/>
            <a:ext cx="2880000" cy="1920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6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76376" y="1412776"/>
            <a:ext cx="2880000" cy="1919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66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76376" y="3717032"/>
            <a:ext cx="2880000" cy="1920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«Электронного детского садика»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Основные компоненты «Электронного детского садика»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2339752" y="571500"/>
            <a:ext cx="4284000" cy="571500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Сенсорный информационный киоск</a:t>
            </a:r>
            <a:endParaRPr lang="ru-RU" sz="16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Oval 5"/>
          <p:cNvSpPr>
            <a:spLocks noChangeArrowheads="1"/>
          </p:cNvSpPr>
          <p:nvPr/>
        </p:nvSpPr>
        <p:spPr bwMode="gray">
          <a:xfrm>
            <a:off x="562490" y="2144792"/>
            <a:ext cx="2709030" cy="2709030"/>
          </a:xfrm>
          <a:prstGeom prst="ellips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18372" y="1484784"/>
            <a:ext cx="8674108" cy="4346443"/>
            <a:chOff x="146041" y="1890845"/>
            <a:chExt cx="8674108" cy="4346443"/>
          </a:xfrm>
        </p:grpSpPr>
        <p:sp>
          <p:nvSpPr>
            <p:cNvPr id="29" name="AutoShape 4"/>
            <p:cNvSpPr>
              <a:spLocks noChangeArrowheads="1"/>
            </p:cNvSpPr>
            <p:nvPr/>
          </p:nvSpPr>
          <p:spPr bwMode="gray">
            <a:xfrm>
              <a:off x="146041" y="2214554"/>
              <a:ext cx="3392497" cy="3392496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914" y="10800"/>
                  </a:moveTo>
                  <a:cubicBezTo>
                    <a:pt x="1914" y="15708"/>
                    <a:pt x="5892" y="19686"/>
                    <a:pt x="10800" y="19686"/>
                  </a:cubicBezTo>
                  <a:cubicBezTo>
                    <a:pt x="15708" y="19686"/>
                    <a:pt x="19686" y="15708"/>
                    <a:pt x="19686" y="10800"/>
                  </a:cubicBezTo>
                  <a:cubicBezTo>
                    <a:pt x="19686" y="5892"/>
                    <a:pt x="15708" y="1914"/>
                    <a:pt x="10800" y="1914"/>
                  </a:cubicBezTo>
                  <a:cubicBezTo>
                    <a:pt x="5892" y="1914"/>
                    <a:pt x="1914" y="5892"/>
                    <a:pt x="1914" y="1080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0" name="Picture 2" descr="F:\для Кильмаковой Е. Э\SDC10719.JPG"/>
            <p:cNvPicPr>
              <a:picLocks noChangeAspect="1" noChangeArrowheads="1"/>
            </p:cNvPicPr>
            <p:nvPr/>
          </p:nvPicPr>
          <p:blipFill>
            <a:blip r:embed="rId3" cstate="email">
              <a:lum bright="10000" contrast="20000"/>
            </a:blip>
            <a:srcRect/>
            <a:stretch>
              <a:fillRect/>
            </a:stretch>
          </p:blipFill>
          <p:spPr bwMode="auto">
            <a:xfrm>
              <a:off x="6355878" y="1890845"/>
              <a:ext cx="2464271" cy="43464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1" name="AutoShape 6"/>
            <p:cNvSpPr>
              <a:spLocks noChangeArrowheads="1"/>
            </p:cNvSpPr>
            <p:nvPr/>
          </p:nvSpPr>
          <p:spPr bwMode="gray">
            <a:xfrm>
              <a:off x="2523769" y="1963741"/>
              <a:ext cx="3406788" cy="450520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/>
              <a:r>
                <a:rPr lang="ru-RU" b="1" dirty="0" smtClean="0">
                  <a:solidFill>
                    <a:schemeClr val="bg1"/>
                  </a:solidFill>
                </a:rPr>
                <a:t>Объявления 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AutoShape 7"/>
            <p:cNvSpPr>
              <a:spLocks noChangeArrowheads="1"/>
            </p:cNvSpPr>
            <p:nvPr/>
          </p:nvSpPr>
          <p:spPr bwMode="gray">
            <a:xfrm>
              <a:off x="3001950" y="2653272"/>
              <a:ext cx="3406788" cy="44909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38100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eaLnBrk="0" hangingPunct="0"/>
              <a:r>
                <a:rPr lang="ru-RU" b="1" dirty="0" smtClean="0">
                  <a:solidFill>
                    <a:schemeClr val="bg1"/>
                  </a:solidFill>
                  <a:latin typeface="+mn-lt"/>
                </a:rPr>
                <a:t>Документация</a:t>
              </a:r>
              <a:endParaRPr lang="en-US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3" name="AutoShape 8"/>
            <p:cNvSpPr>
              <a:spLocks noChangeArrowheads="1"/>
            </p:cNvSpPr>
            <p:nvPr/>
          </p:nvSpPr>
          <p:spPr bwMode="gray">
            <a:xfrm>
              <a:off x="3288813" y="3341373"/>
              <a:ext cx="3405357" cy="450520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/>
              <a:r>
                <a:rPr lang="ru-RU" b="1" dirty="0" smtClean="0">
                  <a:solidFill>
                    <a:schemeClr val="bg1"/>
                  </a:solidFill>
                </a:rPr>
                <a:t>Расписание занятий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AutoShape 9"/>
            <p:cNvSpPr>
              <a:spLocks noChangeArrowheads="1"/>
            </p:cNvSpPr>
            <p:nvPr/>
          </p:nvSpPr>
          <p:spPr bwMode="gray">
            <a:xfrm>
              <a:off x="3290875" y="4030904"/>
              <a:ext cx="3406788" cy="45052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38100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eaLnBrk="0" hangingPunct="0"/>
              <a:r>
                <a:rPr lang="ru-RU" b="1" dirty="0" err="1" smtClean="0">
                  <a:solidFill>
                    <a:schemeClr val="bg1"/>
                  </a:solidFill>
                  <a:latin typeface="+mn-lt"/>
                </a:rPr>
                <a:t>Портфолио</a:t>
              </a:r>
              <a:endParaRPr lang="en-US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6" name="AutoShape 10"/>
            <p:cNvSpPr>
              <a:spLocks noChangeArrowheads="1"/>
            </p:cNvSpPr>
            <p:nvPr/>
          </p:nvSpPr>
          <p:spPr bwMode="gray">
            <a:xfrm>
              <a:off x="3009570" y="4720435"/>
              <a:ext cx="3406788" cy="450520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/>
              <a:r>
                <a:rPr lang="ru-RU" b="1" dirty="0" smtClean="0">
                  <a:solidFill>
                    <a:schemeClr val="bg1"/>
                  </a:solidFill>
                </a:rPr>
                <a:t>Организация питания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AutoShape 9"/>
            <p:cNvSpPr>
              <a:spLocks noChangeArrowheads="1"/>
            </p:cNvSpPr>
            <p:nvPr/>
          </p:nvSpPr>
          <p:spPr bwMode="gray">
            <a:xfrm>
              <a:off x="2533929" y="5409965"/>
              <a:ext cx="3406788" cy="450519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38100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eaLnBrk="0" hangingPunct="0"/>
              <a:r>
                <a:rPr lang="ru-RU" b="1" dirty="0" smtClean="0">
                  <a:solidFill>
                    <a:schemeClr val="bg1"/>
                  </a:solidFill>
                  <a:latin typeface="+mn-lt"/>
                </a:rPr>
                <a:t>Мероприятия </a:t>
              </a:r>
              <a:endParaRPr lang="en-US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8" name="Text Box 11"/>
            <p:cNvSpPr txBox="1">
              <a:spLocks noChangeArrowheads="1"/>
            </p:cNvSpPr>
            <p:nvPr/>
          </p:nvSpPr>
          <p:spPr bwMode="gray">
            <a:xfrm>
              <a:off x="608606" y="3269751"/>
              <a:ext cx="2366369" cy="12003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squar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Терминал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позволяет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отслеживать</a:t>
              </a: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endParaRPr>
            </a:p>
          </p:txBody>
        </p:sp>
      </p:grpSp>
      <p:pic>
        <p:nvPicPr>
          <p:cNvPr id="18" name="Рисунок 17" descr="Avers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562600" y="34576"/>
            <a:ext cx="359217" cy="3960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117475"/>
            <a:ext cx="9144000" cy="1223963"/>
          </a:xfrm>
        </p:spPr>
        <p:txBody>
          <a:bodyPr/>
          <a:lstStyle/>
          <a:p>
            <a:endParaRPr lang="en-US" sz="2800" dirty="0" smtClean="0">
              <a:solidFill>
                <a:srgbClr val="660066"/>
              </a:solidFill>
            </a:endParaRPr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gray">
          <a:xfrm rot="10800000">
            <a:off x="1835150" y="764704"/>
            <a:ext cx="5530850" cy="3672408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rgbClr val="00B0F0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gray">
          <a:xfrm>
            <a:off x="755650" y="782623"/>
            <a:ext cx="80645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B0F0"/>
              </a:gs>
              <a:gs pos="50000">
                <a:srgbClr val="0070C0"/>
              </a:gs>
              <a:gs pos="100000">
                <a:srgbClr val="FF0000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Проект «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Электронный детский садик»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gray">
          <a:xfrm>
            <a:off x="3987669" y="2492375"/>
            <a:ext cx="114961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Цель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4600" name="Oval 24"/>
          <p:cNvSpPr>
            <a:spLocks noChangeArrowheads="1"/>
          </p:cNvSpPr>
          <p:nvPr/>
        </p:nvSpPr>
        <p:spPr bwMode="gray">
          <a:xfrm>
            <a:off x="3550035" y="6419850"/>
            <a:ext cx="1734753" cy="438150"/>
          </a:xfrm>
          <a:prstGeom prst="ellipse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5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</a:t>
              </a: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модели информационно-образовательной среды «Электронного детского садика»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2" name="Блок-схема: альтернативный процесс 41"/>
          <p:cNvSpPr/>
          <p:nvPr/>
        </p:nvSpPr>
        <p:spPr>
          <a:xfrm>
            <a:off x="1692328" y="4437112"/>
            <a:ext cx="5832000" cy="1764064"/>
          </a:xfrm>
          <a:prstGeom prst="flowChartAlternateProcess">
            <a:avLst/>
          </a:prstGeom>
          <a:gradFill>
            <a:gsLst>
              <a:gs pos="0">
                <a:srgbClr val="DB4141"/>
              </a:gs>
              <a:gs pos="100000">
                <a:srgbClr val="A51717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400" b="1" dirty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целью проекта является разработка, обоснование и экспериментальная проверка модели информационно-образовательной среды электронного детского садика на основе программного обеспечения ИВЦ «Аверс» и повышение качества управления и образования  через активное внедрение современных информационных технологий. 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сайт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43608" y="1268760"/>
            <a:ext cx="6642059" cy="5328592"/>
          </a:xfrm>
          <a:prstGeom prst="rect">
            <a:avLst/>
          </a:prstGeom>
        </p:spPr>
      </p:pic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Основные компоненты «Электронного детского садика»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2339752" y="571500"/>
            <a:ext cx="4284000" cy="571500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</a:t>
            </a:r>
            <a:r>
              <a:rPr lang="ru-RU" sz="1600" b="1" dirty="0" err="1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айт</a:t>
            </a:r>
            <a:r>
              <a:rPr lang="en-US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детского садика</a:t>
            </a:r>
            <a:endParaRPr lang="ru-RU" sz="16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35120" y="6021288"/>
            <a:ext cx="2473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http://malush16.ru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Рисунок 8" descr="Avers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562600" y="34576"/>
            <a:ext cx="359217" cy="396000"/>
          </a:xfrm>
          <a:prstGeom prst="rect">
            <a:avLst/>
          </a:prstGeom>
        </p:spPr>
      </p:pic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«Электронного детского садика»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«Электронного детского садика»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Основные компоненты «Электронного детского садика»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395536" y="571500"/>
            <a:ext cx="8280920" cy="571500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Функции «Электронного детского садика»</a:t>
            </a:r>
            <a:endParaRPr lang="ru-RU" sz="16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2" name="Схема 51"/>
          <p:cNvGraphicFramePr/>
          <p:nvPr/>
        </p:nvGraphicFramePr>
        <p:xfrm>
          <a:off x="827584" y="1638072"/>
          <a:ext cx="748883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1475656" y="5250686"/>
            <a:ext cx="6192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</a:rPr>
              <a:t>Электронный детский садик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Avers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8562600" y="34576"/>
            <a:ext cx="359217" cy="396000"/>
          </a:xfrm>
          <a:prstGeom prst="rect">
            <a:avLst/>
          </a:prstGeom>
        </p:spPr>
      </p:pic>
      <p:pic>
        <p:nvPicPr>
          <p:cNvPr id="12" name="Рисунок 11" descr="5454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843982" y="1887856"/>
            <a:ext cx="1512168" cy="1485945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Скругленный прямоугольник 115"/>
          <p:cNvSpPr/>
          <p:nvPr/>
        </p:nvSpPr>
        <p:spPr>
          <a:xfrm>
            <a:off x="6742400" y="1268760"/>
            <a:ext cx="2016224" cy="4032448"/>
          </a:xfrm>
          <a:prstGeom prst="roundRect">
            <a:avLst>
              <a:gd name="adj" fmla="val 6790"/>
            </a:avLst>
          </a:prstGeom>
          <a:solidFill>
            <a:srgbClr val="99FF99"/>
          </a:solidFill>
          <a:ln>
            <a:solidFill>
              <a:srgbClr val="0E8A2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4613528" y="1268760"/>
            <a:ext cx="2016224" cy="2879432"/>
          </a:xfrm>
          <a:prstGeom prst="roundRect">
            <a:avLst>
              <a:gd name="adj" fmla="val 6790"/>
            </a:avLst>
          </a:prstGeom>
          <a:solidFill>
            <a:srgbClr val="FFCCFF"/>
          </a:solidFill>
          <a:ln>
            <a:solidFill>
              <a:srgbClr val="0E8A2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2504976" y="1269648"/>
            <a:ext cx="2016224" cy="2879432"/>
          </a:xfrm>
          <a:prstGeom prst="roundRect">
            <a:avLst>
              <a:gd name="adj" fmla="val 6790"/>
            </a:avLst>
          </a:prstGeom>
          <a:solidFill>
            <a:srgbClr val="FFFF00"/>
          </a:solidFill>
          <a:ln>
            <a:solidFill>
              <a:srgbClr val="0E8A2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395536" y="1268760"/>
            <a:ext cx="2016224" cy="4968552"/>
          </a:xfrm>
          <a:prstGeom prst="roundRect">
            <a:avLst>
              <a:gd name="adj" fmla="val 6790"/>
            </a:avLst>
          </a:prstGeom>
          <a:solidFill>
            <a:srgbClr val="CCECFF"/>
          </a:solidFill>
          <a:ln>
            <a:solidFill>
              <a:srgbClr val="0E8A2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«Электронного детского садика»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Основные компоненты «Электронного детского садика»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495360" y="1412856"/>
            <a:ext cx="1800000" cy="720000"/>
          </a:xfrm>
          <a:prstGeom prst="flowChartAlternateProcess">
            <a:avLst/>
          </a:prstGeom>
          <a:solidFill>
            <a:srgbClr val="0000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Административный центр</a:t>
            </a:r>
            <a:endPara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6832064" y="1398341"/>
            <a:ext cx="1800000" cy="720000"/>
          </a:xfrm>
          <a:prstGeom prst="flowChartAlternateProcess">
            <a:avLst/>
          </a:prstGeom>
          <a:solidFill>
            <a:srgbClr val="0000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Медиатека</a:t>
            </a:r>
            <a:endPara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395536" y="571500"/>
            <a:ext cx="8280920" cy="571500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Информационный центр электронного детского садика</a:t>
            </a:r>
            <a:endParaRPr lang="ru-RU" sz="16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5" name="Блок-схема: альтернативный процесс 64"/>
          <p:cNvSpPr/>
          <p:nvPr/>
        </p:nvSpPr>
        <p:spPr>
          <a:xfrm>
            <a:off x="2607595" y="1397373"/>
            <a:ext cx="1800000" cy="720000"/>
          </a:xfrm>
          <a:prstGeom prst="flowChartAlternateProcess">
            <a:avLst/>
          </a:prstGeom>
          <a:solidFill>
            <a:srgbClr val="0000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Компьютеризированные рабочие места</a:t>
            </a:r>
            <a:endPara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7" name="Блок-схема: альтернативный процесс 66"/>
          <p:cNvSpPr/>
          <p:nvPr/>
        </p:nvSpPr>
        <p:spPr>
          <a:xfrm>
            <a:off x="4719830" y="1393424"/>
            <a:ext cx="1800000" cy="720000"/>
          </a:xfrm>
          <a:prstGeom prst="flowChartAlternateProcess">
            <a:avLst/>
          </a:prstGeom>
          <a:solidFill>
            <a:srgbClr val="0000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Компьютерный класс</a:t>
            </a:r>
            <a:endPara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8" name="Блок-схема: альтернативный процесс 67"/>
          <p:cNvSpPr/>
          <p:nvPr/>
        </p:nvSpPr>
        <p:spPr>
          <a:xfrm>
            <a:off x="555424" y="3011539"/>
            <a:ext cx="1692000" cy="396000"/>
          </a:xfrm>
          <a:prstGeom prst="flowChartAlternateProcess">
            <a:avLst/>
          </a:prstGeom>
          <a:solidFill>
            <a:srgbClr val="0FA1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ИАС «</a:t>
            </a:r>
            <a:r>
              <a:rPr lang="ru-RU" sz="1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АВЕРС:Расчет</a:t>
            </a: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меню питания»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555424" y="3674198"/>
            <a:ext cx="1692000" cy="396000"/>
          </a:xfrm>
          <a:prstGeom prst="flowChartAlternateProcess">
            <a:avLst/>
          </a:prstGeom>
          <a:solidFill>
            <a:srgbClr val="0FA1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ИАС «АВЕРС: Тарификация»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555424" y="4336857"/>
            <a:ext cx="1692000" cy="396000"/>
          </a:xfrm>
          <a:prstGeom prst="flowChartAlternateProcess">
            <a:avLst/>
          </a:prstGeom>
          <a:solidFill>
            <a:srgbClr val="0FA1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ИС»АВЕРС: Зачисление в ДОУ»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555424" y="4999516"/>
            <a:ext cx="1692000" cy="396000"/>
          </a:xfrm>
          <a:prstGeom prst="flowChartAlternateProcess">
            <a:avLst/>
          </a:prstGeom>
          <a:solidFill>
            <a:srgbClr val="0FA1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Сенсорный киоск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0" name="Блок-схема: альтернативный процесс 49"/>
          <p:cNvSpPr/>
          <p:nvPr/>
        </p:nvSpPr>
        <p:spPr>
          <a:xfrm>
            <a:off x="555424" y="5662176"/>
            <a:ext cx="1692000" cy="396000"/>
          </a:xfrm>
          <a:prstGeom prst="flowChartAlternateProcess">
            <a:avLst/>
          </a:prstGeom>
          <a:solidFill>
            <a:srgbClr val="0FA1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Сайт  ДОУ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1" name="Блок-схема: альтернативный процесс 50"/>
          <p:cNvSpPr/>
          <p:nvPr/>
        </p:nvSpPr>
        <p:spPr>
          <a:xfrm>
            <a:off x="555424" y="2348880"/>
            <a:ext cx="1692000" cy="396000"/>
          </a:xfrm>
          <a:prstGeom prst="flowChartAlternateProcess">
            <a:avLst/>
          </a:prstGeom>
          <a:solidFill>
            <a:srgbClr val="0FA1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ИАС «АВЕРС: Заведующий ДОУ»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6" name="Стрелка вниз 55"/>
          <p:cNvSpPr/>
          <p:nvPr/>
        </p:nvSpPr>
        <p:spPr>
          <a:xfrm>
            <a:off x="3466789" y="2132855"/>
            <a:ext cx="116531" cy="468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9" name="Стрелка вниз 58"/>
          <p:cNvSpPr/>
          <p:nvPr/>
        </p:nvSpPr>
        <p:spPr>
          <a:xfrm>
            <a:off x="1331640" y="2132856"/>
            <a:ext cx="116531" cy="216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2679472" y="2656344"/>
            <a:ext cx="1712144" cy="1342264"/>
            <a:chOff x="3225232" y="2472616"/>
            <a:chExt cx="1712144" cy="1342264"/>
          </a:xfrm>
          <a:solidFill>
            <a:srgbClr val="0FA14A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89" name="Блок-схема: альтернативный процесс 88"/>
            <p:cNvSpPr/>
            <p:nvPr/>
          </p:nvSpPr>
          <p:spPr>
            <a:xfrm>
              <a:off x="3225232" y="2472616"/>
              <a:ext cx="1692000" cy="396000"/>
            </a:xfrm>
            <a:prstGeom prst="flowChartAlternateProcess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КРМ Администрации</a:t>
              </a:r>
              <a:endPara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0" name="Блок-схема: альтернативный процесс 89"/>
            <p:cNvSpPr/>
            <p:nvPr/>
          </p:nvSpPr>
          <p:spPr>
            <a:xfrm>
              <a:off x="3245376" y="3418880"/>
              <a:ext cx="1692000" cy="396000"/>
            </a:xfrm>
            <a:prstGeom prst="flowChartAlternateProcess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КРМ воспитателей</a:t>
              </a:r>
              <a:endPara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3" name="Стрелка вниз 92"/>
          <p:cNvSpPr/>
          <p:nvPr/>
        </p:nvSpPr>
        <p:spPr>
          <a:xfrm>
            <a:off x="1331640" y="2759744"/>
            <a:ext cx="116531" cy="216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4" name="Стрелка вниз 93"/>
          <p:cNvSpPr/>
          <p:nvPr/>
        </p:nvSpPr>
        <p:spPr>
          <a:xfrm>
            <a:off x="1331640" y="3429024"/>
            <a:ext cx="116531" cy="216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5" name="Стрелка вниз 94"/>
          <p:cNvSpPr/>
          <p:nvPr/>
        </p:nvSpPr>
        <p:spPr>
          <a:xfrm>
            <a:off x="1331640" y="4087256"/>
            <a:ext cx="116531" cy="216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6" name="Стрелка вниз 95"/>
          <p:cNvSpPr/>
          <p:nvPr/>
        </p:nvSpPr>
        <p:spPr>
          <a:xfrm>
            <a:off x="1331640" y="5414768"/>
            <a:ext cx="116531" cy="216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7" name="Стрелка вниз 96"/>
          <p:cNvSpPr/>
          <p:nvPr/>
        </p:nvSpPr>
        <p:spPr>
          <a:xfrm>
            <a:off x="1331640" y="4755648"/>
            <a:ext cx="116531" cy="216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9" name="Блок-схема: альтернативный процесс 98"/>
          <p:cNvSpPr/>
          <p:nvPr/>
        </p:nvSpPr>
        <p:spPr>
          <a:xfrm>
            <a:off x="4772704" y="2656344"/>
            <a:ext cx="1692000" cy="396000"/>
          </a:xfrm>
          <a:prstGeom prst="flowChartAlternateProcess">
            <a:avLst/>
          </a:prstGeom>
          <a:solidFill>
            <a:srgbClr val="0FA1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Интерактивные комплексы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00" name="Блок-схема: альтернативный процесс 99"/>
          <p:cNvSpPr/>
          <p:nvPr/>
        </p:nvSpPr>
        <p:spPr>
          <a:xfrm>
            <a:off x="4792848" y="3602608"/>
            <a:ext cx="1692000" cy="396000"/>
          </a:xfrm>
          <a:prstGeom prst="flowChartAlternateProcess">
            <a:avLst/>
          </a:prstGeom>
          <a:solidFill>
            <a:srgbClr val="0FA1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Доступ к сети Интернет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01" name="Блок-схема: альтернативный процесс 100"/>
          <p:cNvSpPr/>
          <p:nvPr/>
        </p:nvSpPr>
        <p:spPr>
          <a:xfrm>
            <a:off x="6886416" y="4559920"/>
            <a:ext cx="1692000" cy="648000"/>
          </a:xfrm>
          <a:prstGeom prst="flowChartAlternateProcess">
            <a:avLst/>
          </a:prstGeom>
          <a:solidFill>
            <a:srgbClr val="0FA1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Электронная  база учебных программ и методических материалов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03" name="Блок-схема: альтернативный процесс 102"/>
          <p:cNvSpPr/>
          <p:nvPr/>
        </p:nvSpPr>
        <p:spPr>
          <a:xfrm>
            <a:off x="6872872" y="2646184"/>
            <a:ext cx="1692000" cy="396000"/>
          </a:xfrm>
          <a:prstGeom prst="flowChartAlternateProcess">
            <a:avLst/>
          </a:prstGeom>
          <a:solidFill>
            <a:srgbClr val="0FA1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Электронная  библиотека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04" name="Блок-схема: альтернативный процесс 103"/>
          <p:cNvSpPr/>
          <p:nvPr/>
        </p:nvSpPr>
        <p:spPr>
          <a:xfrm>
            <a:off x="6893016" y="3626600"/>
            <a:ext cx="1692000" cy="396000"/>
          </a:xfrm>
          <a:prstGeom prst="flowChartAlternateProcess">
            <a:avLst/>
          </a:prstGeom>
          <a:solidFill>
            <a:srgbClr val="0FA1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ЦОР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08" name="Стрелка вниз 107"/>
          <p:cNvSpPr/>
          <p:nvPr/>
        </p:nvSpPr>
        <p:spPr>
          <a:xfrm>
            <a:off x="3472448" y="3063488"/>
            <a:ext cx="116531" cy="468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9" name="Стрелка вниз 108"/>
          <p:cNvSpPr/>
          <p:nvPr/>
        </p:nvSpPr>
        <p:spPr>
          <a:xfrm>
            <a:off x="5560410" y="2133744"/>
            <a:ext cx="116531" cy="468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0" name="Стрелка вниз 109"/>
          <p:cNvSpPr/>
          <p:nvPr/>
        </p:nvSpPr>
        <p:spPr>
          <a:xfrm>
            <a:off x="5566069" y="3064377"/>
            <a:ext cx="116531" cy="468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1" name="Стрелка вниз 110"/>
          <p:cNvSpPr/>
          <p:nvPr/>
        </p:nvSpPr>
        <p:spPr>
          <a:xfrm>
            <a:off x="7650418" y="2143016"/>
            <a:ext cx="116531" cy="468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2" name="Стрелка вниз 111"/>
          <p:cNvSpPr/>
          <p:nvPr/>
        </p:nvSpPr>
        <p:spPr>
          <a:xfrm>
            <a:off x="7656077" y="3073649"/>
            <a:ext cx="116531" cy="468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3" name="Стрелка вниз 112"/>
          <p:cNvSpPr/>
          <p:nvPr/>
        </p:nvSpPr>
        <p:spPr>
          <a:xfrm>
            <a:off x="7659072" y="4019912"/>
            <a:ext cx="116531" cy="4680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8" name="Рисунок 117" descr="panasonic-pan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32040" y="4293096"/>
            <a:ext cx="1623442" cy="1203901"/>
          </a:xfrm>
          <a:prstGeom prst="rect">
            <a:avLst/>
          </a:prstGeom>
        </p:spPr>
      </p:pic>
      <p:pic>
        <p:nvPicPr>
          <p:cNvPr id="122" name="Рисунок 121" descr="izo-sens-33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4211960" y="4797152"/>
            <a:ext cx="720080" cy="1430018"/>
          </a:xfrm>
          <a:prstGeom prst="rect">
            <a:avLst/>
          </a:prstGeom>
        </p:spPr>
      </p:pic>
      <p:pic>
        <p:nvPicPr>
          <p:cNvPr id="123" name="Рисунок 122" descr="ofisnoe-rabochee-mesto-0000144564-preview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771800" y="4221088"/>
            <a:ext cx="1296144" cy="1094916"/>
          </a:xfrm>
          <a:prstGeom prst="rect">
            <a:avLst/>
          </a:prstGeom>
        </p:spPr>
      </p:pic>
      <p:pic>
        <p:nvPicPr>
          <p:cNvPr id="46" name="Рисунок 45" descr="Avers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562600" y="34576"/>
            <a:ext cx="359217" cy="3960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Хорда 156"/>
          <p:cNvSpPr>
            <a:spLocks noChangeArrowheads="1"/>
          </p:cNvSpPr>
          <p:nvPr/>
        </p:nvSpPr>
        <p:spPr bwMode="auto">
          <a:xfrm flipH="1">
            <a:off x="4637087" y="548680"/>
            <a:ext cx="9013825" cy="5857875"/>
          </a:xfrm>
          <a:custGeom>
            <a:avLst/>
            <a:gdLst>
              <a:gd name="T0" fmla="*/ 3874198 w 7788276"/>
              <a:gd name="T1" fmla="*/ 38 h 5857875"/>
              <a:gd name="T2" fmla="*/ 3894964 w 7788276"/>
              <a:gd name="T3" fmla="*/ 5857875 h 5857875"/>
              <a:gd name="T4" fmla="*/ 3884579 w 7788276"/>
              <a:gd name="T5" fmla="*/ 2928955 h 5857875"/>
              <a:gd name="T6" fmla="*/ 17694720 60000 65536"/>
              <a:gd name="T7" fmla="*/ 5898240 60000 65536"/>
              <a:gd name="T8" fmla="*/ 11796480 60000 65536"/>
              <a:gd name="T9" fmla="*/ 1140567 w 7788276"/>
              <a:gd name="T10" fmla="*/ 857865 h 5857875"/>
              <a:gd name="T11" fmla="*/ 6647709 w 7788276"/>
              <a:gd name="T12" fmla="*/ 5000010 h 58578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88276" h="5857875">
                <a:moveTo>
                  <a:pt x="3874198" y="38"/>
                </a:moveTo>
                <a:lnTo>
                  <a:pt x="3874198" y="38"/>
                </a:lnTo>
                <a:cubicBezTo>
                  <a:pt x="3880844" y="12"/>
                  <a:pt x="3887491" y="-1"/>
                  <a:pt x="3894138" y="0"/>
                </a:cubicBezTo>
                <a:cubicBezTo>
                  <a:pt x="6044811" y="0"/>
                  <a:pt x="7788276" y="1311330"/>
                  <a:pt x="7788276" y="2928938"/>
                </a:cubicBezTo>
                <a:cubicBezTo>
                  <a:pt x="7788276" y="4546304"/>
                  <a:pt x="6045310" y="5857535"/>
                  <a:pt x="3894957" y="5857875"/>
                </a:cubicBezTo>
                <a:close/>
              </a:path>
            </a:pathLst>
          </a:custGeom>
          <a:gradFill rotWithShape="1">
            <a:gsLst>
              <a:gs pos="0">
                <a:srgbClr val="FB7B6D"/>
              </a:gs>
              <a:gs pos="100000">
                <a:srgbClr val="E1E8F5"/>
              </a:gs>
            </a:gsLst>
            <a:lin ang="108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Хорда 156"/>
          <p:cNvSpPr/>
          <p:nvPr/>
        </p:nvSpPr>
        <p:spPr>
          <a:xfrm>
            <a:off x="-4248150" y="549275"/>
            <a:ext cx="8496300" cy="5857875"/>
          </a:xfrm>
          <a:prstGeom prst="chord">
            <a:avLst>
              <a:gd name="adj1" fmla="val 16176594"/>
              <a:gd name="adj2" fmla="val 5399028"/>
            </a:avLst>
          </a:prstGeom>
          <a:gradFill flip="none" rotWithShape="1">
            <a:gsLst>
              <a:gs pos="0">
                <a:srgbClr val="1BED3E"/>
              </a:gs>
              <a:gs pos="50000">
                <a:srgbClr val="39EF5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grpSp>
        <p:nvGrpSpPr>
          <p:cNvPr id="4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«Электронного детского садика»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Создание информационного центра «Электронного детского садика»</a:t>
            </a:r>
            <a:endParaRPr lang="ru-RU" sz="16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 rot="1284628">
            <a:off x="863800" y="1846845"/>
            <a:ext cx="3692994" cy="1571612"/>
          </a:xfrm>
          <a:prstGeom prst="ellipse">
            <a:avLst/>
          </a:prstGeom>
          <a:gradFill>
            <a:gsLst>
              <a:gs pos="0">
                <a:srgbClr val="66AE1E">
                  <a:alpha val="85000"/>
                </a:srgbClr>
              </a:gs>
              <a:gs pos="100000">
                <a:srgbClr val="377A1C">
                  <a:alpha val="87000"/>
                </a:srgbClr>
              </a:gs>
            </a:gsLst>
            <a:lin ang="5400000" scaled="0"/>
          </a:gradFill>
          <a:ln w="0">
            <a:solidFill>
              <a:srgbClr val="92D050"/>
            </a:solidFill>
          </a:ln>
          <a:effectLst>
            <a:outerShdw blurRad="76200" dir="13500000" sy="23000" kx="1200000" algn="br" rotWithShape="0">
              <a:schemeClr val="tx1">
                <a:lumMod val="65000"/>
                <a:lumOff val="35000"/>
                <a:alpha val="20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9" name="Овал 58"/>
          <p:cNvSpPr>
            <a:spLocks noChangeArrowheads="1"/>
          </p:cNvSpPr>
          <p:nvPr/>
        </p:nvSpPr>
        <p:spPr bwMode="auto">
          <a:xfrm rot="9180000">
            <a:off x="4857750" y="1629370"/>
            <a:ext cx="3919538" cy="1571625"/>
          </a:xfrm>
          <a:prstGeom prst="ellipse">
            <a:avLst/>
          </a:prstGeom>
          <a:solidFill>
            <a:srgbClr val="FF33CC"/>
          </a:solidFill>
          <a:ln w="25400" algn="ctr">
            <a:noFill/>
            <a:round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rot="10800000"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-52"/>
              <a:cs typeface="Tahoma" charset="-52"/>
            </a:endParaRPr>
          </a:p>
        </p:txBody>
      </p:sp>
      <p:sp>
        <p:nvSpPr>
          <p:cNvPr id="60" name="Овал 59"/>
          <p:cNvSpPr/>
          <p:nvPr/>
        </p:nvSpPr>
        <p:spPr>
          <a:xfrm rot="20570803">
            <a:off x="749300" y="3495675"/>
            <a:ext cx="4086225" cy="1571625"/>
          </a:xfrm>
          <a:prstGeom prst="ellipse">
            <a:avLst/>
          </a:prstGeom>
          <a:gradFill>
            <a:gsLst>
              <a:gs pos="0">
                <a:srgbClr val="1FE16E"/>
              </a:gs>
              <a:gs pos="100000">
                <a:srgbClr val="0FA14A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-52"/>
              <a:cs typeface="Tahoma" charset="-52"/>
            </a:endParaRPr>
          </a:p>
        </p:txBody>
      </p:sp>
      <p:sp>
        <p:nvSpPr>
          <p:cNvPr id="62" name="Овал 61"/>
          <p:cNvSpPr>
            <a:spLocks noChangeArrowheads="1"/>
          </p:cNvSpPr>
          <p:nvPr/>
        </p:nvSpPr>
        <p:spPr bwMode="auto">
          <a:xfrm rot="5400000">
            <a:off x="3190875" y="1239838"/>
            <a:ext cx="3336925" cy="2000250"/>
          </a:xfrm>
          <a:prstGeom prst="ellipse">
            <a:avLst/>
          </a:prstGeom>
          <a:gradFill rotWithShape="0">
            <a:gsLst>
              <a:gs pos="0">
                <a:srgbClr val="31859C"/>
              </a:gs>
              <a:gs pos="100000">
                <a:srgbClr val="31859C"/>
              </a:gs>
            </a:gsLst>
            <a:lin ang="5400000"/>
          </a:gradFill>
          <a:ln w="25400" algn="ctr">
            <a:noFill/>
            <a:round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rot="10800000" vert="eaVert"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-52"/>
              <a:cs typeface="Tahoma" charset="-52"/>
            </a:endParaRPr>
          </a:p>
        </p:txBody>
      </p:sp>
      <p:sp>
        <p:nvSpPr>
          <p:cNvPr id="3" name="Овал 61"/>
          <p:cNvSpPr>
            <a:spLocks noChangeArrowheads="1"/>
          </p:cNvSpPr>
          <p:nvPr/>
        </p:nvSpPr>
        <p:spPr bwMode="auto">
          <a:xfrm rot="5400000">
            <a:off x="3182937" y="3736976"/>
            <a:ext cx="3336925" cy="2000250"/>
          </a:xfrm>
          <a:prstGeom prst="ellipse">
            <a:avLst/>
          </a:prstGeom>
          <a:solidFill>
            <a:srgbClr val="3CA2BE"/>
          </a:solidFill>
          <a:ln w="25400" algn="ctr">
            <a:noFill/>
            <a:round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rot="10800000" vert="eaVert"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-52"/>
              <a:cs typeface="Tahoma" charset="-52"/>
            </a:endParaRPr>
          </a:p>
        </p:txBody>
      </p:sp>
      <p:sp>
        <p:nvSpPr>
          <p:cNvPr id="61" name="Овал 60"/>
          <p:cNvSpPr>
            <a:spLocks noChangeArrowheads="1"/>
          </p:cNvSpPr>
          <p:nvPr/>
        </p:nvSpPr>
        <p:spPr bwMode="auto">
          <a:xfrm rot="1320000">
            <a:off x="5004000" y="3564000"/>
            <a:ext cx="3971925" cy="1571625"/>
          </a:xfrm>
          <a:prstGeom prst="ellipse">
            <a:avLst/>
          </a:prstGeom>
          <a:solidFill>
            <a:srgbClr val="FF0000"/>
          </a:solidFill>
          <a:ln w="25400" algn="ctr">
            <a:noFill/>
            <a:round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-52"/>
              <a:cs typeface="Tahoma" charset="-52"/>
            </a:endParaRPr>
          </a:p>
        </p:txBody>
      </p:sp>
      <p:sp>
        <p:nvSpPr>
          <p:cNvPr id="67" name="Блок-схема: альтернативный процесс 66"/>
          <p:cNvSpPr/>
          <p:nvPr/>
        </p:nvSpPr>
        <p:spPr>
          <a:xfrm>
            <a:off x="3708400" y="1628775"/>
            <a:ext cx="2357438" cy="928688"/>
          </a:xfrm>
          <a:prstGeom prst="flowChartAlternateProcess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Управленческий уровень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70" name="Блок-схема: альтернативный процесс 69"/>
          <p:cNvSpPr/>
          <p:nvPr/>
        </p:nvSpPr>
        <p:spPr>
          <a:xfrm>
            <a:off x="1619250" y="2060575"/>
            <a:ext cx="2312988" cy="1143000"/>
          </a:xfrm>
          <a:prstGeom prst="flowChartAlternateProcess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Организационный уровень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71" name="Блок-схема: альтернативный процесс 70"/>
          <p:cNvSpPr/>
          <p:nvPr/>
        </p:nvSpPr>
        <p:spPr>
          <a:xfrm>
            <a:off x="6011863" y="1785938"/>
            <a:ext cx="1990725" cy="922337"/>
          </a:xfrm>
          <a:prstGeom prst="flowChartAlternateProcess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Методический уровень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72" name="Блок-схема: альтернативный процесс 71"/>
          <p:cNvSpPr/>
          <p:nvPr/>
        </p:nvSpPr>
        <p:spPr>
          <a:xfrm>
            <a:off x="1476375" y="3644900"/>
            <a:ext cx="2528888" cy="1143000"/>
          </a:xfrm>
          <a:prstGeom prst="flowChartAlternateProcess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Технический уровень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56" name="Блок-схема: альтернативный процесс 155"/>
          <p:cNvSpPr/>
          <p:nvPr/>
        </p:nvSpPr>
        <p:spPr>
          <a:xfrm>
            <a:off x="5508625" y="3708000"/>
            <a:ext cx="2643188" cy="1143000"/>
          </a:xfrm>
          <a:prstGeom prst="flowChartAlternateProcess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Научный уровень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791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24750" y="1371873"/>
            <a:ext cx="762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3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12360" y="4581128"/>
            <a:ext cx="762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5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7984" y="5517232"/>
            <a:ext cx="762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6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16013" y="4437063"/>
            <a:ext cx="725487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7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7088" y="2781300"/>
            <a:ext cx="10858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8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331913" y="1773238"/>
            <a:ext cx="762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Блок-схема: альтернативный процесс 67"/>
          <p:cNvSpPr/>
          <p:nvPr/>
        </p:nvSpPr>
        <p:spPr>
          <a:xfrm>
            <a:off x="3708400" y="4437063"/>
            <a:ext cx="2357438" cy="1143000"/>
          </a:xfrm>
          <a:prstGeom prst="flowChartAlternateProcess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Коммуникативный уровень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7914" name="Picture 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427984" y="764704"/>
            <a:ext cx="762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Овал 64"/>
          <p:cNvSpPr/>
          <p:nvPr/>
        </p:nvSpPr>
        <p:spPr>
          <a:xfrm>
            <a:off x="4067175" y="2781300"/>
            <a:ext cx="1571625" cy="15001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Блок-схема: альтернативный процесс 65"/>
          <p:cNvSpPr>
            <a:spLocks noChangeArrowheads="1"/>
          </p:cNvSpPr>
          <p:nvPr/>
        </p:nvSpPr>
        <p:spPr bwMode="auto">
          <a:xfrm>
            <a:off x="3923928" y="3286125"/>
            <a:ext cx="1790378" cy="571500"/>
          </a:xfrm>
          <a:prstGeom prst="flowChartAlternateProcess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Информационный</a:t>
            </a:r>
            <a:br>
              <a:rPr lang="ru-RU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центр</a:t>
            </a:r>
            <a:endParaRPr lang="ru-RU" sz="1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9" name="Рисунок 28" descr="Avers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8562600" y="34576"/>
            <a:ext cx="359217" cy="3960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 descr="bfcVw8n1Nj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12992" y="1309384"/>
            <a:ext cx="1260000" cy="1058400"/>
          </a:xfrm>
          <a:prstGeom prst="rect">
            <a:avLst/>
          </a:prstGeom>
        </p:spPr>
      </p:pic>
      <p:pic>
        <p:nvPicPr>
          <p:cNvPr id="54" name="Рисунок 53" descr="600Обложка_Программы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5624" y="1340768"/>
            <a:ext cx="648024" cy="1080041"/>
          </a:xfrm>
          <a:prstGeom prst="rect">
            <a:avLst/>
          </a:prstGeom>
        </p:spPr>
      </p:pic>
      <p:sp>
        <p:nvSpPr>
          <p:cNvPr id="40" name="Стрелка вниз 39"/>
          <p:cNvSpPr/>
          <p:nvPr/>
        </p:nvSpPr>
        <p:spPr>
          <a:xfrm flipV="1">
            <a:off x="947655" y="2925257"/>
            <a:ext cx="261937" cy="420687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4" name="Стрелка вниз 43"/>
          <p:cNvSpPr/>
          <p:nvPr/>
        </p:nvSpPr>
        <p:spPr>
          <a:xfrm flipV="1">
            <a:off x="3736615" y="2925257"/>
            <a:ext cx="261937" cy="420687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6" name="Стрелка вниз 45"/>
          <p:cNvSpPr/>
          <p:nvPr/>
        </p:nvSpPr>
        <p:spPr>
          <a:xfrm flipV="1">
            <a:off x="5131095" y="2925257"/>
            <a:ext cx="261937" cy="420687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Стрелка вниз 47"/>
          <p:cNvSpPr/>
          <p:nvPr/>
        </p:nvSpPr>
        <p:spPr>
          <a:xfrm flipV="1">
            <a:off x="7920056" y="2925257"/>
            <a:ext cx="261937" cy="420687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5" name="Стрелка вниз 44"/>
          <p:cNvSpPr/>
          <p:nvPr/>
        </p:nvSpPr>
        <p:spPr>
          <a:xfrm flipV="1">
            <a:off x="2342135" y="2922549"/>
            <a:ext cx="261937" cy="420687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«Электронного детского садика»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Основные компоненты «Электронного детского садика»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2339752" y="571500"/>
            <a:ext cx="4176464" cy="571500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Система повышения квалификации</a:t>
            </a:r>
            <a:endParaRPr lang="ru-RU" sz="16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44475" y="1291744"/>
            <a:ext cx="8640000" cy="1620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b="1" dirty="0">
              <a:solidFill>
                <a:srgbClr val="002060"/>
              </a:solidFill>
            </a:endParaRPr>
          </a:p>
        </p:txBody>
      </p:sp>
      <p:sp>
        <p:nvSpPr>
          <p:cNvPr id="67" name="Блок-схема: альтернативный процесс 66"/>
          <p:cNvSpPr/>
          <p:nvPr/>
        </p:nvSpPr>
        <p:spPr>
          <a:xfrm>
            <a:off x="252480" y="5229280"/>
            <a:ext cx="8640000" cy="720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 уровень</a:t>
            </a:r>
            <a:b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образовательного учреждения, муниципальных методических служб, районных центров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252480" y="4293176"/>
            <a:ext cx="8640000" cy="720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 уровень  - Региональный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252480" y="3357072"/>
            <a:ext cx="8640000" cy="720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3 уровень</a:t>
            </a:r>
            <a:b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учебно-методического отдела Группы компаний АВЕРС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463104" y="2038928"/>
            <a:ext cx="1332000" cy="928688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Программы</a:t>
            </a:r>
            <a:endParaRPr lang="ru-RU" sz="15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6" name="Text Box 6"/>
          <p:cNvSpPr txBox="1">
            <a:spLocks noChangeArrowheads="1"/>
          </p:cNvSpPr>
          <p:nvPr/>
        </p:nvSpPr>
        <p:spPr bwMode="auto">
          <a:xfrm>
            <a:off x="1848222" y="2038928"/>
            <a:ext cx="1332000" cy="928688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Учебно-методические комплексы</a:t>
            </a:r>
            <a:endParaRPr lang="ru-RU" sz="15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7" name="Text Box 6"/>
          <p:cNvSpPr txBox="1">
            <a:spLocks noChangeArrowheads="1"/>
          </p:cNvSpPr>
          <p:nvPr/>
        </p:nvSpPr>
        <p:spPr bwMode="auto">
          <a:xfrm>
            <a:off x="4618458" y="2038928"/>
            <a:ext cx="1332000" cy="928688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Конференции</a:t>
            </a:r>
            <a:endParaRPr lang="ru-RU" sz="15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3233340" y="2038928"/>
            <a:ext cx="1332000" cy="928688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r>
              <a:rPr lang="ru-RU" sz="1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Вебинары</a:t>
            </a:r>
            <a:endParaRPr lang="ru-RU" sz="15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6003576" y="2038928"/>
            <a:ext cx="1332000" cy="928688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Консультации</a:t>
            </a:r>
            <a:endParaRPr lang="ru-RU" sz="15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3" name="Рисунок 8" descr="6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88296" y="1387847"/>
            <a:ext cx="720000" cy="74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Рисунок 55" descr="14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788024" y="1435048"/>
            <a:ext cx="972000" cy="841824"/>
          </a:xfrm>
          <a:prstGeom prst="rect">
            <a:avLst/>
          </a:prstGeom>
        </p:spPr>
      </p:pic>
      <p:pic>
        <p:nvPicPr>
          <p:cNvPr id="58" name="Рисунок 57" descr="400_F_20295727_eowcmtwv6Irs0xroYqyhdagw4OfJDyVi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156176" y="1363478"/>
            <a:ext cx="1116000" cy="1057410"/>
          </a:xfrm>
          <a:prstGeom prst="rect">
            <a:avLst/>
          </a:prstGeom>
        </p:spPr>
      </p:pic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7236296" y="2168288"/>
            <a:ext cx="1656184" cy="762752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r>
              <a:rPr lang="ru-RU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Сайт «Электронная школа Аверс»</a:t>
            </a:r>
            <a:endParaRPr lang="ru-RU" sz="15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604336" y="1473348"/>
            <a:ext cx="972000" cy="73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Стрелка вниз 29"/>
          <p:cNvSpPr/>
          <p:nvPr/>
        </p:nvSpPr>
        <p:spPr>
          <a:xfrm flipV="1">
            <a:off x="6525575" y="2924944"/>
            <a:ext cx="261937" cy="420687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1" name="Рисунок 30" descr="Avers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8562600" y="34576"/>
            <a:ext cx="359217" cy="3960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«Электронного детского садика»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Основные компоненты «Электронного детского садика»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565048" y="1268760"/>
            <a:ext cx="3966470" cy="5118760"/>
          </a:xfrm>
          <a:prstGeom prst="rect">
            <a:avLst/>
          </a:prstGeom>
        </p:spPr>
      </p:pic>
      <p:sp>
        <p:nvSpPr>
          <p:cNvPr id="9" name="Блок-схема: альтернативный процесс 8"/>
          <p:cNvSpPr/>
          <p:nvPr/>
        </p:nvSpPr>
        <p:spPr>
          <a:xfrm>
            <a:off x="1331640" y="571500"/>
            <a:ext cx="6408000" cy="571500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Технология реализации  проекта 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 descr="Avers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562600" y="34576"/>
            <a:ext cx="359217" cy="3960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«Электронного детского садика»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Основные компоненты «Электронного детского садика»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2844000" y="642620"/>
            <a:ext cx="3456000" cy="571500"/>
          </a:xfrm>
          <a:prstGeom prst="flowChartAlternateProcess">
            <a:avLst/>
          </a:prstGeom>
          <a:gradFill>
            <a:gsLst>
              <a:gs pos="0">
                <a:srgbClr val="66FF33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План реализации проекта</a:t>
            </a:r>
            <a:endParaRPr lang="ru-RU" sz="16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Avers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62600" y="34576"/>
            <a:ext cx="359217" cy="39600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3917" y="1484784"/>
            <a:ext cx="7949792" cy="4680520"/>
          </a:xfrm>
          <a:prstGeom prst="rect">
            <a:avLst/>
          </a:prstGeom>
          <a:noFill/>
          <a:ln w="317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«Электронного детского садика»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Материалы проекта «Электронное образовательное учреждение»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95536" y="623282"/>
            <a:ext cx="8280920" cy="5236770"/>
            <a:chOff x="539552" y="981075"/>
            <a:chExt cx="8424936" cy="5327845"/>
          </a:xfrm>
        </p:grpSpPr>
        <p:pic>
          <p:nvPicPr>
            <p:cNvPr id="9" name="Рисунок 8" descr="600Обложка_Концепция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39552" y="2708920"/>
              <a:ext cx="2160000" cy="3600000"/>
            </a:xfrm>
            <a:prstGeom prst="rect">
              <a:avLst/>
            </a:prstGeom>
          </p:spPr>
        </p:pic>
        <p:pic>
          <p:nvPicPr>
            <p:cNvPr id="10" name="Рисунок 9" descr="600Обложка_Проект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627784" y="2151524"/>
              <a:ext cx="2160000" cy="3600000"/>
            </a:xfrm>
            <a:prstGeom prst="rect">
              <a:avLst/>
            </a:prstGeom>
          </p:spPr>
        </p:pic>
        <p:pic>
          <p:nvPicPr>
            <p:cNvPr id="11" name="Рисунок 10" descr="600Обложка_КурсЛекций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739116" y="1562100"/>
              <a:ext cx="2160000" cy="3600000"/>
            </a:xfrm>
            <a:prstGeom prst="rect">
              <a:avLst/>
            </a:prstGeom>
          </p:spPr>
        </p:pic>
        <p:pic>
          <p:nvPicPr>
            <p:cNvPr id="12" name="Рисунок 11" descr="600Обложка_Программы.pn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6804488" y="981075"/>
              <a:ext cx="2160000" cy="3600000"/>
            </a:xfrm>
            <a:prstGeom prst="rect">
              <a:avLst/>
            </a:prstGeom>
          </p:spPr>
        </p:pic>
      </p:grpSp>
      <p:pic>
        <p:nvPicPr>
          <p:cNvPr id="14" name="Рисунок 8" descr="6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>
            <a:off x="6012160" y="3573016"/>
            <a:ext cx="2592288" cy="268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Avers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8562600" y="34576"/>
            <a:ext cx="359217" cy="3960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«Электронного детского садика»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Основные компоненты «Электронного детского садика»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1331640" y="571500"/>
            <a:ext cx="6408000" cy="571500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Методические пособия 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3" descr="КНИГИ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7904" y="1340768"/>
            <a:ext cx="75628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09600" y="3796793"/>
            <a:ext cx="821055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eaLnBrk="0" hangingPunct="0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Методические пособия</a:t>
            </a:r>
          </a:p>
          <a:p>
            <a:pPr lvl="1" indent="450850" algn="l" eaLnBrk="0" hangingPunct="0">
              <a:buFont typeface="Arial" charset="0"/>
              <a:buChar char="•"/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«Использование  информационных  и  телекоммуникационных технологий  в  управлении  образовательным  учреждением».</a:t>
            </a:r>
            <a:endParaRPr lang="ru-RU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1" indent="450850" algn="l" eaLnBrk="0" hangingPunct="0">
              <a:buFont typeface="Arial" charset="0"/>
              <a:buChar char="•"/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«Модель  управления 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детским садом с 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использованием  ИАС «АВЕРС: Управление образовательным учреждением (КРМ 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«Заведующий ДОУ»).  </a:t>
            </a:r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lvl="1" indent="450850" algn="l" eaLnBrk="0" hangingPunct="0">
              <a:buFont typeface="Arial" charset="0"/>
              <a:buChar char="•"/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«Новые информационные технологии в образовании»</a:t>
            </a:r>
            <a:endParaRPr lang="ru-RU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1" indent="450850" algn="l" eaLnBrk="0" hangingPunct="0">
              <a:buFont typeface="Arial" charset="0"/>
              <a:buChar char="•"/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«Использование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Интернет-технологий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в образовательном </a:t>
            </a:r>
            <a:b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</a:b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и воспитательном процессе».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  <a:endParaRPr lang="ru-RU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1" indent="450850" algn="l" eaLnBrk="0" hangingPunct="0">
              <a:buFont typeface="Arial" charset="0"/>
              <a:buChar char="•"/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«Модель  построения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электронного детского садика 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  использованием  ИАС «АВЕРС: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Заведующий ДОУ».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1" indent="450850" eaLnBrk="0" hangingPunct="0">
              <a:buFont typeface="Arial" charset="0"/>
              <a:buChar char="•"/>
            </a:pPr>
            <a:endParaRPr lang="ru-RU" sz="1600" i="1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2" name="Рисунок 11" descr="Avers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562600" y="34576"/>
            <a:ext cx="359217" cy="3960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 descr="C:\Users\Никанорова\Desktop\фотографии совещаний директоров\IMG_009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33" y="620688"/>
            <a:ext cx="9571715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«Электронного детского садика»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642938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Модель «Электронного детского садика»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0" name="Блок-схема: альтернативный процесс 49"/>
          <p:cNvSpPr/>
          <p:nvPr/>
        </p:nvSpPr>
        <p:spPr>
          <a:xfrm>
            <a:off x="461832" y="710984"/>
            <a:ext cx="2525992" cy="5616000"/>
          </a:xfrm>
          <a:prstGeom prst="flowChartAlternateProcess">
            <a:avLst/>
          </a:prstGeom>
          <a:gradFill>
            <a:gsLst>
              <a:gs pos="0">
                <a:srgbClr val="66FF33">
                  <a:alpha val="26000"/>
                </a:srgbClr>
              </a:gs>
              <a:gs pos="100000">
                <a:srgbClr val="66FF33">
                  <a:alpha val="79000"/>
                </a:srgbClr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Модель «Электронного детского садика»  представлена: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Стрелка вниз 32"/>
          <p:cNvSpPr/>
          <p:nvPr/>
        </p:nvSpPr>
        <p:spPr>
          <a:xfrm rot="16200000">
            <a:off x="3671294" y="347877"/>
            <a:ext cx="358775" cy="1728000"/>
          </a:xfrm>
          <a:prstGeom prst="downArrow">
            <a:avLst>
              <a:gd name="adj1" fmla="val 50000"/>
              <a:gd name="adj2" fmla="val 48826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rgbClr val="F3F7F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4797552" y="2708920"/>
            <a:ext cx="4032000" cy="720000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ходе недели информатизации на Вятской земле</a:t>
            </a:r>
            <a:endParaRPr lang="ru-RU" sz="11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Блок-схема: альтернативный процесс 48"/>
          <p:cNvSpPr/>
          <p:nvPr/>
        </p:nvSpPr>
        <p:spPr>
          <a:xfrm>
            <a:off x="4797552" y="4581128"/>
            <a:ext cx="4032000" cy="720000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заседаниях инновационной экспериментальной площадки для руководителей ОУ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Омутнинского района</a:t>
            </a:r>
            <a:endParaRPr lang="ru-RU" sz="11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Блок-схема: альтернативный процесс 55"/>
          <p:cNvSpPr/>
          <p:nvPr/>
        </p:nvSpPr>
        <p:spPr>
          <a:xfrm>
            <a:off x="4797552" y="3645024"/>
            <a:ext cx="4032000" cy="720000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окружном совещании заведующих ДОУ</a:t>
            </a:r>
            <a:endParaRPr lang="ru-RU" sz="11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Блок-схема: альтернативный процесс 56"/>
          <p:cNvSpPr/>
          <p:nvPr/>
        </p:nvSpPr>
        <p:spPr>
          <a:xfrm>
            <a:off x="4797552" y="853298"/>
            <a:ext cx="4032000" cy="720000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На 4 -</a:t>
            </a:r>
            <a:r>
              <a:rPr lang="ru-RU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районном образовательном форуме «Открытость. Качество. Развитие»</a:t>
            </a:r>
            <a:endParaRPr lang="ru-RU" sz="11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8" name="Блок-схема: альтернативный процесс 57"/>
          <p:cNvSpPr/>
          <p:nvPr/>
        </p:nvSpPr>
        <p:spPr>
          <a:xfrm>
            <a:off x="4797552" y="1772816"/>
            <a:ext cx="4032000" cy="720000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международном образовательном  форуме «Пути реализации национальной образовательной инициативы «Наша новая школа»</a:t>
            </a:r>
            <a:endParaRPr lang="ru-RU" sz="11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Стрелка вниз 39"/>
          <p:cNvSpPr/>
          <p:nvPr/>
        </p:nvSpPr>
        <p:spPr>
          <a:xfrm rot="16200000">
            <a:off x="3671879" y="1254266"/>
            <a:ext cx="358775" cy="1728000"/>
          </a:xfrm>
          <a:prstGeom prst="downArrow">
            <a:avLst>
              <a:gd name="adj1" fmla="val 50000"/>
              <a:gd name="adj2" fmla="val 48826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rgbClr val="F3F7F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Стрелка вниз 43"/>
          <p:cNvSpPr/>
          <p:nvPr/>
        </p:nvSpPr>
        <p:spPr>
          <a:xfrm rot="16200000">
            <a:off x="3682040" y="4060585"/>
            <a:ext cx="358775" cy="1728000"/>
          </a:xfrm>
          <a:prstGeom prst="downArrow">
            <a:avLst>
              <a:gd name="adj1" fmla="val 50000"/>
              <a:gd name="adj2" fmla="val 48826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rgbClr val="F3F7F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5" name="Стрелка вниз 64"/>
          <p:cNvSpPr/>
          <p:nvPr/>
        </p:nvSpPr>
        <p:spPr>
          <a:xfrm rot="16200000">
            <a:off x="3671880" y="2151332"/>
            <a:ext cx="358775" cy="1728000"/>
          </a:xfrm>
          <a:prstGeom prst="downArrow">
            <a:avLst>
              <a:gd name="adj1" fmla="val 50000"/>
              <a:gd name="adj2" fmla="val 48826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rgbClr val="F3F7F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4797552" y="5517280"/>
            <a:ext cx="4032000" cy="720000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Статьи  в районной газете  «Наша жизнь»</a:t>
            </a:r>
            <a:endParaRPr lang="ru-RU" sz="11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Стрелка вниз 45"/>
          <p:cNvSpPr/>
          <p:nvPr/>
        </p:nvSpPr>
        <p:spPr>
          <a:xfrm rot="16200000">
            <a:off x="3672439" y="3177700"/>
            <a:ext cx="358775" cy="1728000"/>
          </a:xfrm>
          <a:prstGeom prst="downArrow">
            <a:avLst>
              <a:gd name="adj1" fmla="val 50000"/>
              <a:gd name="adj2" fmla="val 48826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rgbClr val="F3F7F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Стрелка вниз 46"/>
          <p:cNvSpPr/>
          <p:nvPr/>
        </p:nvSpPr>
        <p:spPr>
          <a:xfrm rot="16200000">
            <a:off x="3672439" y="4987541"/>
            <a:ext cx="358775" cy="1728000"/>
          </a:xfrm>
          <a:prstGeom prst="downArrow">
            <a:avLst>
              <a:gd name="adj1" fmla="val 50000"/>
              <a:gd name="adj2" fmla="val 48826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rgbClr val="F3F7F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5" name="Рисунок 24" descr="Avers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562600" y="34576"/>
            <a:ext cx="359217" cy="3960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117475"/>
            <a:ext cx="9144000" cy="1223963"/>
          </a:xfrm>
        </p:spPr>
        <p:txBody>
          <a:bodyPr/>
          <a:lstStyle/>
          <a:p>
            <a:endParaRPr lang="en-US" sz="2800" dirty="0" smtClean="0">
              <a:solidFill>
                <a:srgbClr val="660066"/>
              </a:solidFill>
            </a:endParaRPr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gray">
          <a:xfrm rot="10800000">
            <a:off x="1835150" y="764704"/>
            <a:ext cx="5530850" cy="3672408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rgbClr val="66FF66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gray">
          <a:xfrm>
            <a:off x="755650" y="782623"/>
            <a:ext cx="80645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B0F0"/>
              </a:gs>
              <a:gs pos="50000">
                <a:srgbClr val="0070C0"/>
              </a:gs>
              <a:gs pos="100000">
                <a:srgbClr val="FF0000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Проект «Электронный детский садик»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gray">
          <a:xfrm>
            <a:off x="3777645" y="2492375"/>
            <a:ext cx="156966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Задачи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9388" y="3716338"/>
            <a:ext cx="1579562" cy="2070100"/>
            <a:chOff x="576" y="2476"/>
            <a:chExt cx="995" cy="1304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576" y="2476"/>
              <a:ext cx="936" cy="954"/>
              <a:chOff x="624" y="1584"/>
              <a:chExt cx="1248" cy="1296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24585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endParaRPr>
                </a:p>
              </p:txBody>
            </p:sp>
            <p:sp>
              <p:nvSpPr>
                <p:cNvPr id="24586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endParaRPr>
                </a:p>
              </p:txBody>
            </p:sp>
          </p:grpSp>
          <p:sp>
            <p:nvSpPr>
              <p:cNvPr id="24587" name="Text Box 11"/>
              <p:cNvSpPr txBox="1">
                <a:spLocks noChangeArrowheads="1"/>
              </p:cNvSpPr>
              <p:nvPr/>
            </p:nvSpPr>
            <p:spPr bwMode="gray">
              <a:xfrm>
                <a:off x="763" y="2030"/>
                <a:ext cx="1070" cy="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Методика</a:t>
                </a:r>
                <a:endPara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24588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619250" y="4508500"/>
            <a:ext cx="1617663" cy="2070100"/>
            <a:chOff x="1776" y="2476"/>
            <a:chExt cx="1019" cy="1304"/>
          </a:xfrm>
        </p:grpSpPr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1776" y="2476"/>
              <a:ext cx="960" cy="958"/>
              <a:chOff x="2016" y="1920"/>
              <a:chExt cx="1680" cy="1680"/>
            </a:xfrm>
          </p:grpSpPr>
          <p:sp>
            <p:nvSpPr>
              <p:cNvPr id="24591" name="Oval 15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24592" name="Freeform 16"/>
              <p:cNvSpPr>
                <a:spLocks/>
              </p:cNvSpPr>
              <p:nvPr/>
            </p:nvSpPr>
            <p:spPr bwMode="gray">
              <a:xfrm>
                <a:off x="2209" y="1948"/>
                <a:ext cx="1295" cy="633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24593" name="Text Box 17"/>
            <p:cNvSpPr txBox="1">
              <a:spLocks noChangeArrowheads="1"/>
            </p:cNvSpPr>
            <p:nvPr/>
          </p:nvSpPr>
          <p:spPr bwMode="gray">
            <a:xfrm>
              <a:off x="1824" y="2651"/>
              <a:ext cx="86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Новая система управления</a:t>
              </a:r>
              <a:endPara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24594" name="Oval 18"/>
            <p:cNvSpPr>
              <a:spLocks noChangeArrowheads="1"/>
            </p:cNvSpPr>
            <p:nvPr/>
          </p:nvSpPr>
          <p:spPr bwMode="gray">
            <a:xfrm>
              <a:off x="1800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accent5">
                    <a:lumMod val="50000"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3492500" y="4743450"/>
            <a:ext cx="1792288" cy="2114550"/>
            <a:chOff x="3072" y="2448"/>
            <a:chExt cx="1028" cy="1332"/>
          </a:xfrm>
        </p:grpSpPr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3072" y="2448"/>
              <a:ext cx="960" cy="958"/>
              <a:chOff x="2016" y="1920"/>
              <a:chExt cx="1680" cy="1680"/>
            </a:xfrm>
          </p:grpSpPr>
          <p:sp>
            <p:nvSpPr>
              <p:cNvPr id="24597" name="Oval 2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78" cy="1680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24598" name="Freeform 22"/>
              <p:cNvSpPr>
                <a:spLocks/>
              </p:cNvSpPr>
              <p:nvPr/>
            </p:nvSpPr>
            <p:spPr bwMode="gray">
              <a:xfrm>
                <a:off x="2207" y="1948"/>
                <a:ext cx="1297" cy="633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rgbClr val="FFFF00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24599" name="Text Box 23"/>
            <p:cNvSpPr txBox="1">
              <a:spLocks noChangeArrowheads="1"/>
            </p:cNvSpPr>
            <p:nvPr/>
          </p:nvSpPr>
          <p:spPr bwMode="gray">
            <a:xfrm>
              <a:off x="3158" y="2618"/>
              <a:ext cx="864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Внедрение ИАС «Заведующий ДОУ» и ИАС «Расчет меню питания»</a:t>
              </a:r>
              <a:endPara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24600" name="Oval 24"/>
            <p:cNvSpPr>
              <a:spLocks noChangeArrowheads="1"/>
            </p:cNvSpPr>
            <p:nvPr/>
          </p:nvSpPr>
          <p:spPr bwMode="gray">
            <a:xfrm>
              <a:off x="3105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rgbClr val="FFC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7535860" y="3716338"/>
            <a:ext cx="1608136" cy="2114550"/>
            <a:chOff x="4254" y="2448"/>
            <a:chExt cx="1013" cy="1332"/>
          </a:xfrm>
        </p:grpSpPr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4254" y="2448"/>
              <a:ext cx="993" cy="965"/>
              <a:chOff x="2374" y="1488"/>
              <a:chExt cx="1189" cy="1152"/>
            </a:xfrm>
          </p:grpSpPr>
          <p:grpSp>
            <p:nvGrpSpPr>
              <p:cNvPr id="11" name="Group 27"/>
              <p:cNvGrpSpPr>
                <a:grpSpLocks/>
              </p:cNvGrpSpPr>
              <p:nvPr/>
            </p:nvGrpSpPr>
            <p:grpSpPr bwMode="auto">
              <a:xfrm>
                <a:off x="2400" y="1488"/>
                <a:ext cx="1152" cy="1152"/>
                <a:chOff x="2016" y="1920"/>
                <a:chExt cx="1680" cy="1680"/>
              </a:xfrm>
            </p:grpSpPr>
            <p:sp>
              <p:nvSpPr>
                <p:cNvPr id="24604" name="Oval 28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solidFill>
                  <a:srgbClr val="0033CC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endParaRPr>
                </a:p>
              </p:txBody>
            </p:sp>
            <p:sp>
              <p:nvSpPr>
                <p:cNvPr id="24605" name="Freeform 29"/>
                <p:cNvSpPr>
                  <a:spLocks/>
                </p:cNvSpPr>
                <p:nvPr/>
              </p:nvSpPr>
              <p:spPr bwMode="gray">
                <a:xfrm>
                  <a:off x="2209" y="1948"/>
                  <a:ext cx="1295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B0F0"/>
                    </a:gs>
                    <a:gs pos="5000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bg1"/>
                    </a:gs>
                  </a:gsLst>
                  <a:lin ang="16200000" scaled="1"/>
                  <a:tileRect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endParaRPr>
                </a:p>
              </p:txBody>
            </p:sp>
          </p:grpSp>
          <p:sp>
            <p:nvSpPr>
              <p:cNvPr id="24606" name="Text Box 30"/>
              <p:cNvSpPr txBox="1">
                <a:spLocks noChangeArrowheads="1"/>
              </p:cNvSpPr>
              <p:nvPr/>
            </p:nvSpPr>
            <p:spPr bwMode="gray">
              <a:xfrm>
                <a:off x="2374" y="1892"/>
                <a:ext cx="1189" cy="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Мониторинг</a:t>
                </a:r>
                <a:endPara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24607" name="Oval 31"/>
            <p:cNvSpPr>
              <a:spLocks noChangeArrowheads="1"/>
            </p:cNvSpPr>
            <p:nvPr/>
          </p:nvSpPr>
          <p:spPr bwMode="gray">
            <a:xfrm>
              <a:off x="4272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12" name="Group 32"/>
          <p:cNvGrpSpPr>
            <a:grpSpLocks/>
          </p:cNvGrpSpPr>
          <p:nvPr/>
        </p:nvGrpSpPr>
        <p:grpSpPr bwMode="auto">
          <a:xfrm>
            <a:off x="5580062" y="4437063"/>
            <a:ext cx="1579563" cy="2114550"/>
            <a:chOff x="4272" y="2448"/>
            <a:chExt cx="995" cy="1332"/>
          </a:xfrm>
        </p:grpSpPr>
        <p:grpSp>
          <p:nvGrpSpPr>
            <p:cNvPr id="13" name="Group 33"/>
            <p:cNvGrpSpPr>
              <a:grpSpLocks/>
            </p:cNvGrpSpPr>
            <p:nvPr/>
          </p:nvGrpSpPr>
          <p:grpSpPr bwMode="auto">
            <a:xfrm>
              <a:off x="4273" y="2448"/>
              <a:ext cx="968" cy="965"/>
              <a:chOff x="2400" y="1488"/>
              <a:chExt cx="1161" cy="1152"/>
            </a:xfrm>
          </p:grpSpPr>
          <p:grpSp>
            <p:nvGrpSpPr>
              <p:cNvPr id="14" name="Group 34"/>
              <p:cNvGrpSpPr>
                <a:grpSpLocks/>
              </p:cNvGrpSpPr>
              <p:nvPr/>
            </p:nvGrpSpPr>
            <p:grpSpPr bwMode="auto">
              <a:xfrm>
                <a:off x="2400" y="1488"/>
                <a:ext cx="1152" cy="1152"/>
                <a:chOff x="2016" y="1920"/>
                <a:chExt cx="1680" cy="1680"/>
              </a:xfrm>
            </p:grpSpPr>
            <p:sp>
              <p:nvSpPr>
                <p:cNvPr id="24611" name="Oval 35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6FF66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endParaRPr>
                </a:p>
              </p:txBody>
            </p:sp>
            <p:sp>
              <p:nvSpPr>
                <p:cNvPr id="24612" name="Freeform 36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5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66FF66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endParaRPr>
                </a:p>
              </p:txBody>
            </p:sp>
          </p:grpSp>
          <p:sp>
            <p:nvSpPr>
              <p:cNvPr id="24613" name="Text Box 37"/>
              <p:cNvSpPr txBox="1">
                <a:spLocks noChangeArrowheads="1"/>
              </p:cNvSpPr>
              <p:nvPr/>
            </p:nvSpPr>
            <p:spPr bwMode="gray">
              <a:xfrm>
                <a:off x="2432" y="1853"/>
                <a:ext cx="1129" cy="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Взаимодействие</a:t>
                </a:r>
                <a:br>
                  <a:rPr lang="ru-RU" sz="1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</a:br>
                <a:r>
                  <a:rPr lang="ru-RU" sz="1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воспитатель-</a:t>
                </a: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родитель</a:t>
                </a:r>
                <a:endParaRPr 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24614" name="Oval 38"/>
            <p:cNvSpPr>
              <a:spLocks noChangeArrowheads="1"/>
            </p:cNvSpPr>
            <p:nvPr/>
          </p:nvSpPr>
          <p:spPr bwMode="gray">
            <a:xfrm>
              <a:off x="4272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rgbClr val="00B05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39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</a:t>
              </a: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модели информационно-образовательной среды «Электронного детского садика»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/>
        </p:nvSpPr>
        <p:spPr bwMode="auto">
          <a:xfrm>
            <a:off x="2786050" y="714356"/>
            <a:ext cx="3830480" cy="4788377"/>
          </a:xfrm>
          <a:custGeom>
            <a:avLst/>
            <a:gdLst/>
            <a:ahLst/>
            <a:cxnLst>
              <a:cxn ang="0">
                <a:pos x="690" y="9"/>
              </a:cxn>
              <a:cxn ang="0">
                <a:pos x="1107" y="227"/>
              </a:cxn>
              <a:cxn ang="0">
                <a:pos x="1207" y="627"/>
              </a:cxn>
              <a:cxn ang="0">
                <a:pos x="1234" y="891"/>
              </a:cxn>
              <a:cxn ang="0">
                <a:pos x="1225" y="1336"/>
              </a:cxn>
              <a:cxn ang="0">
                <a:pos x="1516" y="1600"/>
              </a:cxn>
              <a:cxn ang="0">
                <a:pos x="1806" y="1827"/>
              </a:cxn>
              <a:cxn ang="0">
                <a:pos x="1978" y="1909"/>
              </a:cxn>
              <a:cxn ang="0">
                <a:pos x="1951" y="1518"/>
              </a:cxn>
              <a:cxn ang="0">
                <a:pos x="2115" y="1363"/>
              </a:cxn>
              <a:cxn ang="0">
                <a:pos x="2559" y="1100"/>
              </a:cxn>
              <a:cxn ang="0">
                <a:pos x="2886" y="1181"/>
              </a:cxn>
              <a:cxn ang="0">
                <a:pos x="3113" y="745"/>
              </a:cxn>
              <a:cxn ang="0">
                <a:pos x="3676" y="900"/>
              </a:cxn>
              <a:cxn ang="0">
                <a:pos x="4030" y="1181"/>
              </a:cxn>
              <a:cxn ang="0">
                <a:pos x="3884" y="1500"/>
              </a:cxn>
              <a:cxn ang="0">
                <a:pos x="3930" y="1990"/>
              </a:cxn>
              <a:cxn ang="0">
                <a:pos x="4211" y="2099"/>
              </a:cxn>
              <a:cxn ang="0">
                <a:pos x="4229" y="2436"/>
              </a:cxn>
              <a:cxn ang="0">
                <a:pos x="4066" y="2736"/>
              </a:cxn>
              <a:cxn ang="0">
                <a:pos x="3812" y="2763"/>
              </a:cxn>
              <a:cxn ang="0">
                <a:pos x="3694" y="2717"/>
              </a:cxn>
              <a:cxn ang="0">
                <a:pos x="3340" y="2781"/>
              </a:cxn>
              <a:cxn ang="0">
                <a:pos x="3031" y="2908"/>
              </a:cxn>
              <a:cxn ang="0">
                <a:pos x="3122" y="3235"/>
              </a:cxn>
              <a:cxn ang="0">
                <a:pos x="3167" y="3508"/>
              </a:cxn>
              <a:cxn ang="0">
                <a:pos x="3022" y="3763"/>
              </a:cxn>
              <a:cxn ang="0">
                <a:pos x="2732" y="3872"/>
              </a:cxn>
              <a:cxn ang="0">
                <a:pos x="2759" y="4244"/>
              </a:cxn>
              <a:cxn ang="0">
                <a:pos x="2868" y="4335"/>
              </a:cxn>
              <a:cxn ang="0">
                <a:pos x="2813" y="4653"/>
              </a:cxn>
              <a:cxn ang="0">
                <a:pos x="2741" y="4917"/>
              </a:cxn>
              <a:cxn ang="0">
                <a:pos x="2886" y="5144"/>
              </a:cxn>
              <a:cxn ang="0">
                <a:pos x="2668" y="5208"/>
              </a:cxn>
              <a:cxn ang="0">
                <a:pos x="2559" y="4935"/>
              </a:cxn>
              <a:cxn ang="0">
                <a:pos x="2387" y="4890"/>
              </a:cxn>
              <a:cxn ang="0">
                <a:pos x="2169" y="4681"/>
              </a:cxn>
              <a:cxn ang="0">
                <a:pos x="1933" y="4408"/>
              </a:cxn>
              <a:cxn ang="0">
                <a:pos x="1697" y="4290"/>
              </a:cxn>
              <a:cxn ang="0">
                <a:pos x="1507" y="4099"/>
              </a:cxn>
              <a:cxn ang="0">
                <a:pos x="1470" y="4144"/>
              </a:cxn>
              <a:cxn ang="0">
                <a:pos x="1144" y="4153"/>
              </a:cxn>
              <a:cxn ang="0">
                <a:pos x="853" y="4281"/>
              </a:cxn>
              <a:cxn ang="0">
                <a:pos x="536" y="4435"/>
              </a:cxn>
              <a:cxn ang="0">
                <a:pos x="363" y="4335"/>
              </a:cxn>
              <a:cxn ang="0">
                <a:pos x="154" y="4144"/>
              </a:cxn>
              <a:cxn ang="0">
                <a:pos x="218" y="4035"/>
              </a:cxn>
              <a:cxn ang="0">
                <a:pos x="399" y="3708"/>
              </a:cxn>
              <a:cxn ang="0">
                <a:pos x="644" y="3617"/>
              </a:cxn>
              <a:cxn ang="0">
                <a:pos x="681" y="3263"/>
              </a:cxn>
              <a:cxn ang="0">
                <a:pos x="336" y="3226"/>
              </a:cxn>
              <a:cxn ang="0">
                <a:pos x="27" y="3045"/>
              </a:cxn>
              <a:cxn ang="0">
                <a:pos x="136" y="2745"/>
              </a:cxn>
              <a:cxn ang="0">
                <a:pos x="363" y="2599"/>
              </a:cxn>
              <a:cxn ang="0">
                <a:pos x="672" y="2290"/>
              </a:cxn>
              <a:cxn ang="0">
                <a:pos x="436" y="1672"/>
              </a:cxn>
              <a:cxn ang="0">
                <a:pos x="408" y="1363"/>
              </a:cxn>
              <a:cxn ang="0">
                <a:pos x="427" y="1018"/>
              </a:cxn>
              <a:cxn ang="0">
                <a:pos x="209" y="1018"/>
              </a:cxn>
              <a:cxn ang="0">
                <a:pos x="91" y="836"/>
              </a:cxn>
              <a:cxn ang="0">
                <a:pos x="354" y="663"/>
              </a:cxn>
              <a:cxn ang="0">
                <a:pos x="472" y="291"/>
              </a:cxn>
            </a:cxnLst>
            <a:rect l="0" t="0" r="r" b="b"/>
            <a:pathLst>
              <a:path w="4247" h="5262">
                <a:moveTo>
                  <a:pt x="472" y="273"/>
                </a:moveTo>
                <a:lnTo>
                  <a:pt x="481" y="254"/>
                </a:lnTo>
                <a:lnTo>
                  <a:pt x="490" y="154"/>
                </a:lnTo>
                <a:lnTo>
                  <a:pt x="499" y="136"/>
                </a:lnTo>
                <a:lnTo>
                  <a:pt x="517" y="91"/>
                </a:lnTo>
                <a:lnTo>
                  <a:pt x="526" y="64"/>
                </a:lnTo>
                <a:lnTo>
                  <a:pt x="545" y="45"/>
                </a:lnTo>
                <a:lnTo>
                  <a:pt x="572" y="18"/>
                </a:lnTo>
                <a:lnTo>
                  <a:pt x="599" y="0"/>
                </a:lnTo>
                <a:lnTo>
                  <a:pt x="644" y="9"/>
                </a:lnTo>
                <a:lnTo>
                  <a:pt x="690" y="9"/>
                </a:lnTo>
                <a:lnTo>
                  <a:pt x="744" y="9"/>
                </a:lnTo>
                <a:lnTo>
                  <a:pt x="808" y="18"/>
                </a:lnTo>
                <a:lnTo>
                  <a:pt x="853" y="36"/>
                </a:lnTo>
                <a:lnTo>
                  <a:pt x="899" y="73"/>
                </a:lnTo>
                <a:lnTo>
                  <a:pt x="917" y="91"/>
                </a:lnTo>
                <a:lnTo>
                  <a:pt x="935" y="127"/>
                </a:lnTo>
                <a:lnTo>
                  <a:pt x="962" y="164"/>
                </a:lnTo>
                <a:lnTo>
                  <a:pt x="989" y="191"/>
                </a:lnTo>
                <a:lnTo>
                  <a:pt x="1017" y="209"/>
                </a:lnTo>
                <a:lnTo>
                  <a:pt x="1053" y="200"/>
                </a:lnTo>
                <a:lnTo>
                  <a:pt x="1107" y="227"/>
                </a:lnTo>
                <a:lnTo>
                  <a:pt x="1171" y="236"/>
                </a:lnTo>
                <a:lnTo>
                  <a:pt x="1198" y="345"/>
                </a:lnTo>
                <a:lnTo>
                  <a:pt x="1207" y="391"/>
                </a:lnTo>
                <a:lnTo>
                  <a:pt x="1216" y="427"/>
                </a:lnTo>
                <a:lnTo>
                  <a:pt x="1225" y="463"/>
                </a:lnTo>
                <a:lnTo>
                  <a:pt x="1234" y="491"/>
                </a:lnTo>
                <a:lnTo>
                  <a:pt x="1225" y="536"/>
                </a:lnTo>
                <a:lnTo>
                  <a:pt x="1216" y="545"/>
                </a:lnTo>
                <a:lnTo>
                  <a:pt x="1216" y="563"/>
                </a:lnTo>
                <a:lnTo>
                  <a:pt x="1207" y="600"/>
                </a:lnTo>
                <a:lnTo>
                  <a:pt x="1207" y="627"/>
                </a:lnTo>
                <a:lnTo>
                  <a:pt x="1216" y="663"/>
                </a:lnTo>
                <a:lnTo>
                  <a:pt x="1243" y="682"/>
                </a:lnTo>
                <a:lnTo>
                  <a:pt x="1289" y="682"/>
                </a:lnTo>
                <a:lnTo>
                  <a:pt x="1316" y="709"/>
                </a:lnTo>
                <a:lnTo>
                  <a:pt x="1334" y="736"/>
                </a:lnTo>
                <a:lnTo>
                  <a:pt x="1334" y="745"/>
                </a:lnTo>
                <a:lnTo>
                  <a:pt x="1334" y="763"/>
                </a:lnTo>
                <a:lnTo>
                  <a:pt x="1316" y="800"/>
                </a:lnTo>
                <a:lnTo>
                  <a:pt x="1289" y="818"/>
                </a:lnTo>
                <a:lnTo>
                  <a:pt x="1262" y="854"/>
                </a:lnTo>
                <a:lnTo>
                  <a:pt x="1234" y="891"/>
                </a:lnTo>
                <a:lnTo>
                  <a:pt x="1234" y="891"/>
                </a:lnTo>
                <a:lnTo>
                  <a:pt x="1207" y="936"/>
                </a:lnTo>
                <a:lnTo>
                  <a:pt x="1180" y="981"/>
                </a:lnTo>
                <a:lnTo>
                  <a:pt x="1180" y="1036"/>
                </a:lnTo>
                <a:lnTo>
                  <a:pt x="1171" y="1072"/>
                </a:lnTo>
                <a:lnTo>
                  <a:pt x="1180" y="1100"/>
                </a:lnTo>
                <a:lnTo>
                  <a:pt x="1198" y="1127"/>
                </a:lnTo>
                <a:lnTo>
                  <a:pt x="1216" y="1154"/>
                </a:lnTo>
                <a:lnTo>
                  <a:pt x="1216" y="1200"/>
                </a:lnTo>
                <a:lnTo>
                  <a:pt x="1225" y="1263"/>
                </a:lnTo>
                <a:lnTo>
                  <a:pt x="1225" y="1336"/>
                </a:lnTo>
                <a:lnTo>
                  <a:pt x="1225" y="1390"/>
                </a:lnTo>
                <a:lnTo>
                  <a:pt x="1243" y="1409"/>
                </a:lnTo>
                <a:lnTo>
                  <a:pt x="1271" y="1436"/>
                </a:lnTo>
                <a:lnTo>
                  <a:pt x="1316" y="1454"/>
                </a:lnTo>
                <a:lnTo>
                  <a:pt x="1361" y="1463"/>
                </a:lnTo>
                <a:lnTo>
                  <a:pt x="1416" y="1481"/>
                </a:lnTo>
                <a:lnTo>
                  <a:pt x="1461" y="1500"/>
                </a:lnTo>
                <a:lnTo>
                  <a:pt x="1488" y="1509"/>
                </a:lnTo>
                <a:lnTo>
                  <a:pt x="1525" y="1545"/>
                </a:lnTo>
                <a:lnTo>
                  <a:pt x="1525" y="1563"/>
                </a:lnTo>
                <a:lnTo>
                  <a:pt x="1516" y="1600"/>
                </a:lnTo>
                <a:lnTo>
                  <a:pt x="1516" y="1636"/>
                </a:lnTo>
                <a:lnTo>
                  <a:pt x="1516" y="1672"/>
                </a:lnTo>
                <a:lnTo>
                  <a:pt x="1516" y="1681"/>
                </a:lnTo>
                <a:lnTo>
                  <a:pt x="1543" y="1690"/>
                </a:lnTo>
                <a:lnTo>
                  <a:pt x="1579" y="1699"/>
                </a:lnTo>
                <a:lnTo>
                  <a:pt x="1606" y="1709"/>
                </a:lnTo>
                <a:lnTo>
                  <a:pt x="1643" y="1736"/>
                </a:lnTo>
                <a:lnTo>
                  <a:pt x="1697" y="1754"/>
                </a:lnTo>
                <a:lnTo>
                  <a:pt x="1743" y="1781"/>
                </a:lnTo>
                <a:lnTo>
                  <a:pt x="1779" y="1790"/>
                </a:lnTo>
                <a:lnTo>
                  <a:pt x="1806" y="1827"/>
                </a:lnTo>
                <a:lnTo>
                  <a:pt x="1797" y="1881"/>
                </a:lnTo>
                <a:lnTo>
                  <a:pt x="1806" y="1909"/>
                </a:lnTo>
                <a:lnTo>
                  <a:pt x="1797" y="1936"/>
                </a:lnTo>
                <a:lnTo>
                  <a:pt x="1806" y="1954"/>
                </a:lnTo>
                <a:lnTo>
                  <a:pt x="1833" y="1972"/>
                </a:lnTo>
                <a:lnTo>
                  <a:pt x="1861" y="1990"/>
                </a:lnTo>
                <a:lnTo>
                  <a:pt x="1897" y="1981"/>
                </a:lnTo>
                <a:lnTo>
                  <a:pt x="1915" y="1972"/>
                </a:lnTo>
                <a:lnTo>
                  <a:pt x="1942" y="1963"/>
                </a:lnTo>
                <a:lnTo>
                  <a:pt x="1960" y="1954"/>
                </a:lnTo>
                <a:lnTo>
                  <a:pt x="1978" y="1909"/>
                </a:lnTo>
                <a:lnTo>
                  <a:pt x="1988" y="1872"/>
                </a:lnTo>
                <a:lnTo>
                  <a:pt x="1997" y="1827"/>
                </a:lnTo>
                <a:lnTo>
                  <a:pt x="1969" y="1809"/>
                </a:lnTo>
                <a:lnTo>
                  <a:pt x="1960" y="1772"/>
                </a:lnTo>
                <a:lnTo>
                  <a:pt x="1951" y="1736"/>
                </a:lnTo>
                <a:lnTo>
                  <a:pt x="1942" y="1709"/>
                </a:lnTo>
                <a:lnTo>
                  <a:pt x="1933" y="1672"/>
                </a:lnTo>
                <a:lnTo>
                  <a:pt x="1933" y="1618"/>
                </a:lnTo>
                <a:lnTo>
                  <a:pt x="1942" y="1590"/>
                </a:lnTo>
                <a:lnTo>
                  <a:pt x="1942" y="1554"/>
                </a:lnTo>
                <a:lnTo>
                  <a:pt x="1951" y="1518"/>
                </a:lnTo>
                <a:lnTo>
                  <a:pt x="1951" y="1509"/>
                </a:lnTo>
                <a:lnTo>
                  <a:pt x="1997" y="1500"/>
                </a:lnTo>
                <a:lnTo>
                  <a:pt x="2033" y="1500"/>
                </a:lnTo>
                <a:lnTo>
                  <a:pt x="2051" y="1490"/>
                </a:lnTo>
                <a:lnTo>
                  <a:pt x="2060" y="1472"/>
                </a:lnTo>
                <a:lnTo>
                  <a:pt x="2051" y="1445"/>
                </a:lnTo>
                <a:lnTo>
                  <a:pt x="2042" y="1418"/>
                </a:lnTo>
                <a:lnTo>
                  <a:pt x="2042" y="1390"/>
                </a:lnTo>
                <a:lnTo>
                  <a:pt x="2060" y="1372"/>
                </a:lnTo>
                <a:lnTo>
                  <a:pt x="2096" y="1363"/>
                </a:lnTo>
                <a:lnTo>
                  <a:pt x="2115" y="1363"/>
                </a:lnTo>
                <a:lnTo>
                  <a:pt x="2151" y="1354"/>
                </a:lnTo>
                <a:lnTo>
                  <a:pt x="2187" y="1318"/>
                </a:lnTo>
                <a:lnTo>
                  <a:pt x="2224" y="1309"/>
                </a:lnTo>
                <a:lnTo>
                  <a:pt x="2287" y="1281"/>
                </a:lnTo>
                <a:lnTo>
                  <a:pt x="2342" y="1272"/>
                </a:lnTo>
                <a:lnTo>
                  <a:pt x="2387" y="1263"/>
                </a:lnTo>
                <a:lnTo>
                  <a:pt x="2414" y="1254"/>
                </a:lnTo>
                <a:lnTo>
                  <a:pt x="2450" y="1236"/>
                </a:lnTo>
                <a:lnTo>
                  <a:pt x="2487" y="1191"/>
                </a:lnTo>
                <a:lnTo>
                  <a:pt x="2532" y="1136"/>
                </a:lnTo>
                <a:lnTo>
                  <a:pt x="2559" y="1100"/>
                </a:lnTo>
                <a:lnTo>
                  <a:pt x="2587" y="1081"/>
                </a:lnTo>
                <a:lnTo>
                  <a:pt x="2641" y="1054"/>
                </a:lnTo>
                <a:lnTo>
                  <a:pt x="2695" y="1045"/>
                </a:lnTo>
                <a:lnTo>
                  <a:pt x="2741" y="1063"/>
                </a:lnTo>
                <a:lnTo>
                  <a:pt x="2777" y="1091"/>
                </a:lnTo>
                <a:lnTo>
                  <a:pt x="2777" y="1109"/>
                </a:lnTo>
                <a:lnTo>
                  <a:pt x="2795" y="1136"/>
                </a:lnTo>
                <a:lnTo>
                  <a:pt x="2813" y="1163"/>
                </a:lnTo>
                <a:lnTo>
                  <a:pt x="2822" y="1181"/>
                </a:lnTo>
                <a:lnTo>
                  <a:pt x="2859" y="1200"/>
                </a:lnTo>
                <a:lnTo>
                  <a:pt x="2886" y="1181"/>
                </a:lnTo>
                <a:lnTo>
                  <a:pt x="2950" y="1072"/>
                </a:lnTo>
                <a:lnTo>
                  <a:pt x="2968" y="1036"/>
                </a:lnTo>
                <a:lnTo>
                  <a:pt x="2986" y="1009"/>
                </a:lnTo>
                <a:lnTo>
                  <a:pt x="3004" y="972"/>
                </a:lnTo>
                <a:lnTo>
                  <a:pt x="3013" y="927"/>
                </a:lnTo>
                <a:lnTo>
                  <a:pt x="3022" y="891"/>
                </a:lnTo>
                <a:lnTo>
                  <a:pt x="3049" y="845"/>
                </a:lnTo>
                <a:lnTo>
                  <a:pt x="3058" y="818"/>
                </a:lnTo>
                <a:lnTo>
                  <a:pt x="3077" y="791"/>
                </a:lnTo>
                <a:lnTo>
                  <a:pt x="3095" y="763"/>
                </a:lnTo>
                <a:lnTo>
                  <a:pt x="3113" y="745"/>
                </a:lnTo>
                <a:lnTo>
                  <a:pt x="3140" y="736"/>
                </a:lnTo>
                <a:lnTo>
                  <a:pt x="3176" y="736"/>
                </a:lnTo>
                <a:lnTo>
                  <a:pt x="3231" y="782"/>
                </a:lnTo>
                <a:lnTo>
                  <a:pt x="3249" y="809"/>
                </a:lnTo>
                <a:lnTo>
                  <a:pt x="3285" y="818"/>
                </a:lnTo>
                <a:lnTo>
                  <a:pt x="3322" y="845"/>
                </a:lnTo>
                <a:lnTo>
                  <a:pt x="3349" y="854"/>
                </a:lnTo>
                <a:lnTo>
                  <a:pt x="3412" y="872"/>
                </a:lnTo>
                <a:lnTo>
                  <a:pt x="3476" y="882"/>
                </a:lnTo>
                <a:lnTo>
                  <a:pt x="3558" y="891"/>
                </a:lnTo>
                <a:lnTo>
                  <a:pt x="3676" y="900"/>
                </a:lnTo>
                <a:lnTo>
                  <a:pt x="3784" y="891"/>
                </a:lnTo>
                <a:lnTo>
                  <a:pt x="3821" y="872"/>
                </a:lnTo>
                <a:lnTo>
                  <a:pt x="3857" y="845"/>
                </a:lnTo>
                <a:lnTo>
                  <a:pt x="3893" y="836"/>
                </a:lnTo>
                <a:lnTo>
                  <a:pt x="3930" y="854"/>
                </a:lnTo>
                <a:lnTo>
                  <a:pt x="3948" y="872"/>
                </a:lnTo>
                <a:lnTo>
                  <a:pt x="3984" y="909"/>
                </a:lnTo>
                <a:lnTo>
                  <a:pt x="4002" y="963"/>
                </a:lnTo>
                <a:lnTo>
                  <a:pt x="4039" y="1018"/>
                </a:lnTo>
                <a:lnTo>
                  <a:pt x="4039" y="1091"/>
                </a:lnTo>
                <a:lnTo>
                  <a:pt x="4030" y="1181"/>
                </a:lnTo>
                <a:lnTo>
                  <a:pt x="4030" y="1254"/>
                </a:lnTo>
                <a:lnTo>
                  <a:pt x="4020" y="1327"/>
                </a:lnTo>
                <a:lnTo>
                  <a:pt x="3993" y="1372"/>
                </a:lnTo>
                <a:lnTo>
                  <a:pt x="3966" y="1372"/>
                </a:lnTo>
                <a:lnTo>
                  <a:pt x="3948" y="1372"/>
                </a:lnTo>
                <a:lnTo>
                  <a:pt x="3921" y="1381"/>
                </a:lnTo>
                <a:lnTo>
                  <a:pt x="3912" y="1390"/>
                </a:lnTo>
                <a:lnTo>
                  <a:pt x="3893" y="1400"/>
                </a:lnTo>
                <a:lnTo>
                  <a:pt x="3893" y="1436"/>
                </a:lnTo>
                <a:lnTo>
                  <a:pt x="3893" y="1454"/>
                </a:lnTo>
                <a:lnTo>
                  <a:pt x="3884" y="1500"/>
                </a:lnTo>
                <a:lnTo>
                  <a:pt x="3884" y="1563"/>
                </a:lnTo>
                <a:lnTo>
                  <a:pt x="3857" y="1609"/>
                </a:lnTo>
                <a:lnTo>
                  <a:pt x="3830" y="1663"/>
                </a:lnTo>
                <a:lnTo>
                  <a:pt x="3794" y="1718"/>
                </a:lnTo>
                <a:lnTo>
                  <a:pt x="3775" y="1772"/>
                </a:lnTo>
                <a:lnTo>
                  <a:pt x="3775" y="1818"/>
                </a:lnTo>
                <a:lnTo>
                  <a:pt x="3803" y="1863"/>
                </a:lnTo>
                <a:lnTo>
                  <a:pt x="3839" y="1899"/>
                </a:lnTo>
                <a:lnTo>
                  <a:pt x="3866" y="1927"/>
                </a:lnTo>
                <a:lnTo>
                  <a:pt x="3912" y="1972"/>
                </a:lnTo>
                <a:lnTo>
                  <a:pt x="3930" y="1990"/>
                </a:lnTo>
                <a:lnTo>
                  <a:pt x="3966" y="2009"/>
                </a:lnTo>
                <a:lnTo>
                  <a:pt x="4011" y="2009"/>
                </a:lnTo>
                <a:lnTo>
                  <a:pt x="4057" y="1999"/>
                </a:lnTo>
                <a:lnTo>
                  <a:pt x="4084" y="1999"/>
                </a:lnTo>
                <a:lnTo>
                  <a:pt x="4120" y="1990"/>
                </a:lnTo>
                <a:lnTo>
                  <a:pt x="4138" y="1972"/>
                </a:lnTo>
                <a:lnTo>
                  <a:pt x="4147" y="1990"/>
                </a:lnTo>
                <a:lnTo>
                  <a:pt x="4184" y="1999"/>
                </a:lnTo>
                <a:lnTo>
                  <a:pt x="4202" y="2045"/>
                </a:lnTo>
                <a:lnTo>
                  <a:pt x="4211" y="2081"/>
                </a:lnTo>
                <a:lnTo>
                  <a:pt x="4211" y="2099"/>
                </a:lnTo>
                <a:lnTo>
                  <a:pt x="4193" y="2127"/>
                </a:lnTo>
                <a:lnTo>
                  <a:pt x="4175" y="2154"/>
                </a:lnTo>
                <a:lnTo>
                  <a:pt x="4157" y="2172"/>
                </a:lnTo>
                <a:lnTo>
                  <a:pt x="4147" y="2199"/>
                </a:lnTo>
                <a:lnTo>
                  <a:pt x="4147" y="2208"/>
                </a:lnTo>
                <a:lnTo>
                  <a:pt x="4157" y="2245"/>
                </a:lnTo>
                <a:lnTo>
                  <a:pt x="4166" y="2263"/>
                </a:lnTo>
                <a:lnTo>
                  <a:pt x="4184" y="2299"/>
                </a:lnTo>
                <a:lnTo>
                  <a:pt x="4211" y="2345"/>
                </a:lnTo>
                <a:lnTo>
                  <a:pt x="4247" y="2381"/>
                </a:lnTo>
                <a:lnTo>
                  <a:pt x="4229" y="2436"/>
                </a:lnTo>
                <a:lnTo>
                  <a:pt x="4193" y="2454"/>
                </a:lnTo>
                <a:lnTo>
                  <a:pt x="4157" y="2463"/>
                </a:lnTo>
                <a:lnTo>
                  <a:pt x="4129" y="2499"/>
                </a:lnTo>
                <a:lnTo>
                  <a:pt x="4111" y="2536"/>
                </a:lnTo>
                <a:lnTo>
                  <a:pt x="4102" y="2572"/>
                </a:lnTo>
                <a:lnTo>
                  <a:pt x="4111" y="2599"/>
                </a:lnTo>
                <a:lnTo>
                  <a:pt x="4120" y="2636"/>
                </a:lnTo>
                <a:lnTo>
                  <a:pt x="4129" y="2690"/>
                </a:lnTo>
                <a:lnTo>
                  <a:pt x="4157" y="2736"/>
                </a:lnTo>
                <a:lnTo>
                  <a:pt x="4102" y="2736"/>
                </a:lnTo>
                <a:lnTo>
                  <a:pt x="4066" y="2736"/>
                </a:lnTo>
                <a:lnTo>
                  <a:pt x="4030" y="2754"/>
                </a:lnTo>
                <a:lnTo>
                  <a:pt x="4002" y="2772"/>
                </a:lnTo>
                <a:lnTo>
                  <a:pt x="3984" y="2808"/>
                </a:lnTo>
                <a:lnTo>
                  <a:pt x="3966" y="2817"/>
                </a:lnTo>
                <a:lnTo>
                  <a:pt x="3948" y="2826"/>
                </a:lnTo>
                <a:lnTo>
                  <a:pt x="3921" y="2826"/>
                </a:lnTo>
                <a:lnTo>
                  <a:pt x="3875" y="2808"/>
                </a:lnTo>
                <a:lnTo>
                  <a:pt x="3857" y="2790"/>
                </a:lnTo>
                <a:lnTo>
                  <a:pt x="3848" y="2772"/>
                </a:lnTo>
                <a:lnTo>
                  <a:pt x="3821" y="2772"/>
                </a:lnTo>
                <a:lnTo>
                  <a:pt x="3812" y="2763"/>
                </a:lnTo>
                <a:lnTo>
                  <a:pt x="3803" y="2736"/>
                </a:lnTo>
                <a:lnTo>
                  <a:pt x="3812" y="2708"/>
                </a:lnTo>
                <a:lnTo>
                  <a:pt x="3812" y="2690"/>
                </a:lnTo>
                <a:lnTo>
                  <a:pt x="3803" y="2654"/>
                </a:lnTo>
                <a:lnTo>
                  <a:pt x="3784" y="2627"/>
                </a:lnTo>
                <a:lnTo>
                  <a:pt x="3775" y="2627"/>
                </a:lnTo>
                <a:lnTo>
                  <a:pt x="3748" y="2645"/>
                </a:lnTo>
                <a:lnTo>
                  <a:pt x="3739" y="2654"/>
                </a:lnTo>
                <a:lnTo>
                  <a:pt x="3730" y="2681"/>
                </a:lnTo>
                <a:lnTo>
                  <a:pt x="3721" y="2699"/>
                </a:lnTo>
                <a:lnTo>
                  <a:pt x="3694" y="2717"/>
                </a:lnTo>
                <a:lnTo>
                  <a:pt x="3676" y="2736"/>
                </a:lnTo>
                <a:lnTo>
                  <a:pt x="3657" y="2772"/>
                </a:lnTo>
                <a:lnTo>
                  <a:pt x="3648" y="2799"/>
                </a:lnTo>
                <a:lnTo>
                  <a:pt x="3621" y="2817"/>
                </a:lnTo>
                <a:lnTo>
                  <a:pt x="3594" y="2826"/>
                </a:lnTo>
                <a:lnTo>
                  <a:pt x="3576" y="2817"/>
                </a:lnTo>
                <a:lnTo>
                  <a:pt x="3539" y="2817"/>
                </a:lnTo>
                <a:lnTo>
                  <a:pt x="3476" y="2817"/>
                </a:lnTo>
                <a:lnTo>
                  <a:pt x="3412" y="2808"/>
                </a:lnTo>
                <a:lnTo>
                  <a:pt x="3376" y="2808"/>
                </a:lnTo>
                <a:lnTo>
                  <a:pt x="3340" y="2781"/>
                </a:lnTo>
                <a:lnTo>
                  <a:pt x="3331" y="2763"/>
                </a:lnTo>
                <a:lnTo>
                  <a:pt x="3294" y="2754"/>
                </a:lnTo>
                <a:lnTo>
                  <a:pt x="3249" y="2745"/>
                </a:lnTo>
                <a:lnTo>
                  <a:pt x="3222" y="2745"/>
                </a:lnTo>
                <a:lnTo>
                  <a:pt x="3167" y="2763"/>
                </a:lnTo>
                <a:lnTo>
                  <a:pt x="3131" y="2781"/>
                </a:lnTo>
                <a:lnTo>
                  <a:pt x="3104" y="2808"/>
                </a:lnTo>
                <a:lnTo>
                  <a:pt x="3068" y="2836"/>
                </a:lnTo>
                <a:lnTo>
                  <a:pt x="3040" y="2854"/>
                </a:lnTo>
                <a:lnTo>
                  <a:pt x="3031" y="2890"/>
                </a:lnTo>
                <a:lnTo>
                  <a:pt x="3031" y="2908"/>
                </a:lnTo>
                <a:lnTo>
                  <a:pt x="3004" y="3017"/>
                </a:lnTo>
                <a:lnTo>
                  <a:pt x="2995" y="3054"/>
                </a:lnTo>
                <a:lnTo>
                  <a:pt x="2995" y="3090"/>
                </a:lnTo>
                <a:lnTo>
                  <a:pt x="3004" y="3117"/>
                </a:lnTo>
                <a:lnTo>
                  <a:pt x="3022" y="3126"/>
                </a:lnTo>
                <a:lnTo>
                  <a:pt x="3049" y="3145"/>
                </a:lnTo>
                <a:lnTo>
                  <a:pt x="3068" y="3154"/>
                </a:lnTo>
                <a:lnTo>
                  <a:pt x="3077" y="3172"/>
                </a:lnTo>
                <a:lnTo>
                  <a:pt x="3095" y="3181"/>
                </a:lnTo>
                <a:lnTo>
                  <a:pt x="3113" y="3217"/>
                </a:lnTo>
                <a:lnTo>
                  <a:pt x="3122" y="3235"/>
                </a:lnTo>
                <a:lnTo>
                  <a:pt x="3122" y="3245"/>
                </a:lnTo>
                <a:lnTo>
                  <a:pt x="3131" y="3272"/>
                </a:lnTo>
                <a:lnTo>
                  <a:pt x="3140" y="3317"/>
                </a:lnTo>
                <a:lnTo>
                  <a:pt x="3131" y="3354"/>
                </a:lnTo>
                <a:lnTo>
                  <a:pt x="3122" y="3390"/>
                </a:lnTo>
                <a:lnTo>
                  <a:pt x="3140" y="3408"/>
                </a:lnTo>
                <a:lnTo>
                  <a:pt x="3158" y="3417"/>
                </a:lnTo>
                <a:lnTo>
                  <a:pt x="3167" y="3426"/>
                </a:lnTo>
                <a:lnTo>
                  <a:pt x="3176" y="3445"/>
                </a:lnTo>
                <a:lnTo>
                  <a:pt x="3167" y="3472"/>
                </a:lnTo>
                <a:lnTo>
                  <a:pt x="3167" y="3508"/>
                </a:lnTo>
                <a:lnTo>
                  <a:pt x="3149" y="3535"/>
                </a:lnTo>
                <a:lnTo>
                  <a:pt x="3140" y="3554"/>
                </a:lnTo>
                <a:lnTo>
                  <a:pt x="3131" y="3572"/>
                </a:lnTo>
                <a:lnTo>
                  <a:pt x="3131" y="3626"/>
                </a:lnTo>
                <a:lnTo>
                  <a:pt x="3122" y="3635"/>
                </a:lnTo>
                <a:lnTo>
                  <a:pt x="3095" y="3654"/>
                </a:lnTo>
                <a:lnTo>
                  <a:pt x="3077" y="3672"/>
                </a:lnTo>
                <a:lnTo>
                  <a:pt x="3077" y="3699"/>
                </a:lnTo>
                <a:lnTo>
                  <a:pt x="3068" y="3735"/>
                </a:lnTo>
                <a:lnTo>
                  <a:pt x="3049" y="3763"/>
                </a:lnTo>
                <a:lnTo>
                  <a:pt x="3022" y="3763"/>
                </a:lnTo>
                <a:lnTo>
                  <a:pt x="2995" y="3772"/>
                </a:lnTo>
                <a:lnTo>
                  <a:pt x="2959" y="3781"/>
                </a:lnTo>
                <a:lnTo>
                  <a:pt x="2922" y="3790"/>
                </a:lnTo>
                <a:lnTo>
                  <a:pt x="2904" y="3817"/>
                </a:lnTo>
                <a:lnTo>
                  <a:pt x="2868" y="3835"/>
                </a:lnTo>
                <a:lnTo>
                  <a:pt x="2841" y="3835"/>
                </a:lnTo>
                <a:lnTo>
                  <a:pt x="2813" y="3835"/>
                </a:lnTo>
                <a:lnTo>
                  <a:pt x="2786" y="3826"/>
                </a:lnTo>
                <a:lnTo>
                  <a:pt x="2768" y="3835"/>
                </a:lnTo>
                <a:lnTo>
                  <a:pt x="2741" y="3844"/>
                </a:lnTo>
                <a:lnTo>
                  <a:pt x="2732" y="3872"/>
                </a:lnTo>
                <a:lnTo>
                  <a:pt x="2714" y="3953"/>
                </a:lnTo>
                <a:lnTo>
                  <a:pt x="2695" y="4017"/>
                </a:lnTo>
                <a:lnTo>
                  <a:pt x="2695" y="4072"/>
                </a:lnTo>
                <a:lnTo>
                  <a:pt x="2695" y="4090"/>
                </a:lnTo>
                <a:lnTo>
                  <a:pt x="2714" y="4117"/>
                </a:lnTo>
                <a:lnTo>
                  <a:pt x="2723" y="4144"/>
                </a:lnTo>
                <a:lnTo>
                  <a:pt x="2723" y="4163"/>
                </a:lnTo>
                <a:lnTo>
                  <a:pt x="2723" y="4181"/>
                </a:lnTo>
                <a:lnTo>
                  <a:pt x="2732" y="4208"/>
                </a:lnTo>
                <a:lnTo>
                  <a:pt x="2750" y="4226"/>
                </a:lnTo>
                <a:lnTo>
                  <a:pt x="2759" y="4244"/>
                </a:lnTo>
                <a:lnTo>
                  <a:pt x="2759" y="4281"/>
                </a:lnTo>
                <a:lnTo>
                  <a:pt x="2759" y="4281"/>
                </a:lnTo>
                <a:lnTo>
                  <a:pt x="2768" y="4299"/>
                </a:lnTo>
                <a:lnTo>
                  <a:pt x="2759" y="4308"/>
                </a:lnTo>
                <a:lnTo>
                  <a:pt x="2759" y="4317"/>
                </a:lnTo>
                <a:lnTo>
                  <a:pt x="2768" y="4317"/>
                </a:lnTo>
                <a:lnTo>
                  <a:pt x="2786" y="4326"/>
                </a:lnTo>
                <a:lnTo>
                  <a:pt x="2804" y="4317"/>
                </a:lnTo>
                <a:lnTo>
                  <a:pt x="2822" y="4299"/>
                </a:lnTo>
                <a:lnTo>
                  <a:pt x="2822" y="4299"/>
                </a:lnTo>
                <a:lnTo>
                  <a:pt x="2868" y="4335"/>
                </a:lnTo>
                <a:lnTo>
                  <a:pt x="2904" y="4353"/>
                </a:lnTo>
                <a:lnTo>
                  <a:pt x="2922" y="4381"/>
                </a:lnTo>
                <a:lnTo>
                  <a:pt x="2895" y="4399"/>
                </a:lnTo>
                <a:lnTo>
                  <a:pt x="2877" y="4408"/>
                </a:lnTo>
                <a:lnTo>
                  <a:pt x="2868" y="4444"/>
                </a:lnTo>
                <a:lnTo>
                  <a:pt x="2886" y="4472"/>
                </a:lnTo>
                <a:lnTo>
                  <a:pt x="2904" y="4499"/>
                </a:lnTo>
                <a:lnTo>
                  <a:pt x="2859" y="4553"/>
                </a:lnTo>
                <a:lnTo>
                  <a:pt x="2841" y="4581"/>
                </a:lnTo>
                <a:lnTo>
                  <a:pt x="2832" y="4608"/>
                </a:lnTo>
                <a:lnTo>
                  <a:pt x="2813" y="4653"/>
                </a:lnTo>
                <a:lnTo>
                  <a:pt x="2804" y="4653"/>
                </a:lnTo>
                <a:lnTo>
                  <a:pt x="2786" y="4662"/>
                </a:lnTo>
                <a:lnTo>
                  <a:pt x="2768" y="4662"/>
                </a:lnTo>
                <a:lnTo>
                  <a:pt x="2741" y="4681"/>
                </a:lnTo>
                <a:lnTo>
                  <a:pt x="2723" y="4681"/>
                </a:lnTo>
                <a:lnTo>
                  <a:pt x="2705" y="4699"/>
                </a:lnTo>
                <a:lnTo>
                  <a:pt x="2695" y="4717"/>
                </a:lnTo>
                <a:lnTo>
                  <a:pt x="2695" y="4735"/>
                </a:lnTo>
                <a:lnTo>
                  <a:pt x="2705" y="4853"/>
                </a:lnTo>
                <a:lnTo>
                  <a:pt x="2723" y="4890"/>
                </a:lnTo>
                <a:lnTo>
                  <a:pt x="2741" y="4917"/>
                </a:lnTo>
                <a:lnTo>
                  <a:pt x="2768" y="4935"/>
                </a:lnTo>
                <a:lnTo>
                  <a:pt x="2786" y="4944"/>
                </a:lnTo>
                <a:lnTo>
                  <a:pt x="2804" y="4962"/>
                </a:lnTo>
                <a:lnTo>
                  <a:pt x="2804" y="4990"/>
                </a:lnTo>
                <a:lnTo>
                  <a:pt x="2813" y="5008"/>
                </a:lnTo>
                <a:lnTo>
                  <a:pt x="2841" y="5026"/>
                </a:lnTo>
                <a:lnTo>
                  <a:pt x="2868" y="5035"/>
                </a:lnTo>
                <a:lnTo>
                  <a:pt x="2895" y="5053"/>
                </a:lnTo>
                <a:lnTo>
                  <a:pt x="2895" y="5080"/>
                </a:lnTo>
                <a:lnTo>
                  <a:pt x="2886" y="5117"/>
                </a:lnTo>
                <a:lnTo>
                  <a:pt x="2886" y="5144"/>
                </a:lnTo>
                <a:lnTo>
                  <a:pt x="2895" y="5153"/>
                </a:lnTo>
                <a:lnTo>
                  <a:pt x="2904" y="5153"/>
                </a:lnTo>
                <a:lnTo>
                  <a:pt x="2922" y="5162"/>
                </a:lnTo>
                <a:lnTo>
                  <a:pt x="2931" y="5162"/>
                </a:lnTo>
                <a:lnTo>
                  <a:pt x="2940" y="5162"/>
                </a:lnTo>
                <a:lnTo>
                  <a:pt x="2922" y="5208"/>
                </a:lnTo>
                <a:lnTo>
                  <a:pt x="2841" y="5262"/>
                </a:lnTo>
                <a:lnTo>
                  <a:pt x="2786" y="5253"/>
                </a:lnTo>
                <a:lnTo>
                  <a:pt x="2759" y="5244"/>
                </a:lnTo>
                <a:lnTo>
                  <a:pt x="2695" y="5217"/>
                </a:lnTo>
                <a:lnTo>
                  <a:pt x="2668" y="5208"/>
                </a:lnTo>
                <a:lnTo>
                  <a:pt x="2632" y="5190"/>
                </a:lnTo>
                <a:lnTo>
                  <a:pt x="2614" y="5171"/>
                </a:lnTo>
                <a:lnTo>
                  <a:pt x="2605" y="5153"/>
                </a:lnTo>
                <a:lnTo>
                  <a:pt x="2587" y="5117"/>
                </a:lnTo>
                <a:lnTo>
                  <a:pt x="2568" y="5090"/>
                </a:lnTo>
                <a:lnTo>
                  <a:pt x="2559" y="5071"/>
                </a:lnTo>
                <a:lnTo>
                  <a:pt x="2559" y="5044"/>
                </a:lnTo>
                <a:lnTo>
                  <a:pt x="2568" y="4990"/>
                </a:lnTo>
                <a:lnTo>
                  <a:pt x="2568" y="4971"/>
                </a:lnTo>
                <a:lnTo>
                  <a:pt x="2568" y="4953"/>
                </a:lnTo>
                <a:lnTo>
                  <a:pt x="2559" y="4935"/>
                </a:lnTo>
                <a:lnTo>
                  <a:pt x="2523" y="4935"/>
                </a:lnTo>
                <a:lnTo>
                  <a:pt x="2505" y="4935"/>
                </a:lnTo>
                <a:lnTo>
                  <a:pt x="2496" y="4944"/>
                </a:lnTo>
                <a:lnTo>
                  <a:pt x="2496" y="4971"/>
                </a:lnTo>
                <a:lnTo>
                  <a:pt x="2478" y="4990"/>
                </a:lnTo>
                <a:lnTo>
                  <a:pt x="2469" y="4990"/>
                </a:lnTo>
                <a:lnTo>
                  <a:pt x="2441" y="4990"/>
                </a:lnTo>
                <a:lnTo>
                  <a:pt x="2414" y="4971"/>
                </a:lnTo>
                <a:lnTo>
                  <a:pt x="2405" y="4944"/>
                </a:lnTo>
                <a:lnTo>
                  <a:pt x="2396" y="4917"/>
                </a:lnTo>
                <a:lnTo>
                  <a:pt x="2387" y="4890"/>
                </a:lnTo>
                <a:lnTo>
                  <a:pt x="2378" y="4844"/>
                </a:lnTo>
                <a:lnTo>
                  <a:pt x="2369" y="4799"/>
                </a:lnTo>
                <a:lnTo>
                  <a:pt x="2342" y="4771"/>
                </a:lnTo>
                <a:lnTo>
                  <a:pt x="2314" y="4753"/>
                </a:lnTo>
                <a:lnTo>
                  <a:pt x="2305" y="4726"/>
                </a:lnTo>
                <a:lnTo>
                  <a:pt x="2287" y="4708"/>
                </a:lnTo>
                <a:lnTo>
                  <a:pt x="2278" y="4690"/>
                </a:lnTo>
                <a:lnTo>
                  <a:pt x="2242" y="4681"/>
                </a:lnTo>
                <a:lnTo>
                  <a:pt x="2196" y="4662"/>
                </a:lnTo>
                <a:lnTo>
                  <a:pt x="2196" y="4681"/>
                </a:lnTo>
                <a:lnTo>
                  <a:pt x="2169" y="4681"/>
                </a:lnTo>
                <a:lnTo>
                  <a:pt x="2096" y="4681"/>
                </a:lnTo>
                <a:lnTo>
                  <a:pt x="2096" y="4608"/>
                </a:lnTo>
                <a:lnTo>
                  <a:pt x="2087" y="4562"/>
                </a:lnTo>
                <a:lnTo>
                  <a:pt x="2087" y="4517"/>
                </a:lnTo>
                <a:lnTo>
                  <a:pt x="2069" y="4472"/>
                </a:lnTo>
                <a:lnTo>
                  <a:pt x="2060" y="4462"/>
                </a:lnTo>
                <a:lnTo>
                  <a:pt x="2024" y="4472"/>
                </a:lnTo>
                <a:lnTo>
                  <a:pt x="2006" y="4472"/>
                </a:lnTo>
                <a:lnTo>
                  <a:pt x="1988" y="4462"/>
                </a:lnTo>
                <a:lnTo>
                  <a:pt x="1960" y="4435"/>
                </a:lnTo>
                <a:lnTo>
                  <a:pt x="1933" y="4408"/>
                </a:lnTo>
                <a:lnTo>
                  <a:pt x="1906" y="4372"/>
                </a:lnTo>
                <a:lnTo>
                  <a:pt x="1897" y="4344"/>
                </a:lnTo>
                <a:lnTo>
                  <a:pt x="1906" y="4308"/>
                </a:lnTo>
                <a:lnTo>
                  <a:pt x="1897" y="4272"/>
                </a:lnTo>
                <a:lnTo>
                  <a:pt x="1861" y="4253"/>
                </a:lnTo>
                <a:lnTo>
                  <a:pt x="1833" y="4253"/>
                </a:lnTo>
                <a:lnTo>
                  <a:pt x="1797" y="4262"/>
                </a:lnTo>
                <a:lnTo>
                  <a:pt x="1770" y="4272"/>
                </a:lnTo>
                <a:lnTo>
                  <a:pt x="1752" y="4272"/>
                </a:lnTo>
                <a:lnTo>
                  <a:pt x="1733" y="4281"/>
                </a:lnTo>
                <a:lnTo>
                  <a:pt x="1697" y="4290"/>
                </a:lnTo>
                <a:lnTo>
                  <a:pt x="1679" y="4299"/>
                </a:lnTo>
                <a:lnTo>
                  <a:pt x="1670" y="4299"/>
                </a:lnTo>
                <a:lnTo>
                  <a:pt x="1652" y="4290"/>
                </a:lnTo>
                <a:lnTo>
                  <a:pt x="1634" y="4272"/>
                </a:lnTo>
                <a:lnTo>
                  <a:pt x="1615" y="4253"/>
                </a:lnTo>
                <a:lnTo>
                  <a:pt x="1625" y="4235"/>
                </a:lnTo>
                <a:lnTo>
                  <a:pt x="1615" y="4208"/>
                </a:lnTo>
                <a:lnTo>
                  <a:pt x="1588" y="4181"/>
                </a:lnTo>
                <a:lnTo>
                  <a:pt x="1570" y="4172"/>
                </a:lnTo>
                <a:lnTo>
                  <a:pt x="1543" y="4144"/>
                </a:lnTo>
                <a:lnTo>
                  <a:pt x="1507" y="4099"/>
                </a:lnTo>
                <a:lnTo>
                  <a:pt x="1525" y="4090"/>
                </a:lnTo>
                <a:lnTo>
                  <a:pt x="1543" y="4072"/>
                </a:lnTo>
                <a:lnTo>
                  <a:pt x="1561" y="4044"/>
                </a:lnTo>
                <a:lnTo>
                  <a:pt x="1552" y="4017"/>
                </a:lnTo>
                <a:lnTo>
                  <a:pt x="1543" y="3999"/>
                </a:lnTo>
                <a:lnTo>
                  <a:pt x="1507" y="4026"/>
                </a:lnTo>
                <a:lnTo>
                  <a:pt x="1488" y="4035"/>
                </a:lnTo>
                <a:lnTo>
                  <a:pt x="1470" y="4063"/>
                </a:lnTo>
                <a:lnTo>
                  <a:pt x="1461" y="4072"/>
                </a:lnTo>
                <a:lnTo>
                  <a:pt x="1461" y="4090"/>
                </a:lnTo>
                <a:lnTo>
                  <a:pt x="1470" y="4144"/>
                </a:lnTo>
                <a:lnTo>
                  <a:pt x="1470" y="4190"/>
                </a:lnTo>
                <a:lnTo>
                  <a:pt x="1470" y="4226"/>
                </a:lnTo>
                <a:lnTo>
                  <a:pt x="1443" y="4226"/>
                </a:lnTo>
                <a:lnTo>
                  <a:pt x="1416" y="4217"/>
                </a:lnTo>
                <a:lnTo>
                  <a:pt x="1398" y="4199"/>
                </a:lnTo>
                <a:lnTo>
                  <a:pt x="1389" y="4163"/>
                </a:lnTo>
                <a:lnTo>
                  <a:pt x="1380" y="4153"/>
                </a:lnTo>
                <a:lnTo>
                  <a:pt x="1352" y="4144"/>
                </a:lnTo>
                <a:lnTo>
                  <a:pt x="1216" y="4144"/>
                </a:lnTo>
                <a:lnTo>
                  <a:pt x="1180" y="4144"/>
                </a:lnTo>
                <a:lnTo>
                  <a:pt x="1144" y="4153"/>
                </a:lnTo>
                <a:lnTo>
                  <a:pt x="1107" y="4163"/>
                </a:lnTo>
                <a:lnTo>
                  <a:pt x="1071" y="4153"/>
                </a:lnTo>
                <a:lnTo>
                  <a:pt x="1035" y="4163"/>
                </a:lnTo>
                <a:lnTo>
                  <a:pt x="1017" y="4190"/>
                </a:lnTo>
                <a:lnTo>
                  <a:pt x="1007" y="4217"/>
                </a:lnTo>
                <a:lnTo>
                  <a:pt x="998" y="4244"/>
                </a:lnTo>
                <a:lnTo>
                  <a:pt x="971" y="4262"/>
                </a:lnTo>
                <a:lnTo>
                  <a:pt x="944" y="4262"/>
                </a:lnTo>
                <a:lnTo>
                  <a:pt x="926" y="4253"/>
                </a:lnTo>
                <a:lnTo>
                  <a:pt x="889" y="4262"/>
                </a:lnTo>
                <a:lnTo>
                  <a:pt x="853" y="4281"/>
                </a:lnTo>
                <a:lnTo>
                  <a:pt x="826" y="4290"/>
                </a:lnTo>
                <a:lnTo>
                  <a:pt x="799" y="4272"/>
                </a:lnTo>
                <a:lnTo>
                  <a:pt x="781" y="4253"/>
                </a:lnTo>
                <a:lnTo>
                  <a:pt x="735" y="4262"/>
                </a:lnTo>
                <a:lnTo>
                  <a:pt x="699" y="4290"/>
                </a:lnTo>
                <a:lnTo>
                  <a:pt x="672" y="4317"/>
                </a:lnTo>
                <a:lnTo>
                  <a:pt x="626" y="4353"/>
                </a:lnTo>
                <a:lnTo>
                  <a:pt x="617" y="4399"/>
                </a:lnTo>
                <a:lnTo>
                  <a:pt x="599" y="4435"/>
                </a:lnTo>
                <a:lnTo>
                  <a:pt x="572" y="4435"/>
                </a:lnTo>
                <a:lnTo>
                  <a:pt x="536" y="4435"/>
                </a:lnTo>
                <a:lnTo>
                  <a:pt x="499" y="4453"/>
                </a:lnTo>
                <a:lnTo>
                  <a:pt x="463" y="4472"/>
                </a:lnTo>
                <a:lnTo>
                  <a:pt x="408" y="4481"/>
                </a:lnTo>
                <a:lnTo>
                  <a:pt x="390" y="4462"/>
                </a:lnTo>
                <a:lnTo>
                  <a:pt x="390" y="4444"/>
                </a:lnTo>
                <a:lnTo>
                  <a:pt x="399" y="4426"/>
                </a:lnTo>
                <a:lnTo>
                  <a:pt x="408" y="4408"/>
                </a:lnTo>
                <a:lnTo>
                  <a:pt x="418" y="4381"/>
                </a:lnTo>
                <a:lnTo>
                  <a:pt x="408" y="4362"/>
                </a:lnTo>
                <a:lnTo>
                  <a:pt x="381" y="4353"/>
                </a:lnTo>
                <a:lnTo>
                  <a:pt x="363" y="4335"/>
                </a:lnTo>
                <a:lnTo>
                  <a:pt x="318" y="4335"/>
                </a:lnTo>
                <a:lnTo>
                  <a:pt x="290" y="4335"/>
                </a:lnTo>
                <a:lnTo>
                  <a:pt x="127" y="4344"/>
                </a:lnTo>
                <a:lnTo>
                  <a:pt x="154" y="4281"/>
                </a:lnTo>
                <a:lnTo>
                  <a:pt x="154" y="4262"/>
                </a:lnTo>
                <a:lnTo>
                  <a:pt x="173" y="4244"/>
                </a:lnTo>
                <a:lnTo>
                  <a:pt x="173" y="4226"/>
                </a:lnTo>
                <a:lnTo>
                  <a:pt x="182" y="4208"/>
                </a:lnTo>
                <a:lnTo>
                  <a:pt x="173" y="4190"/>
                </a:lnTo>
                <a:lnTo>
                  <a:pt x="163" y="4172"/>
                </a:lnTo>
                <a:lnTo>
                  <a:pt x="154" y="4144"/>
                </a:lnTo>
                <a:lnTo>
                  <a:pt x="145" y="4135"/>
                </a:lnTo>
                <a:lnTo>
                  <a:pt x="127" y="4117"/>
                </a:lnTo>
                <a:lnTo>
                  <a:pt x="118" y="4099"/>
                </a:lnTo>
                <a:lnTo>
                  <a:pt x="136" y="4090"/>
                </a:lnTo>
                <a:lnTo>
                  <a:pt x="154" y="4081"/>
                </a:lnTo>
                <a:lnTo>
                  <a:pt x="182" y="4090"/>
                </a:lnTo>
                <a:lnTo>
                  <a:pt x="200" y="4099"/>
                </a:lnTo>
                <a:lnTo>
                  <a:pt x="209" y="4099"/>
                </a:lnTo>
                <a:lnTo>
                  <a:pt x="227" y="4081"/>
                </a:lnTo>
                <a:lnTo>
                  <a:pt x="236" y="4053"/>
                </a:lnTo>
                <a:lnTo>
                  <a:pt x="218" y="4035"/>
                </a:lnTo>
                <a:lnTo>
                  <a:pt x="191" y="4017"/>
                </a:lnTo>
                <a:lnTo>
                  <a:pt x="173" y="3999"/>
                </a:lnTo>
                <a:lnTo>
                  <a:pt x="163" y="3963"/>
                </a:lnTo>
                <a:lnTo>
                  <a:pt x="173" y="3917"/>
                </a:lnTo>
                <a:lnTo>
                  <a:pt x="182" y="3872"/>
                </a:lnTo>
                <a:lnTo>
                  <a:pt x="209" y="3844"/>
                </a:lnTo>
                <a:lnTo>
                  <a:pt x="218" y="3817"/>
                </a:lnTo>
                <a:lnTo>
                  <a:pt x="245" y="3790"/>
                </a:lnTo>
                <a:lnTo>
                  <a:pt x="281" y="3763"/>
                </a:lnTo>
                <a:lnTo>
                  <a:pt x="345" y="3735"/>
                </a:lnTo>
                <a:lnTo>
                  <a:pt x="399" y="3708"/>
                </a:lnTo>
                <a:lnTo>
                  <a:pt x="427" y="3699"/>
                </a:lnTo>
                <a:lnTo>
                  <a:pt x="481" y="3690"/>
                </a:lnTo>
                <a:lnTo>
                  <a:pt x="499" y="3699"/>
                </a:lnTo>
                <a:lnTo>
                  <a:pt x="508" y="3708"/>
                </a:lnTo>
                <a:lnTo>
                  <a:pt x="536" y="3717"/>
                </a:lnTo>
                <a:lnTo>
                  <a:pt x="554" y="3726"/>
                </a:lnTo>
                <a:lnTo>
                  <a:pt x="581" y="3726"/>
                </a:lnTo>
                <a:lnTo>
                  <a:pt x="590" y="3708"/>
                </a:lnTo>
                <a:lnTo>
                  <a:pt x="608" y="3681"/>
                </a:lnTo>
                <a:lnTo>
                  <a:pt x="635" y="3654"/>
                </a:lnTo>
                <a:lnTo>
                  <a:pt x="644" y="3617"/>
                </a:lnTo>
                <a:lnTo>
                  <a:pt x="663" y="3563"/>
                </a:lnTo>
                <a:lnTo>
                  <a:pt x="663" y="3526"/>
                </a:lnTo>
                <a:lnTo>
                  <a:pt x="672" y="3508"/>
                </a:lnTo>
                <a:lnTo>
                  <a:pt x="699" y="3472"/>
                </a:lnTo>
                <a:lnTo>
                  <a:pt x="717" y="3435"/>
                </a:lnTo>
                <a:lnTo>
                  <a:pt x="744" y="3417"/>
                </a:lnTo>
                <a:lnTo>
                  <a:pt x="762" y="3390"/>
                </a:lnTo>
                <a:lnTo>
                  <a:pt x="799" y="3354"/>
                </a:lnTo>
                <a:lnTo>
                  <a:pt x="781" y="3326"/>
                </a:lnTo>
                <a:lnTo>
                  <a:pt x="735" y="3290"/>
                </a:lnTo>
                <a:lnTo>
                  <a:pt x="681" y="3263"/>
                </a:lnTo>
                <a:lnTo>
                  <a:pt x="644" y="3272"/>
                </a:lnTo>
                <a:lnTo>
                  <a:pt x="590" y="3272"/>
                </a:lnTo>
                <a:lnTo>
                  <a:pt x="572" y="3281"/>
                </a:lnTo>
                <a:lnTo>
                  <a:pt x="572" y="3254"/>
                </a:lnTo>
                <a:lnTo>
                  <a:pt x="563" y="3245"/>
                </a:lnTo>
                <a:lnTo>
                  <a:pt x="563" y="3235"/>
                </a:lnTo>
                <a:lnTo>
                  <a:pt x="526" y="3226"/>
                </a:lnTo>
                <a:lnTo>
                  <a:pt x="472" y="3217"/>
                </a:lnTo>
                <a:lnTo>
                  <a:pt x="427" y="3226"/>
                </a:lnTo>
                <a:lnTo>
                  <a:pt x="381" y="3226"/>
                </a:lnTo>
                <a:lnTo>
                  <a:pt x="336" y="3226"/>
                </a:lnTo>
                <a:lnTo>
                  <a:pt x="290" y="3226"/>
                </a:lnTo>
                <a:lnTo>
                  <a:pt x="227" y="3226"/>
                </a:lnTo>
                <a:lnTo>
                  <a:pt x="163" y="3226"/>
                </a:lnTo>
                <a:lnTo>
                  <a:pt x="109" y="3226"/>
                </a:lnTo>
                <a:lnTo>
                  <a:pt x="73" y="3226"/>
                </a:lnTo>
                <a:lnTo>
                  <a:pt x="36" y="3208"/>
                </a:lnTo>
                <a:lnTo>
                  <a:pt x="27" y="3199"/>
                </a:lnTo>
                <a:lnTo>
                  <a:pt x="18" y="3181"/>
                </a:lnTo>
                <a:lnTo>
                  <a:pt x="9" y="3163"/>
                </a:lnTo>
                <a:lnTo>
                  <a:pt x="0" y="3135"/>
                </a:lnTo>
                <a:lnTo>
                  <a:pt x="27" y="3045"/>
                </a:lnTo>
                <a:lnTo>
                  <a:pt x="55" y="3026"/>
                </a:lnTo>
                <a:lnTo>
                  <a:pt x="55" y="3017"/>
                </a:lnTo>
                <a:lnTo>
                  <a:pt x="55" y="2990"/>
                </a:lnTo>
                <a:lnTo>
                  <a:pt x="36" y="2963"/>
                </a:lnTo>
                <a:lnTo>
                  <a:pt x="45" y="2926"/>
                </a:lnTo>
                <a:lnTo>
                  <a:pt x="73" y="2890"/>
                </a:lnTo>
                <a:lnTo>
                  <a:pt x="100" y="2845"/>
                </a:lnTo>
                <a:lnTo>
                  <a:pt x="118" y="2817"/>
                </a:lnTo>
                <a:lnTo>
                  <a:pt x="136" y="2781"/>
                </a:lnTo>
                <a:lnTo>
                  <a:pt x="136" y="2763"/>
                </a:lnTo>
                <a:lnTo>
                  <a:pt x="136" y="2745"/>
                </a:lnTo>
                <a:lnTo>
                  <a:pt x="127" y="2708"/>
                </a:lnTo>
                <a:lnTo>
                  <a:pt x="127" y="2681"/>
                </a:lnTo>
                <a:lnTo>
                  <a:pt x="136" y="2654"/>
                </a:lnTo>
                <a:lnTo>
                  <a:pt x="145" y="2627"/>
                </a:lnTo>
                <a:lnTo>
                  <a:pt x="173" y="2617"/>
                </a:lnTo>
                <a:lnTo>
                  <a:pt x="200" y="2617"/>
                </a:lnTo>
                <a:lnTo>
                  <a:pt x="236" y="2608"/>
                </a:lnTo>
                <a:lnTo>
                  <a:pt x="281" y="2599"/>
                </a:lnTo>
                <a:lnTo>
                  <a:pt x="309" y="2599"/>
                </a:lnTo>
                <a:lnTo>
                  <a:pt x="345" y="2599"/>
                </a:lnTo>
                <a:lnTo>
                  <a:pt x="363" y="2599"/>
                </a:lnTo>
                <a:lnTo>
                  <a:pt x="381" y="2590"/>
                </a:lnTo>
                <a:lnTo>
                  <a:pt x="390" y="2563"/>
                </a:lnTo>
                <a:lnTo>
                  <a:pt x="381" y="2527"/>
                </a:lnTo>
                <a:lnTo>
                  <a:pt x="418" y="2490"/>
                </a:lnTo>
                <a:lnTo>
                  <a:pt x="445" y="2463"/>
                </a:lnTo>
                <a:lnTo>
                  <a:pt x="499" y="2445"/>
                </a:lnTo>
                <a:lnTo>
                  <a:pt x="536" y="2417"/>
                </a:lnTo>
                <a:lnTo>
                  <a:pt x="563" y="2336"/>
                </a:lnTo>
                <a:lnTo>
                  <a:pt x="572" y="2318"/>
                </a:lnTo>
                <a:lnTo>
                  <a:pt x="617" y="2308"/>
                </a:lnTo>
                <a:lnTo>
                  <a:pt x="672" y="2290"/>
                </a:lnTo>
                <a:lnTo>
                  <a:pt x="672" y="2245"/>
                </a:lnTo>
                <a:lnTo>
                  <a:pt x="672" y="2181"/>
                </a:lnTo>
                <a:lnTo>
                  <a:pt x="653" y="2118"/>
                </a:lnTo>
                <a:lnTo>
                  <a:pt x="590" y="2063"/>
                </a:lnTo>
                <a:lnTo>
                  <a:pt x="545" y="1999"/>
                </a:lnTo>
                <a:lnTo>
                  <a:pt x="536" y="1927"/>
                </a:lnTo>
                <a:lnTo>
                  <a:pt x="526" y="1890"/>
                </a:lnTo>
                <a:lnTo>
                  <a:pt x="481" y="1845"/>
                </a:lnTo>
                <a:lnTo>
                  <a:pt x="427" y="1809"/>
                </a:lnTo>
                <a:lnTo>
                  <a:pt x="418" y="1754"/>
                </a:lnTo>
                <a:lnTo>
                  <a:pt x="436" y="1672"/>
                </a:lnTo>
                <a:lnTo>
                  <a:pt x="445" y="1627"/>
                </a:lnTo>
                <a:lnTo>
                  <a:pt x="454" y="1600"/>
                </a:lnTo>
                <a:lnTo>
                  <a:pt x="445" y="1554"/>
                </a:lnTo>
                <a:lnTo>
                  <a:pt x="445" y="1554"/>
                </a:lnTo>
                <a:lnTo>
                  <a:pt x="481" y="1472"/>
                </a:lnTo>
                <a:lnTo>
                  <a:pt x="481" y="1445"/>
                </a:lnTo>
                <a:lnTo>
                  <a:pt x="490" y="1427"/>
                </a:lnTo>
                <a:lnTo>
                  <a:pt x="481" y="1409"/>
                </a:lnTo>
                <a:lnTo>
                  <a:pt x="472" y="1381"/>
                </a:lnTo>
                <a:lnTo>
                  <a:pt x="445" y="1372"/>
                </a:lnTo>
                <a:lnTo>
                  <a:pt x="408" y="1363"/>
                </a:lnTo>
                <a:lnTo>
                  <a:pt x="381" y="1345"/>
                </a:lnTo>
                <a:lnTo>
                  <a:pt x="354" y="1345"/>
                </a:lnTo>
                <a:lnTo>
                  <a:pt x="336" y="1336"/>
                </a:lnTo>
                <a:lnTo>
                  <a:pt x="327" y="1309"/>
                </a:lnTo>
                <a:lnTo>
                  <a:pt x="336" y="1272"/>
                </a:lnTo>
                <a:lnTo>
                  <a:pt x="354" y="1209"/>
                </a:lnTo>
                <a:lnTo>
                  <a:pt x="372" y="1172"/>
                </a:lnTo>
                <a:lnTo>
                  <a:pt x="381" y="1136"/>
                </a:lnTo>
                <a:lnTo>
                  <a:pt x="408" y="1081"/>
                </a:lnTo>
                <a:lnTo>
                  <a:pt x="418" y="1045"/>
                </a:lnTo>
                <a:lnTo>
                  <a:pt x="427" y="1018"/>
                </a:lnTo>
                <a:lnTo>
                  <a:pt x="418" y="991"/>
                </a:lnTo>
                <a:lnTo>
                  <a:pt x="418" y="972"/>
                </a:lnTo>
                <a:lnTo>
                  <a:pt x="399" y="963"/>
                </a:lnTo>
                <a:lnTo>
                  <a:pt x="381" y="972"/>
                </a:lnTo>
                <a:lnTo>
                  <a:pt x="363" y="981"/>
                </a:lnTo>
                <a:lnTo>
                  <a:pt x="345" y="1009"/>
                </a:lnTo>
                <a:lnTo>
                  <a:pt x="336" y="1018"/>
                </a:lnTo>
                <a:lnTo>
                  <a:pt x="318" y="1018"/>
                </a:lnTo>
                <a:lnTo>
                  <a:pt x="263" y="1009"/>
                </a:lnTo>
                <a:lnTo>
                  <a:pt x="245" y="1027"/>
                </a:lnTo>
                <a:lnTo>
                  <a:pt x="209" y="1018"/>
                </a:lnTo>
                <a:lnTo>
                  <a:pt x="163" y="1018"/>
                </a:lnTo>
                <a:lnTo>
                  <a:pt x="145" y="1009"/>
                </a:lnTo>
                <a:lnTo>
                  <a:pt x="127" y="1009"/>
                </a:lnTo>
                <a:lnTo>
                  <a:pt x="118" y="1000"/>
                </a:lnTo>
                <a:lnTo>
                  <a:pt x="109" y="981"/>
                </a:lnTo>
                <a:lnTo>
                  <a:pt x="100" y="954"/>
                </a:lnTo>
                <a:lnTo>
                  <a:pt x="73" y="927"/>
                </a:lnTo>
                <a:lnTo>
                  <a:pt x="64" y="900"/>
                </a:lnTo>
                <a:lnTo>
                  <a:pt x="64" y="872"/>
                </a:lnTo>
                <a:lnTo>
                  <a:pt x="73" y="854"/>
                </a:lnTo>
                <a:lnTo>
                  <a:pt x="91" y="836"/>
                </a:lnTo>
                <a:lnTo>
                  <a:pt x="118" y="827"/>
                </a:lnTo>
                <a:lnTo>
                  <a:pt x="145" y="827"/>
                </a:lnTo>
                <a:lnTo>
                  <a:pt x="191" y="827"/>
                </a:lnTo>
                <a:lnTo>
                  <a:pt x="236" y="827"/>
                </a:lnTo>
                <a:lnTo>
                  <a:pt x="254" y="827"/>
                </a:lnTo>
                <a:lnTo>
                  <a:pt x="281" y="827"/>
                </a:lnTo>
                <a:lnTo>
                  <a:pt x="290" y="827"/>
                </a:lnTo>
                <a:lnTo>
                  <a:pt x="309" y="818"/>
                </a:lnTo>
                <a:lnTo>
                  <a:pt x="336" y="772"/>
                </a:lnTo>
                <a:lnTo>
                  <a:pt x="336" y="727"/>
                </a:lnTo>
                <a:lnTo>
                  <a:pt x="354" y="663"/>
                </a:lnTo>
                <a:lnTo>
                  <a:pt x="363" y="609"/>
                </a:lnTo>
                <a:lnTo>
                  <a:pt x="372" y="572"/>
                </a:lnTo>
                <a:lnTo>
                  <a:pt x="399" y="536"/>
                </a:lnTo>
                <a:lnTo>
                  <a:pt x="418" y="509"/>
                </a:lnTo>
                <a:lnTo>
                  <a:pt x="445" y="482"/>
                </a:lnTo>
                <a:lnTo>
                  <a:pt x="445" y="463"/>
                </a:lnTo>
                <a:lnTo>
                  <a:pt x="445" y="436"/>
                </a:lnTo>
                <a:lnTo>
                  <a:pt x="445" y="391"/>
                </a:lnTo>
                <a:lnTo>
                  <a:pt x="445" y="354"/>
                </a:lnTo>
                <a:lnTo>
                  <a:pt x="463" y="309"/>
                </a:lnTo>
                <a:lnTo>
                  <a:pt x="472" y="291"/>
                </a:lnTo>
                <a:lnTo>
                  <a:pt x="472" y="273"/>
                </a:lnTo>
                <a:close/>
              </a:path>
            </a:pathLst>
          </a:custGeom>
          <a:gradFill rotWithShape="1">
            <a:gsLst>
              <a:gs pos="0">
                <a:srgbClr val="076D30">
                  <a:alpha val="0"/>
                </a:srgbClr>
              </a:gs>
              <a:gs pos="50000">
                <a:srgbClr val="B2F090"/>
              </a:gs>
              <a:gs pos="100000">
                <a:srgbClr val="076D30">
                  <a:alpha val="0"/>
                </a:srgbClr>
              </a:gs>
            </a:gsLst>
            <a:lin ang="2700000" scaled="1"/>
          </a:gradFill>
          <a:ln w="22225">
            <a:solidFill>
              <a:srgbClr val="8AD28D">
                <a:alpha val="92999"/>
              </a:srgbClr>
            </a:solidFill>
            <a:round/>
            <a:headEnd/>
            <a:tailEnd/>
          </a:ln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0" y="2571750"/>
            <a:ext cx="5572125" cy="16430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366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870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Avers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00392" y="107007"/>
            <a:ext cx="821425" cy="905537"/>
          </a:xfrm>
          <a:prstGeom prst="rect">
            <a:avLst/>
          </a:prstGeom>
        </p:spPr>
      </p:pic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3861048"/>
            <a:ext cx="5221784" cy="2232248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Л.Чашников,</a:t>
            </a:r>
            <a:b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Заслуженный учитель РФ,</a:t>
            </a:r>
            <a:b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учебно-методический отдел ИВЦ «Аверс»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А,Полушкина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Заведующий МКДОУ №16 «Малыш»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С.Бартева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образования</a:t>
            </a:r>
            <a:endPara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Стрелка вниз 79"/>
          <p:cNvSpPr/>
          <p:nvPr/>
        </p:nvSpPr>
        <p:spPr>
          <a:xfrm rot="2739430">
            <a:off x="3606022" y="739628"/>
            <a:ext cx="503237" cy="1362075"/>
          </a:xfrm>
          <a:prstGeom prst="downArrow">
            <a:avLst>
              <a:gd name="adj1" fmla="val 50000"/>
              <a:gd name="adj2" fmla="val 49537"/>
            </a:avLst>
          </a:prstGeom>
          <a:gradFill>
            <a:gsLst>
              <a:gs pos="0">
                <a:srgbClr val="66AE1E"/>
              </a:gs>
              <a:gs pos="100000">
                <a:srgbClr val="377A1C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1" name="Стрелка вниз 80"/>
          <p:cNvSpPr/>
          <p:nvPr/>
        </p:nvSpPr>
        <p:spPr>
          <a:xfrm rot="18833651">
            <a:off x="4986507" y="737257"/>
            <a:ext cx="504825" cy="1365250"/>
          </a:xfrm>
          <a:prstGeom prst="downArrow">
            <a:avLst>
              <a:gd name="adj1" fmla="val 50000"/>
              <a:gd name="adj2" fmla="val 49537"/>
            </a:avLst>
          </a:prstGeom>
          <a:gradFill>
            <a:gsLst>
              <a:gs pos="0">
                <a:srgbClr val="66AE1E"/>
              </a:gs>
              <a:gs pos="100000">
                <a:srgbClr val="377A1C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 rot="18833651">
            <a:off x="7037044" y="723045"/>
            <a:ext cx="504825" cy="1365250"/>
          </a:xfrm>
          <a:prstGeom prst="downArrow">
            <a:avLst>
              <a:gd name="adj1" fmla="val 50000"/>
              <a:gd name="adj2" fmla="val 49537"/>
            </a:avLst>
          </a:prstGeom>
          <a:gradFill>
            <a:gsLst>
              <a:gs pos="0">
                <a:srgbClr val="66AE1E"/>
              </a:gs>
              <a:gs pos="100000">
                <a:srgbClr val="377A1C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7170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«Электронного детского садика»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1" name="Стрелка вниз 20"/>
          <p:cNvSpPr/>
          <p:nvPr/>
        </p:nvSpPr>
        <p:spPr>
          <a:xfrm rot="2739430">
            <a:off x="1598933" y="689769"/>
            <a:ext cx="503237" cy="1362075"/>
          </a:xfrm>
          <a:prstGeom prst="downArrow">
            <a:avLst>
              <a:gd name="adj1" fmla="val 50000"/>
              <a:gd name="adj2" fmla="val 49537"/>
            </a:avLst>
          </a:prstGeom>
          <a:gradFill>
            <a:gsLst>
              <a:gs pos="0">
                <a:srgbClr val="66AE1E"/>
              </a:gs>
              <a:gs pos="100000">
                <a:srgbClr val="377A1C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Модель электронного детского садика</a:t>
            </a: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1331640" y="571500"/>
            <a:ext cx="6408000" cy="571500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Сроки и этапы реализации проекта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6" name="Блок-схема: альтернативный процесс 65"/>
          <p:cNvSpPr/>
          <p:nvPr/>
        </p:nvSpPr>
        <p:spPr>
          <a:xfrm>
            <a:off x="357188" y="1928813"/>
            <a:ext cx="2016000" cy="648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 этап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март -декабрь 2012г.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7" name="Блок-схема: альтернативный процесс 66"/>
          <p:cNvSpPr/>
          <p:nvPr/>
        </p:nvSpPr>
        <p:spPr>
          <a:xfrm>
            <a:off x="2522268" y="1928813"/>
            <a:ext cx="2016000" cy="648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 этап</a:t>
            </a:r>
            <a:b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январь-июнь 2013г.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9" name="Блок-схема: альтернативный процесс 68"/>
          <p:cNvSpPr/>
          <p:nvPr/>
        </p:nvSpPr>
        <p:spPr>
          <a:xfrm>
            <a:off x="4669607" y="1928813"/>
            <a:ext cx="2000250" cy="648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3 этап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июль- ноябрь 2013г.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7182" name="Группа 36"/>
          <p:cNvGrpSpPr>
            <a:grpSpLocks/>
          </p:cNvGrpSpPr>
          <p:nvPr/>
        </p:nvGrpSpPr>
        <p:grpSpPr bwMode="auto">
          <a:xfrm>
            <a:off x="0" y="3786188"/>
            <a:ext cx="9144000" cy="71437"/>
            <a:chOff x="-207" y="5929313"/>
            <a:chExt cx="9144207" cy="428625"/>
          </a:xfrm>
        </p:grpSpPr>
        <p:sp>
          <p:nvSpPr>
            <p:cNvPr id="148" name="Прямоугольник 147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9" name="TextBox 6"/>
            <p:cNvSpPr txBox="1">
              <a:spLocks noChangeArrowheads="1"/>
            </p:cNvSpPr>
            <p:nvPr/>
          </p:nvSpPr>
          <p:spPr bwMode="auto">
            <a:xfrm>
              <a:off x="-207" y="5976935"/>
              <a:ext cx="9144207" cy="314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43" name="Блок-схема: альтернативный процесс 142"/>
          <p:cNvSpPr/>
          <p:nvPr/>
        </p:nvSpPr>
        <p:spPr>
          <a:xfrm>
            <a:off x="357754" y="4299303"/>
            <a:ext cx="2016000" cy="1908000"/>
          </a:xfrm>
          <a:prstGeom prst="flowChartAlternateProcess">
            <a:avLst/>
          </a:prstGeom>
          <a:gradFill>
            <a:gsLst>
              <a:gs pos="0">
                <a:srgbClr val="DB4141"/>
              </a:gs>
              <a:gs pos="100000">
                <a:srgbClr val="A51717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3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Организационно-подготовительные мероприятия</a:t>
            </a:r>
            <a:endParaRPr lang="ru-RU" sz="13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0" name="Стрелка вниз 149"/>
          <p:cNvSpPr/>
          <p:nvPr/>
        </p:nvSpPr>
        <p:spPr>
          <a:xfrm>
            <a:off x="805554" y="3857625"/>
            <a:ext cx="261937" cy="420688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1" name="Стрелка вниз 150"/>
          <p:cNvSpPr/>
          <p:nvPr/>
        </p:nvSpPr>
        <p:spPr>
          <a:xfrm>
            <a:off x="1664875" y="3857625"/>
            <a:ext cx="261938" cy="420688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6796088" y="1916832"/>
            <a:ext cx="2000250" cy="648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4 этап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декабрь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2013г.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1" name="Блок-схема: альтернативный процесс 60"/>
          <p:cNvSpPr/>
          <p:nvPr/>
        </p:nvSpPr>
        <p:spPr>
          <a:xfrm>
            <a:off x="2522268" y="4294311"/>
            <a:ext cx="2016000" cy="1908000"/>
          </a:xfrm>
          <a:prstGeom prst="flowChartAlternateProcess">
            <a:avLst/>
          </a:prstGeom>
          <a:gradFill>
            <a:gsLst>
              <a:gs pos="0">
                <a:srgbClr val="DB4141"/>
              </a:gs>
              <a:gs pos="100000">
                <a:srgbClr val="A51717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3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Создание модели ИОС электронного </a:t>
            </a:r>
            <a:r>
              <a:rPr lang="ru-RU" sz="1300" b="1" dirty="0" err="1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д</a:t>
            </a:r>
            <a:r>
              <a:rPr lang="ru-RU" sz="13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/с на основе  программного  обеспечения ИВЦ «АВЕРС»</a:t>
            </a:r>
            <a:endParaRPr lang="ru-RU" sz="13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2" name="Стрелка вниз 61"/>
          <p:cNvSpPr/>
          <p:nvPr/>
        </p:nvSpPr>
        <p:spPr>
          <a:xfrm>
            <a:off x="2970068" y="3852633"/>
            <a:ext cx="261937" cy="420688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3" name="Стрелка вниз 62"/>
          <p:cNvSpPr/>
          <p:nvPr/>
        </p:nvSpPr>
        <p:spPr>
          <a:xfrm>
            <a:off x="3829389" y="3852633"/>
            <a:ext cx="261938" cy="420688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5" name="Блок-схема: альтернативный процесс 64"/>
          <p:cNvSpPr/>
          <p:nvPr/>
        </p:nvSpPr>
        <p:spPr>
          <a:xfrm>
            <a:off x="4653857" y="4299303"/>
            <a:ext cx="2016000" cy="1908000"/>
          </a:xfrm>
          <a:prstGeom prst="flowChartAlternateProcess">
            <a:avLst/>
          </a:prstGeom>
          <a:gradFill>
            <a:gsLst>
              <a:gs pos="0">
                <a:srgbClr val="DB4141"/>
              </a:gs>
              <a:gs pos="100000">
                <a:srgbClr val="A51717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3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Реализация модели ИОС электронного </a:t>
            </a:r>
            <a:r>
              <a:rPr lang="ru-RU" sz="1300" b="1" dirty="0" err="1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д</a:t>
            </a:r>
            <a:r>
              <a:rPr lang="ru-RU" sz="13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/с на основе  программного  обеспечения ИВЦ «АВЕРС»</a:t>
            </a:r>
            <a:endParaRPr lang="ru-RU" sz="13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8" name="Стрелка вниз 67"/>
          <p:cNvSpPr/>
          <p:nvPr/>
        </p:nvSpPr>
        <p:spPr>
          <a:xfrm>
            <a:off x="5101657" y="3857625"/>
            <a:ext cx="261937" cy="420688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0" name="Стрелка вниз 69"/>
          <p:cNvSpPr/>
          <p:nvPr/>
        </p:nvSpPr>
        <p:spPr>
          <a:xfrm>
            <a:off x="5960978" y="3857625"/>
            <a:ext cx="261938" cy="420688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2" name="Блок-схема: альтернативный процесс 71"/>
          <p:cNvSpPr/>
          <p:nvPr/>
        </p:nvSpPr>
        <p:spPr>
          <a:xfrm>
            <a:off x="6795206" y="4294311"/>
            <a:ext cx="2016000" cy="1908000"/>
          </a:xfrm>
          <a:prstGeom prst="flowChartAlternateProcess">
            <a:avLst/>
          </a:prstGeom>
          <a:gradFill>
            <a:gsLst>
              <a:gs pos="0">
                <a:srgbClr val="DB4141"/>
              </a:gs>
              <a:gs pos="100000">
                <a:srgbClr val="A51717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П</a:t>
            </a:r>
            <a:r>
              <a:rPr lang="ru-RU" sz="13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одведение итогов  реализации проекта</a:t>
            </a:r>
            <a:endParaRPr lang="ru-RU" sz="13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3" name="Стрелка вниз 72"/>
          <p:cNvSpPr/>
          <p:nvPr/>
        </p:nvSpPr>
        <p:spPr>
          <a:xfrm>
            <a:off x="7243006" y="3852633"/>
            <a:ext cx="261937" cy="420688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4" name="Стрелка вниз 73"/>
          <p:cNvSpPr/>
          <p:nvPr/>
        </p:nvSpPr>
        <p:spPr>
          <a:xfrm>
            <a:off x="8102327" y="3852633"/>
            <a:ext cx="261938" cy="420688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5" name="Рисунок 74" descr="15288632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7840" y="2627896"/>
            <a:ext cx="1536000" cy="1152000"/>
          </a:xfrm>
          <a:prstGeom prst="rect">
            <a:avLst/>
          </a:prstGeom>
        </p:spPr>
      </p:pic>
      <p:pic>
        <p:nvPicPr>
          <p:cNvPr id="77" name="Рисунок 76" descr="remont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753512" y="2618752"/>
            <a:ext cx="1525829" cy="1152000"/>
          </a:xfrm>
          <a:prstGeom prst="rect">
            <a:avLst/>
          </a:prstGeom>
        </p:spPr>
      </p:pic>
      <p:pic>
        <p:nvPicPr>
          <p:cNvPr id="78" name="Рисунок 77" descr="computer-class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38336" y="2609480"/>
            <a:ext cx="1188454" cy="1152000"/>
          </a:xfrm>
          <a:prstGeom prst="rect">
            <a:avLst/>
          </a:prstGeom>
        </p:spPr>
      </p:pic>
      <p:pic>
        <p:nvPicPr>
          <p:cNvPr id="79" name="Рисунок 78" descr="2229877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073992" y="2609608"/>
            <a:ext cx="1536000" cy="1152000"/>
          </a:xfrm>
          <a:prstGeom prst="rect">
            <a:avLst/>
          </a:prstGeom>
        </p:spPr>
      </p:pic>
      <p:pic>
        <p:nvPicPr>
          <p:cNvPr id="34" name="Рисунок 33" descr="Avers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562600" y="34576"/>
            <a:ext cx="359217" cy="3960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Модель электронного детского садика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0" y="648017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Концепция ОЦП «Развитие образования Кировской области на 2012-2015 г.г.»</a:t>
            </a:r>
          </a:p>
        </p:txBody>
      </p:sp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1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«Электронного детского садика»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000250" y="836712"/>
            <a:ext cx="52149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-52"/>
                <a:cs typeface="Tahoma" charset="-52"/>
              </a:rPr>
              <a:t>Новизна идеи состоит</a:t>
            </a:r>
            <a:endParaRPr lang="ru-RU" dirty="0">
              <a:latin typeface="+mn-lt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4544" y="1575956"/>
            <a:ext cx="8423920" cy="403187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>
                <a:tab pos="4508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  Будут выявлены специфические проблемы управления дошкольным образовательным учреждением и установлена необходимость применения в системе информационного обеспечения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Интернет-технологий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lvl="0" algn="l" eaLnBrk="0" hangingPunct="0">
              <a:buBlip>
                <a:blip r:embed="rId2"/>
              </a:buBlip>
              <a:tabLst>
                <a:tab pos="4508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  Выявлены факторы, определяющие благоприятные условия для внедрения средств ИКТ в процесс управления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дошкольным образовательным учреждением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lvl="0" algn="l" eaLnBrk="0" hangingPunct="0">
              <a:buBlip>
                <a:blip r:embed="rId2"/>
              </a:buBlip>
              <a:tabLst>
                <a:tab pos="4508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  Обоснована необходимость совместного участия всех работников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образовательного учреждения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в реализации системы электронного управления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>
                <a:tab pos="4508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  Будет создан информационный центр детского садика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>
                <a:tab pos="4508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  В повышении качества подготовки педагогов с использованием новых информационных технологий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lvl="0" algn="l" eaLnBrk="0" hangingPunct="0">
              <a:buBlip>
                <a:blip r:embed="rId2"/>
              </a:buBlip>
              <a:tabLst>
                <a:tab pos="4508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В получение родителями оперативной информации о жизни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дошкольного образовательного учреждения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и успехах детей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>
                <a:tab pos="4508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  В возможности дистанционного повышения квалификации и участия педагогов в конкурсах различного уровня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lvl="0" algn="l" eaLnBrk="0" hangingPunct="0">
              <a:buBlip>
                <a:blip r:embed="rId2"/>
              </a:buBlip>
              <a:tabLst>
                <a:tab pos="4508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  Будут разработаны концепция и функциональная модель системы информационного обеспечения электронного детского садика.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pic>
        <p:nvPicPr>
          <p:cNvPr id="9" name="Рисунок 8" descr="Avers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62600" y="34576"/>
            <a:ext cx="359217" cy="3960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1995" y="1979613"/>
            <a:ext cx="8101533" cy="735012"/>
          </a:xfrm>
          <a:prstGeom prst="rect">
            <a:avLst/>
          </a:prstGeom>
          <a:noFill/>
          <a:ln w="38100">
            <a:solidFill>
              <a:srgbClr val="0B87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l"/>
            <a:r>
              <a:rPr lang="ru-RU" sz="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качества управления и обучения за счет эффективного использования программного обеспечения ИВЦ «АВЕРС»</a:t>
            </a:r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31995" y="1122363"/>
            <a:ext cx="8101533" cy="714375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l"/>
            <a:r>
              <a:rPr lang="ru-RU" sz="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Будет разработана и внедрена модель единой информационной среды электронного детского садика</a:t>
            </a:r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31995" y="3694113"/>
            <a:ext cx="8101533" cy="714375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l"/>
            <a:r>
              <a:rPr lang="ru-RU" sz="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банка данных электронных образовательных ресурсов с доступом к нему через </a:t>
            </a:r>
            <a:r>
              <a:rPr lang="en-US" sz="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</a:t>
            </a:r>
            <a:r>
              <a:rPr lang="ru-RU" sz="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-интерфейс всех сотрудников </a:t>
            </a:r>
            <a:r>
              <a:rPr lang="ru-RU" sz="1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/с, педагогов других ОУ, участников профессионального сетевого сообщества </a:t>
            </a:r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31995" y="2857500"/>
            <a:ext cx="8101533" cy="714375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l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Будет предложен и обоснован технологический цикл создания «Электронного детского садика»</a:t>
            </a:r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Модель электронного детского садика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0" y="648017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Концепция ОЦП «Развитие образования Кировской области на 2012-2015 г.г.»</a:t>
            </a:r>
          </a:p>
        </p:txBody>
      </p:sp>
      <p:grpSp>
        <p:nvGrpSpPr>
          <p:cNvPr id="9225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1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«Электронного детского садика»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531995" y="4551363"/>
            <a:ext cx="8101533" cy="71437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l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Разработаны методические рекомендации по созданию единой информационной среды «Электронного детского садика» </a:t>
            </a:r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531995" y="5429250"/>
            <a:ext cx="8101533" cy="78581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l"/>
            <a:r>
              <a:rPr lang="ru-RU" sz="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активности включения родителей в управление учебно-воспитательным процессом</a:t>
            </a:r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00250" y="571500"/>
            <a:ext cx="52149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-52"/>
                <a:cs typeface="Tahoma" charset="-52"/>
              </a:rPr>
              <a:t>Ожидаемые результаты</a:t>
            </a:r>
            <a:endParaRPr lang="ru-RU" dirty="0">
              <a:latin typeface="+mn-lt"/>
            </a:endParaRPr>
          </a:p>
        </p:txBody>
      </p:sp>
      <p:pic>
        <p:nvPicPr>
          <p:cNvPr id="16" name="Рисунок 15" descr="Avers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562600" y="44624"/>
            <a:ext cx="359217" cy="3960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62997"/>
            <a:ext cx="8302421" cy="623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r>
              <a:rPr lang="ru-RU" sz="17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Модель электронного детского садика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 descr="Avers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62600" y="34576"/>
            <a:ext cx="359217" cy="396000"/>
          </a:xfrm>
          <a:prstGeom prst="rect">
            <a:avLst/>
          </a:prstGeom>
        </p:spPr>
      </p:pic>
      <p:grpSp>
        <p:nvGrpSpPr>
          <p:cNvPr id="7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«Электронного детского садика»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Стрелка вниз 79"/>
          <p:cNvSpPr/>
          <p:nvPr/>
        </p:nvSpPr>
        <p:spPr>
          <a:xfrm rot="2739430">
            <a:off x="3606022" y="739628"/>
            <a:ext cx="503237" cy="1362075"/>
          </a:xfrm>
          <a:prstGeom prst="downArrow">
            <a:avLst>
              <a:gd name="adj1" fmla="val 50000"/>
              <a:gd name="adj2" fmla="val 49537"/>
            </a:avLst>
          </a:prstGeom>
          <a:gradFill>
            <a:gsLst>
              <a:gs pos="0">
                <a:srgbClr val="66AE1E"/>
              </a:gs>
              <a:gs pos="100000">
                <a:srgbClr val="377A1C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1" name="Стрелка вниз 80"/>
          <p:cNvSpPr/>
          <p:nvPr/>
        </p:nvSpPr>
        <p:spPr>
          <a:xfrm rot="18833651">
            <a:off x="4986507" y="737257"/>
            <a:ext cx="504825" cy="1365250"/>
          </a:xfrm>
          <a:prstGeom prst="downArrow">
            <a:avLst>
              <a:gd name="adj1" fmla="val 50000"/>
              <a:gd name="adj2" fmla="val 49537"/>
            </a:avLst>
          </a:prstGeom>
          <a:gradFill>
            <a:gsLst>
              <a:gs pos="0">
                <a:srgbClr val="66AE1E"/>
              </a:gs>
              <a:gs pos="100000">
                <a:srgbClr val="377A1C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 rot="18833651">
            <a:off x="7037044" y="723045"/>
            <a:ext cx="504825" cy="1365250"/>
          </a:xfrm>
          <a:prstGeom prst="downArrow">
            <a:avLst>
              <a:gd name="adj1" fmla="val 50000"/>
              <a:gd name="adj2" fmla="val 49537"/>
            </a:avLst>
          </a:prstGeom>
          <a:gradFill>
            <a:gsLst>
              <a:gs pos="0">
                <a:srgbClr val="66AE1E"/>
              </a:gs>
              <a:gs pos="100000">
                <a:srgbClr val="377A1C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«Электронного детского садика»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1" name="Стрелка вниз 20"/>
          <p:cNvSpPr/>
          <p:nvPr/>
        </p:nvSpPr>
        <p:spPr>
          <a:xfrm rot="2739430">
            <a:off x="1598933" y="689769"/>
            <a:ext cx="503237" cy="1362075"/>
          </a:xfrm>
          <a:prstGeom prst="downArrow">
            <a:avLst>
              <a:gd name="adj1" fmla="val 50000"/>
              <a:gd name="adj2" fmla="val 49537"/>
            </a:avLst>
          </a:prstGeom>
          <a:gradFill>
            <a:gsLst>
              <a:gs pos="0">
                <a:srgbClr val="66AE1E"/>
              </a:gs>
              <a:gs pos="100000">
                <a:srgbClr val="377A1C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Модель электронного детского садика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1331640" y="571500"/>
            <a:ext cx="6408000" cy="571500"/>
          </a:xfrm>
          <a:prstGeom prst="flowChartAlternateProcess">
            <a:avLst/>
          </a:prstGeom>
          <a:gradFill>
            <a:gsLst>
              <a:gs pos="0">
                <a:srgbClr val="0070C0"/>
              </a:gs>
              <a:gs pos="100000">
                <a:srgbClr val="005DA2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Стартовые  условия  проекта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6" name="Блок-схема: альтернативный процесс 65"/>
          <p:cNvSpPr/>
          <p:nvPr/>
        </p:nvSpPr>
        <p:spPr>
          <a:xfrm>
            <a:off x="357188" y="1928813"/>
            <a:ext cx="2016000" cy="648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Аппаратное обеспечение 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7" name="Блок-схема: альтернативный процесс 66"/>
          <p:cNvSpPr/>
          <p:nvPr/>
        </p:nvSpPr>
        <p:spPr>
          <a:xfrm>
            <a:off x="2522268" y="1928813"/>
            <a:ext cx="2016000" cy="648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Программное обеспечение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9" name="Блок-схема: альтернативный процесс 68"/>
          <p:cNvSpPr/>
          <p:nvPr/>
        </p:nvSpPr>
        <p:spPr>
          <a:xfrm>
            <a:off x="4669607" y="1928813"/>
            <a:ext cx="2000250" cy="648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Информационное обеспечение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" name="Группа 36"/>
          <p:cNvGrpSpPr>
            <a:grpSpLocks/>
          </p:cNvGrpSpPr>
          <p:nvPr/>
        </p:nvGrpSpPr>
        <p:grpSpPr bwMode="auto">
          <a:xfrm>
            <a:off x="0" y="3786188"/>
            <a:ext cx="9144000" cy="71437"/>
            <a:chOff x="-207" y="5929313"/>
            <a:chExt cx="9144207" cy="428625"/>
          </a:xfrm>
        </p:grpSpPr>
        <p:sp>
          <p:nvSpPr>
            <p:cNvPr id="148" name="Прямоугольник 147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9" name="TextBox 6"/>
            <p:cNvSpPr txBox="1">
              <a:spLocks noChangeArrowheads="1"/>
            </p:cNvSpPr>
            <p:nvPr/>
          </p:nvSpPr>
          <p:spPr bwMode="auto">
            <a:xfrm>
              <a:off x="-207" y="5976935"/>
              <a:ext cx="9144207" cy="314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43" name="Блок-схема: альтернативный процесс 142"/>
          <p:cNvSpPr/>
          <p:nvPr/>
        </p:nvSpPr>
        <p:spPr>
          <a:xfrm>
            <a:off x="357754" y="4299303"/>
            <a:ext cx="2016000" cy="2088000"/>
          </a:xfrm>
          <a:prstGeom prst="flowChartAlternateProcess">
            <a:avLst/>
          </a:prstGeom>
          <a:gradFill>
            <a:gsLst>
              <a:gs pos="0">
                <a:srgbClr val="DB4141"/>
              </a:gs>
              <a:gs pos="100000">
                <a:srgbClr val="A51717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3 компьютера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2 ноутбука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2 принтера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1 сканер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1 копир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4 магнитофона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1 видеомагнитофон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1 телевизор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1 интерактивная доска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локальная сеть</a:t>
            </a:r>
            <a:endParaRPr lang="ru-RU" sz="1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0" name="Стрелка вниз 149"/>
          <p:cNvSpPr/>
          <p:nvPr/>
        </p:nvSpPr>
        <p:spPr>
          <a:xfrm>
            <a:off x="805554" y="3857625"/>
            <a:ext cx="261937" cy="420688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1" name="Стрелка вниз 150"/>
          <p:cNvSpPr/>
          <p:nvPr/>
        </p:nvSpPr>
        <p:spPr>
          <a:xfrm>
            <a:off x="1664875" y="3857625"/>
            <a:ext cx="261938" cy="420688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6796088" y="1916832"/>
            <a:ext cx="2000250" cy="648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Кадровое обеспечение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1" name="Блок-схема: альтернативный процесс 60"/>
          <p:cNvSpPr/>
          <p:nvPr/>
        </p:nvSpPr>
        <p:spPr>
          <a:xfrm>
            <a:off x="2522268" y="4294311"/>
            <a:ext cx="2016000" cy="2088000"/>
          </a:xfrm>
          <a:prstGeom prst="flowChartAlternateProcess">
            <a:avLst/>
          </a:prstGeom>
          <a:gradFill>
            <a:gsLst>
              <a:gs pos="0">
                <a:srgbClr val="DB4141"/>
              </a:gs>
              <a:gs pos="100000">
                <a:srgbClr val="A51717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ОС </a:t>
            </a:r>
            <a:r>
              <a:rPr lang="en-US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Windows  XP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ОС </a:t>
            </a:r>
            <a:r>
              <a:rPr lang="en-US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Windows  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Аверс «Заведующий ДОУ»</a:t>
            </a:r>
            <a:endParaRPr lang="en-US" sz="1200" b="1" dirty="0" smtClean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Обучающие компьютерные программы</a:t>
            </a:r>
            <a:b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Электронные  энциклопедии</a:t>
            </a:r>
            <a:endParaRPr lang="ru-RU" sz="1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2" name="Стрелка вниз 61"/>
          <p:cNvSpPr/>
          <p:nvPr/>
        </p:nvSpPr>
        <p:spPr>
          <a:xfrm>
            <a:off x="2970068" y="3852633"/>
            <a:ext cx="261937" cy="420688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3" name="Стрелка вниз 62"/>
          <p:cNvSpPr/>
          <p:nvPr/>
        </p:nvSpPr>
        <p:spPr>
          <a:xfrm>
            <a:off x="3829389" y="3852633"/>
            <a:ext cx="261938" cy="420688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5" name="Блок-схема: альтернативный процесс 64"/>
          <p:cNvSpPr/>
          <p:nvPr/>
        </p:nvSpPr>
        <p:spPr>
          <a:xfrm>
            <a:off x="4653857" y="4299303"/>
            <a:ext cx="2016000" cy="2088000"/>
          </a:xfrm>
          <a:prstGeom prst="flowChartAlternateProcess">
            <a:avLst/>
          </a:prstGeom>
          <a:gradFill>
            <a:gsLst>
              <a:gs pos="0">
                <a:srgbClr val="DB4141"/>
              </a:gs>
              <a:gs pos="100000">
                <a:srgbClr val="A51717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Сайт:</a:t>
            </a:r>
            <a:b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</a:br>
            <a:r>
              <a:rPr lang="en-US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http://malush16.ru</a:t>
            </a:r>
            <a:endParaRPr lang="ru-RU" sz="1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8" name="Стрелка вниз 67"/>
          <p:cNvSpPr/>
          <p:nvPr/>
        </p:nvSpPr>
        <p:spPr>
          <a:xfrm>
            <a:off x="5101657" y="3857625"/>
            <a:ext cx="261937" cy="420688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0" name="Стрелка вниз 69"/>
          <p:cNvSpPr/>
          <p:nvPr/>
        </p:nvSpPr>
        <p:spPr>
          <a:xfrm>
            <a:off x="5960978" y="3857625"/>
            <a:ext cx="261938" cy="420688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2" name="Блок-схема: альтернативный процесс 71"/>
          <p:cNvSpPr/>
          <p:nvPr/>
        </p:nvSpPr>
        <p:spPr>
          <a:xfrm>
            <a:off x="6795206" y="4294311"/>
            <a:ext cx="2016000" cy="2088000"/>
          </a:xfrm>
          <a:prstGeom prst="flowChartAlternateProcess">
            <a:avLst/>
          </a:prstGeom>
          <a:gradFill>
            <a:gsLst>
              <a:gs pos="0">
                <a:srgbClr val="DB4141"/>
              </a:gs>
              <a:gs pos="100000">
                <a:srgbClr val="A51717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2008-2009 </a:t>
            </a:r>
            <a:r>
              <a:rPr lang="ru-RU" sz="1200" b="1" dirty="0" err="1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уч.г</a:t>
            </a: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.  - 26 педагогов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2009-2010 </a:t>
            </a:r>
            <a:r>
              <a:rPr lang="ru-RU" sz="1200" b="1" dirty="0" err="1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уч.г</a:t>
            </a: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.  - </a:t>
            </a:r>
            <a:b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24 педагогов </a:t>
            </a:r>
            <a:b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 2010-2011 </a:t>
            </a:r>
            <a:r>
              <a:rPr lang="ru-RU" sz="1200" b="1" dirty="0" err="1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уч.г</a:t>
            </a: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.  - 24 педагогов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2011-2012 </a:t>
            </a:r>
            <a:r>
              <a:rPr lang="ru-RU" sz="1200" b="1" dirty="0" err="1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уч.г</a:t>
            </a: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.  - </a:t>
            </a:r>
            <a:b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200" b="1" dirty="0" smtClean="0">
                <a:solidFill>
                  <a:srgbClr val="F3F7FB"/>
                </a:solidFill>
                <a:latin typeface="Tahoma" pitchFamily="34" charset="0"/>
                <a:cs typeface="Tahoma" pitchFamily="34" charset="0"/>
              </a:rPr>
              <a:t>22 педагога</a:t>
            </a:r>
            <a:endParaRPr lang="ru-RU" sz="13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3" name="Стрелка вниз 72"/>
          <p:cNvSpPr/>
          <p:nvPr/>
        </p:nvSpPr>
        <p:spPr>
          <a:xfrm>
            <a:off x="7243006" y="3852633"/>
            <a:ext cx="261937" cy="420688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4" name="Стрелка вниз 73"/>
          <p:cNvSpPr/>
          <p:nvPr/>
        </p:nvSpPr>
        <p:spPr>
          <a:xfrm>
            <a:off x="8102327" y="3852633"/>
            <a:ext cx="261938" cy="420688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5" name="Рисунок 34" descr="16274052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20272" y="2612039"/>
            <a:ext cx="1536000" cy="1152000"/>
          </a:xfrm>
          <a:prstGeom prst="rect">
            <a:avLst/>
          </a:prstGeom>
        </p:spPr>
      </p:pic>
      <p:pic>
        <p:nvPicPr>
          <p:cNvPr id="36" name="Рисунок 35" descr="intel_logo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1530" y="2618186"/>
            <a:ext cx="1238544" cy="1152000"/>
          </a:xfrm>
          <a:prstGeom prst="rect">
            <a:avLst/>
          </a:prstGeom>
        </p:spPr>
      </p:pic>
      <p:pic>
        <p:nvPicPr>
          <p:cNvPr id="37" name="Рисунок 36" descr="Avers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562600" y="34576"/>
            <a:ext cx="359217" cy="396000"/>
          </a:xfrm>
          <a:prstGeom prst="rect">
            <a:avLst/>
          </a:prstGeom>
        </p:spPr>
      </p:pic>
      <p:pic>
        <p:nvPicPr>
          <p:cNvPr id="41" name="Рисунок 40" descr="сайт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148064" y="2624956"/>
            <a:ext cx="1080120" cy="1112524"/>
          </a:xfrm>
          <a:prstGeom prst="rect">
            <a:avLst/>
          </a:prstGeom>
        </p:spPr>
      </p:pic>
      <p:pic>
        <p:nvPicPr>
          <p:cNvPr id="42" name="Рисунок 41" descr="avers_dou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131840" y="2619905"/>
            <a:ext cx="792089" cy="1169135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Шестиугольник 31"/>
          <p:cNvSpPr/>
          <p:nvPr/>
        </p:nvSpPr>
        <p:spPr>
          <a:xfrm>
            <a:off x="3286116" y="1857364"/>
            <a:ext cx="2857520" cy="2571768"/>
          </a:xfrm>
          <a:prstGeom prst="hexagon">
            <a:avLst/>
          </a:prstGeom>
          <a:gradFill>
            <a:gsLst>
              <a:gs pos="0">
                <a:srgbClr val="1BED3E"/>
              </a:gs>
              <a:gs pos="100000">
                <a:srgbClr val="0E8A29"/>
              </a:gs>
            </a:gsLst>
            <a:lin ang="5400000" scaled="0"/>
          </a:gradFill>
          <a:ln w="0">
            <a:solidFill>
              <a:srgbClr val="92D050"/>
            </a:solidFill>
          </a:ln>
          <a:effectLst>
            <a:outerShdw blurRad="76200" dir="13500000" sy="23000" kx="1200000" algn="br" rotWithShape="0">
              <a:schemeClr val="tx1">
                <a:lumMod val="65000"/>
                <a:lumOff val="35000"/>
                <a:alpha val="20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6" name="Рисунок 35" descr="AversBlu0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1960" y="764704"/>
            <a:ext cx="1008112" cy="10238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solidFill>
              <a:srgbClr val="0B87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Концепция модели информационно-образовательной среды «Электронного детского садика»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476672"/>
          </a:xfrm>
          <a:prstGeom prst="rect">
            <a:avLst/>
          </a:prstGeom>
          <a:gradFill rotWithShape="1">
            <a:gsLst>
              <a:gs pos="0">
                <a:srgbClr val="DA0000"/>
              </a:gs>
              <a:gs pos="80000">
                <a:srgbClr val="FF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r>
              <a:rPr lang="ru-RU" sz="17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Модель электронного детского садика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3923928" y="2905488"/>
            <a:ext cx="1800200" cy="571500"/>
          </a:xfrm>
          <a:prstGeom prst="flowChartAlternateProcess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Чашников Л.А. научный руководитель проекта, учебно-методический отдел ИВЦ </a:t>
            </a:r>
            <a:r>
              <a:rPr lang="ru-RU" sz="16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«АВЕРС»</a:t>
            </a:r>
            <a:endParaRPr lang="ru-RU" sz="16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Стрелка вниз 32"/>
          <p:cNvSpPr/>
          <p:nvPr/>
        </p:nvSpPr>
        <p:spPr>
          <a:xfrm rot="17813206">
            <a:off x="2971006" y="1242220"/>
            <a:ext cx="358775" cy="1338262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Стрелка вниз 33"/>
          <p:cNvSpPr/>
          <p:nvPr/>
        </p:nvSpPr>
        <p:spPr>
          <a:xfrm rot="14879094">
            <a:off x="3005931" y="3699669"/>
            <a:ext cx="358775" cy="1265238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Стрелка вниз 34"/>
          <p:cNvSpPr/>
          <p:nvPr/>
        </p:nvSpPr>
        <p:spPr>
          <a:xfrm rot="16200000">
            <a:off x="2680494" y="2705894"/>
            <a:ext cx="358775" cy="862013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7" name="Стрелка вниз 36"/>
          <p:cNvSpPr/>
          <p:nvPr/>
        </p:nvSpPr>
        <p:spPr>
          <a:xfrm rot="3937437">
            <a:off x="5944394" y="1599407"/>
            <a:ext cx="358775" cy="928687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8" name="Стрелка вниз 37"/>
          <p:cNvSpPr/>
          <p:nvPr/>
        </p:nvSpPr>
        <p:spPr>
          <a:xfrm rot="6074300">
            <a:off x="6321425" y="2859088"/>
            <a:ext cx="358775" cy="733425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Стрелка вниз 38"/>
          <p:cNvSpPr/>
          <p:nvPr/>
        </p:nvSpPr>
        <p:spPr>
          <a:xfrm rot="6670620">
            <a:off x="6012656" y="3713957"/>
            <a:ext cx="358775" cy="1068388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0" name="Блок-схема: альтернативный процесс 49"/>
          <p:cNvSpPr/>
          <p:nvPr/>
        </p:nvSpPr>
        <p:spPr>
          <a:xfrm>
            <a:off x="428625" y="857250"/>
            <a:ext cx="2000250" cy="928688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Полушкина  А.А.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Заведующая ДОУ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1" name="Блок-схема: альтернативный процесс 50"/>
          <p:cNvSpPr/>
          <p:nvPr/>
        </p:nvSpPr>
        <p:spPr>
          <a:xfrm>
            <a:off x="357188" y="2643188"/>
            <a:ext cx="2000250" cy="85725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Чушникова</a:t>
            </a: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О.В.</a:t>
            </a:r>
            <a:b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Ст.воспитатель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2" name="Блок-схема: альтернативный процесс 51"/>
          <p:cNvSpPr/>
          <p:nvPr/>
        </p:nvSpPr>
        <p:spPr>
          <a:xfrm>
            <a:off x="357188" y="4149080"/>
            <a:ext cx="2000250" cy="1423045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Коршунова Н.В.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err="1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Огородова</a:t>
            </a:r>
            <a:r>
              <a:rPr lang="ru-RU" sz="11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Е.В.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Тэн О.А.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err="1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Шиврина</a:t>
            </a:r>
            <a:r>
              <a:rPr lang="ru-RU" sz="11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С.А.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Смагина Н.П.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err="1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Бичахчан</a:t>
            </a:r>
            <a:r>
              <a:rPr lang="ru-RU" sz="11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И.С.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воспитатели</a:t>
            </a:r>
            <a:endParaRPr lang="ru-RU" sz="11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3" name="Блок-схема: альтернативный процесс 52"/>
          <p:cNvSpPr/>
          <p:nvPr/>
        </p:nvSpPr>
        <p:spPr>
          <a:xfrm>
            <a:off x="6643688" y="785813"/>
            <a:ext cx="2286000" cy="1357312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Бартева</a:t>
            </a: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С.А. </a:t>
            </a:r>
            <a:b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Методист детского сада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4" name="Блок-схема: альтернативный процесс 53"/>
          <p:cNvSpPr/>
          <p:nvPr/>
        </p:nvSpPr>
        <p:spPr>
          <a:xfrm>
            <a:off x="6929438" y="3000375"/>
            <a:ext cx="2000250" cy="714375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Птицына Ю.В.</a:t>
            </a:r>
            <a:b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секретарь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5" name="Блок-схема: альтернативный процесс 54"/>
          <p:cNvSpPr/>
          <p:nvPr/>
        </p:nvSpPr>
        <p:spPr>
          <a:xfrm>
            <a:off x="6500813" y="4500563"/>
            <a:ext cx="2428875" cy="1143000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Лалетин С.С.</a:t>
            </a:r>
            <a:b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председатель родительского комитета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51" name="Блок-схема: альтернативный процесс 150"/>
          <p:cNvSpPr/>
          <p:nvPr/>
        </p:nvSpPr>
        <p:spPr>
          <a:xfrm>
            <a:off x="3714750" y="5429250"/>
            <a:ext cx="2000250" cy="928688"/>
          </a:xfrm>
          <a:prstGeom prst="flowChartAlternateProcess">
            <a:avLst/>
          </a:prstGeom>
          <a:gradFill>
            <a:gsLst>
              <a:gs pos="0">
                <a:srgbClr val="0EAE29"/>
              </a:gs>
              <a:gs pos="100000">
                <a:srgbClr val="0B8720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Мурина С.Л.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3F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Администратор сайта</a:t>
            </a:r>
            <a:endParaRPr lang="ru-RU" sz="1400" b="1" dirty="0">
              <a:solidFill>
                <a:srgbClr val="F3F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52" name="Стрелка вниз 151"/>
          <p:cNvSpPr/>
          <p:nvPr/>
        </p:nvSpPr>
        <p:spPr>
          <a:xfrm rot="10800000">
            <a:off x="4500563" y="4429125"/>
            <a:ext cx="358775" cy="5715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3F7FB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3" name="Picture 6" descr="j043164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5920" y="5517232"/>
            <a:ext cx="863992" cy="86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 descr="j043395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52400" y="3645104"/>
            <a:ext cx="72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Рисунок 44" descr="завуч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444110" y="1855457"/>
            <a:ext cx="749150" cy="720000"/>
          </a:xfrm>
          <a:prstGeom prst="rect">
            <a:avLst/>
          </a:prstGeom>
        </p:spPr>
      </p:pic>
      <p:pic>
        <p:nvPicPr>
          <p:cNvPr id="39937" name="Picture 1" descr="родители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46329" y="5410795"/>
            <a:ext cx="754063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Avers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8562600" y="34576"/>
            <a:ext cx="359217" cy="396000"/>
          </a:xfrm>
          <a:prstGeom prst="rect">
            <a:avLst/>
          </a:prstGeom>
        </p:spPr>
      </p:pic>
      <p:pic>
        <p:nvPicPr>
          <p:cNvPr id="41" name="Picture 4" descr="j043395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560" y="5589240"/>
            <a:ext cx="72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" descr="j043395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71600" y="5589320"/>
            <a:ext cx="72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 descr="j043395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10374" y="5589320"/>
            <a:ext cx="72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 descr="j043395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71600" y="3346359"/>
            <a:ext cx="72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 descr="учительница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187624" y="1813951"/>
            <a:ext cx="4032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3390</TotalTime>
  <Words>1459</Words>
  <Application>Microsoft Office PowerPoint</Application>
  <PresentationFormat>Экран (4:3)</PresentationFormat>
  <Paragraphs>324</Paragraphs>
  <Slides>30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СОЗДАНИЕ модели информационно-образовательной среды электронного детского садика на основе программного обеспечения НПП «ФинПромМаркет XXI»  Группа компаний «Аверс»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Спасибо за внимание!</vt:lpstr>
    </vt:vector>
  </TitlesOfParts>
  <Company>ОГУ ЦОКО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nik</dc:creator>
  <cp:lastModifiedBy>User</cp:lastModifiedBy>
  <cp:revision>414</cp:revision>
  <dcterms:created xsi:type="dcterms:W3CDTF">2011-07-12T04:05:20Z</dcterms:created>
  <dcterms:modified xsi:type="dcterms:W3CDTF">2013-11-21T12:06:10Z</dcterms:modified>
</cp:coreProperties>
</file>