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1" r:id="rId3"/>
    <p:sldId id="335" r:id="rId4"/>
    <p:sldId id="266" r:id="rId5"/>
    <p:sldId id="26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3" r:id="rId14"/>
    <p:sldId id="282" r:id="rId15"/>
    <p:sldId id="262" r:id="rId16"/>
    <p:sldId id="268" r:id="rId17"/>
    <p:sldId id="283" r:id="rId18"/>
    <p:sldId id="284" r:id="rId19"/>
    <p:sldId id="285" r:id="rId20"/>
    <p:sldId id="286" r:id="rId21"/>
    <p:sldId id="287" r:id="rId22"/>
    <p:sldId id="288" r:id="rId23"/>
    <p:sldId id="260" r:id="rId24"/>
    <p:sldId id="327" r:id="rId25"/>
    <p:sldId id="328" r:id="rId26"/>
    <p:sldId id="329" r:id="rId27"/>
    <p:sldId id="326" r:id="rId28"/>
    <p:sldId id="293" r:id="rId29"/>
    <p:sldId id="289" r:id="rId30"/>
    <p:sldId id="290" r:id="rId31"/>
    <p:sldId id="291" r:id="rId32"/>
    <p:sldId id="292" r:id="rId33"/>
    <p:sldId id="263" r:id="rId34"/>
    <p:sldId id="336" r:id="rId35"/>
    <p:sldId id="304" r:id="rId36"/>
    <p:sldId id="331" r:id="rId37"/>
    <p:sldId id="324" r:id="rId38"/>
    <p:sldId id="325" r:id="rId39"/>
    <p:sldId id="294" r:id="rId40"/>
    <p:sldId id="308" r:id="rId41"/>
    <p:sldId id="309" r:id="rId42"/>
    <p:sldId id="310" r:id="rId43"/>
    <p:sldId id="313" r:id="rId44"/>
    <p:sldId id="311" r:id="rId45"/>
    <p:sldId id="312" r:id="rId46"/>
    <p:sldId id="314" r:id="rId47"/>
    <p:sldId id="315" r:id="rId48"/>
    <p:sldId id="332" r:id="rId49"/>
    <p:sldId id="330" r:id="rId50"/>
    <p:sldId id="305" r:id="rId51"/>
    <p:sldId id="317" r:id="rId52"/>
    <p:sldId id="316" r:id="rId53"/>
    <p:sldId id="338" r:id="rId54"/>
    <p:sldId id="297" r:id="rId55"/>
    <p:sldId id="296" r:id="rId56"/>
    <p:sldId id="323" r:id="rId57"/>
    <p:sldId id="337" r:id="rId58"/>
    <p:sldId id="298" r:id="rId59"/>
    <p:sldId id="258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5E29D-231F-46E8-9113-E5065AA6DC2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F801-8520-4C1E-A40C-984C0D8B2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39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F801-8520-4C1E-A40C-984C0D8B257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5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4572-AFA2-4FA4-AC79-3934A0FCE569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B9D0-390D-4EA1-A8EB-24E7BDF19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8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A456-CC82-4CF4-9DB1-95CB272449EC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F78C-169C-4496-B944-51F8EA3B3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64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A361-BC6B-43BE-9997-FFA0D8C25424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A2BA-AC7C-4620-A599-11EF7DC2E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54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4791-B427-4392-B1CD-4DF669532D1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7DD9-16D1-4FBA-9593-90FE98809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67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0E91-DDB4-4E78-A10D-A20C793F0DE2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DD48-5854-4256-AFC1-85A723951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16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C1A7-CEFA-4BC4-8A36-41951B7F031A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A143-09D8-4E4E-B2DB-3B6CD586A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7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A5BB-60D6-4C12-B43D-37717A8302E7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C1FC-DA27-435B-9A14-83F56FB69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0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188C-20ED-4ACC-9335-74C710541324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C17B-D1ED-4C6D-9B77-D35D402F2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08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DDDC-77AE-41FA-A979-12C9F81F2824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F7AB-5B68-4B5C-A9C2-DCB0C4910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68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DB1E-31C2-4DC5-8468-3558CC48023B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FB70-FAC1-4CF1-AC4B-52590E6B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72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77F2-A971-41D2-AE5D-43EA5E21AF05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4346-48B8-417E-88C6-7213EC86D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92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24372-683F-4171-9CE7-5E3B88B433B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F6BF2-7105-4CC4-BD20-BC48E1D1A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rtal.cioko.ru/content/additional-edu/os-linux" TargetMode="External"/><Relationship Id="rId4" Type="http://schemas.openxmlformats.org/officeDocument/2006/relationships/hyperlink" Target="http://portal.cioko.ru/content/additional-edu/zsh-school/ege-informati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ioko.ru/" TargetMode="External"/><Relationship Id="rId4" Type="http://schemas.openxmlformats.org/officeDocument/2006/relationships/hyperlink" Target="http://cioko.ru/content/pupil/olympi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agd@345000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93700" y="5805488"/>
            <a:ext cx="83547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4806" rIns="89611" bIns="44806">
            <a:spAutoFit/>
          </a:bodyPr>
          <a:lstStyle/>
          <a:p>
            <a:pPr algn="ctr">
              <a:buSzPct val="120000"/>
            </a:pPr>
            <a:r>
              <a:rPr lang="ru-RU" b="1" dirty="0">
                <a:solidFill>
                  <a:srgbClr val="336699"/>
                </a:solidFill>
              </a:rPr>
              <a:t>Зав. отделом Центра информатизации и оценки качества образования Аверьянова </a:t>
            </a:r>
            <a:r>
              <a:rPr lang="ru-RU" b="1" dirty="0" smtClean="0">
                <a:solidFill>
                  <a:srgbClr val="336699"/>
                </a:solidFill>
              </a:rPr>
              <a:t>Галина Дмитриевна</a:t>
            </a:r>
            <a:endParaRPr lang="ru-RU" b="1" dirty="0">
              <a:solidFill>
                <a:srgbClr val="336699"/>
              </a:solidFill>
            </a:endParaRPr>
          </a:p>
          <a:p>
            <a:pPr algn="ctr">
              <a:buSzPct val="120000"/>
            </a:pPr>
            <a:r>
              <a:rPr lang="ru-RU" b="1" dirty="0">
                <a:solidFill>
                  <a:srgbClr val="336699"/>
                </a:solidFill>
              </a:rPr>
              <a:t>2012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547813" y="188913"/>
            <a:ext cx="7067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  <p:pic>
        <p:nvPicPr>
          <p:cNvPr id="2052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236538"/>
            <a:ext cx="11731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668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Организация дистанционного обучения школьников Ивановской области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8947587"/>
              </p:ext>
            </p:extLst>
          </p:nvPr>
        </p:nvGraphicFramePr>
        <p:xfrm>
          <a:off x="827088" y="1196975"/>
          <a:ext cx="7885112" cy="5514975"/>
        </p:xfrm>
        <a:graphic>
          <a:graphicData uri="http://schemas.openxmlformats.org/presentationml/2006/ole">
            <p:oleObj spid="_x0000_s10262" name="Диаграмма" r:id="rId3" imgW="10125075" imgH="5905500" progId="Excel.Sheet.8">
              <p:embed/>
            </p:oleObj>
          </a:graphicData>
        </a:graphic>
      </p:graphicFrame>
      <p:grpSp>
        <p:nvGrpSpPr>
          <p:cNvPr id="10243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10244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0245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5064919"/>
              </p:ext>
            </p:extLst>
          </p:nvPr>
        </p:nvGraphicFramePr>
        <p:xfrm>
          <a:off x="323850" y="1052513"/>
          <a:ext cx="8101013" cy="5591175"/>
        </p:xfrm>
        <a:graphic>
          <a:graphicData uri="http://schemas.openxmlformats.org/presentationml/2006/ole">
            <p:oleObj spid="_x0000_s11286" name="Диаграмма" r:id="rId3" imgW="10125075" imgH="5905500" progId="Excel.Sheet.8">
              <p:embed/>
            </p:oleObj>
          </a:graphicData>
        </a:graphic>
      </p:graphicFrame>
      <p:grpSp>
        <p:nvGrpSpPr>
          <p:cNvPr id="11267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11268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1269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1249363"/>
          <a:ext cx="9144000" cy="5608637"/>
        </p:xfrm>
        <a:graphic>
          <a:graphicData uri="http://schemas.openxmlformats.org/presentationml/2006/ole">
            <p:oleObj spid="_x0000_s12309" name="Диаграмма" r:id="rId3" imgW="10125075" imgH="5905398" progId="Excel.Chart.8">
              <p:embed/>
            </p:oleObj>
          </a:graphicData>
        </a:graphic>
      </p:graphicFrame>
      <p:grpSp>
        <p:nvGrpSpPr>
          <p:cNvPr id="12291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1229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229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13316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3317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79388" y="1333500"/>
            <a:ext cx="8961437" cy="4770438"/>
          </a:xfrm>
          <a:prstGeom prst="rect">
            <a:avLst/>
          </a:prstGeom>
          <a:solidFill>
            <a:srgbClr val="FDFE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u="sng">
                <a:latin typeface="Times New Roman" pitchFamily="18" charset="0"/>
              </a:rPr>
              <a:t>ДЕПАРТАМЕНТ ОБРАЗОВАНИЯ ИВАНОВСКОЙ ОБЛАСТИ</a:t>
            </a:r>
            <a:endParaRPr lang="ru-RU" sz="1600">
              <a:latin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</a:rPr>
              <a:t>153000, Иваново, пл. Революции</a:t>
            </a:r>
            <a:r>
              <a:rPr lang="en-US" sz="1600">
                <a:latin typeface="Times New Roman" pitchFamily="18" charset="0"/>
              </a:rPr>
              <a:t> ,2/1 </a:t>
            </a:r>
            <a:r>
              <a:rPr lang="en-US" sz="1600" b="1" i="1">
                <a:latin typeface="Times New Roman" pitchFamily="18" charset="0"/>
              </a:rPr>
              <a:t>fax </a:t>
            </a:r>
            <a:r>
              <a:rPr lang="en-US" sz="1600">
                <a:latin typeface="Times New Roman" pitchFamily="18" charset="0"/>
              </a:rPr>
              <a:t>41-03-70 </a:t>
            </a:r>
            <a:r>
              <a:rPr lang="en-US" sz="1600" b="1" i="1">
                <a:latin typeface="Times New Roman" pitchFamily="18" charset="0"/>
              </a:rPr>
              <a:t>e-mail</a:t>
            </a:r>
            <a:endParaRPr lang="ru-RU" sz="1600">
              <a:latin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</a:rPr>
              <a:t>ПРИКАЗ</a:t>
            </a:r>
            <a:endParaRPr lang="ru-RU" sz="1600">
              <a:latin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</a:rPr>
              <a:t>от  14.09.2011    	№   900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г. Иваново</a:t>
            </a:r>
          </a:p>
          <a:p>
            <a:pPr algn="ctr"/>
            <a:r>
              <a:rPr lang="ru-RU" sz="1600" b="1">
                <a:solidFill>
                  <a:srgbClr val="C00000"/>
                </a:solidFill>
                <a:latin typeface="Times New Roman" pitchFamily="18" charset="0"/>
              </a:rPr>
              <a:t>Об организации дистанционного обучения школьников Ивановской области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В целях обеспечения качественного образования в малокомплектных и отдаленных школах и выполнения мероприятий по организации дистанционного обучения школьников в рамках реализации проекта модернизации общего образования Ивановской области, руководствуясь приказом Министерства </a:t>
            </a:r>
            <a:r>
              <a:rPr lang="ru-RU" sz="1600">
                <a:latin typeface="Arial" pitchFamily="34" charset="0"/>
              </a:rPr>
              <a:t>образования</a:t>
            </a:r>
            <a:r>
              <a:rPr lang="ru-RU" sz="1600">
                <a:latin typeface="Times New Roman" pitchFamily="18" charset="0"/>
              </a:rPr>
              <a:t> и науки Российской Федерации от 06.05.2005 № 137 «Об использовании дистанционных образовательных технологий», в соответствии с постановлением Правительства Ивановской области от 14.06.2011 № 198-п «О реализации проекта модернизации системы общего образования Ивановской области» и протоколом № 2 заседания межведомственной рабочей группы по модернизации системы общего образования от 20.06.2011,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 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 </a:t>
            </a:r>
            <a:r>
              <a:rPr lang="ru-RU" sz="1600" b="1">
                <a:latin typeface="Times New Roman" pitchFamily="18" charset="0"/>
              </a:rPr>
              <a:t>приказываю:</a:t>
            </a:r>
            <a:endParaRPr lang="ru-RU" sz="1600">
              <a:latin typeface="Times New Roman" pitchFamily="18" charset="0"/>
            </a:endParaRPr>
          </a:p>
          <a:p>
            <a:pPr algn="just">
              <a:buFont typeface="Calibri" pitchFamily="34" charset="0"/>
              <a:buAutoNum type="arabicPeriod"/>
            </a:pPr>
            <a:r>
              <a:rPr lang="ru-RU" sz="1600" b="1">
                <a:solidFill>
                  <a:srgbClr val="C00000"/>
                </a:solidFill>
                <a:latin typeface="Times New Roman" pitchFamily="18" charset="0"/>
              </a:rPr>
              <a:t>Возложить полномочия по организации дистанционного образования школьников Ивановской области на ОГУ Ивановский «Учебно-методический центр информатизации и оценки качества образования» (Грушанская Е.А.).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14340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4341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79388" y="1700213"/>
            <a:ext cx="8961437" cy="4524375"/>
          </a:xfrm>
          <a:prstGeom prst="rect">
            <a:avLst/>
          </a:prstGeom>
          <a:solidFill>
            <a:srgbClr val="FDFE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Calibri" pitchFamily="34" charset="0"/>
              <a:buAutoNum type="arabicPeriod" startAt="2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Направить ОГУ Ивановский «Учебно-методический центр информатизации и оценки качества образования» средства в размере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1056,0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приобретение оборудования и программного обеспечения в соответствии с финансовым планом реализации проекта модернизации общего образования Ивановской области на 2011 год.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ОГУ Ивановский «Учебно-методический центр информатизации и оценки качества образования»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Грушанская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Е.А.):  совместно с Департаментом образования Ивановской области определить перечень общеобразовательных учреждений для организации дистанционного обучения по итогам мониторинга обеспеченности школ педагогическими кадрами; в срок до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30.11.2011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разработать поэтапный план мероприятий по организации дистанционного обучения школьников; в срок до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30.12.2011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создать специальный сайт по дистанционному образованию; организовать с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01.01.2012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дистанционное обучение учащихся.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АУ «Институт развития образования Ивановской области» (Дмитриева М.А.) совместно с ОГУ Ивановский «Учебно-методический центр информатизации и оценки качества образования»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Грушанская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Е.А.): в срок до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30.12.2011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обеспечить разработку, подбор и апробацию обучающих модулей и методических материалов по учебным предметам для дистанционного обучения; провести обучающие семинары по вопросам реализации проекта дистанционного обучения.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5.Контроль за исполнением приказа возложить на заместителя начальника Департамента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Антонову О.Г.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547813" y="188913"/>
            <a:ext cx="7067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  <p:pic>
        <p:nvPicPr>
          <p:cNvPr id="16387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236538"/>
            <a:ext cx="11731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8788" y="1495425"/>
            <a:ext cx="8496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«Дистанционное обучение - взаимодействие педагога и ученика на расстоянии за счет использования Интернет-технологий, содержащее все присущие учебному процессу компоненты (цели, содержание, методы, организационные формы, средства обучения)»</a:t>
            </a:r>
          </a:p>
          <a:p>
            <a:pPr algn="r"/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 А.В. Хуторской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458788" y="3573463"/>
            <a:ext cx="78581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  <a:latin typeface="Arial" pitchFamily="34" charset="0"/>
              </a:rPr>
              <a:t>Основная задача проекта - организация дистанционного обучения учащихся из малокомплектных и отдалённых школ области </a:t>
            </a:r>
            <a:r>
              <a:rPr lang="ru-RU" b="1" dirty="0">
                <a:latin typeface="Arial" pitchFamily="34" charset="0"/>
              </a:rPr>
              <a:t>и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школ, в которых не хватает учителей соответствующей квалификации по предмету.</a:t>
            </a:r>
            <a:endParaRPr lang="ru-RU" dirty="0">
              <a:latin typeface="Arial" pitchFamily="34" charset="0"/>
            </a:endParaRPr>
          </a:p>
          <a:p>
            <a:pPr algn="just"/>
            <a:endParaRPr lang="ru-RU" dirty="0">
              <a:latin typeface="Arial" pitchFamily="34" charset="0"/>
            </a:endParaRPr>
          </a:p>
          <a:p>
            <a:pPr algn="just"/>
            <a:r>
              <a:rPr lang="ru-RU" b="1" dirty="0">
                <a:solidFill>
                  <a:srgbClr val="993300"/>
                </a:solidFill>
                <a:latin typeface="Arial" pitchFamily="34" charset="0"/>
              </a:rPr>
              <a:t>Получение учебных материалов и заданий, тестирование по темам и модулям по предметам, получение результатов обучения, подготовка к ЕГЭ, связь с кураторами и учителями-</a:t>
            </a:r>
            <a:r>
              <a:rPr lang="ru-RU" b="1" dirty="0" err="1">
                <a:solidFill>
                  <a:srgbClr val="993300"/>
                </a:solidFill>
                <a:latin typeface="Arial" pitchFamily="34" charset="0"/>
              </a:rPr>
              <a:t>тьюторами</a:t>
            </a:r>
            <a:r>
              <a:rPr lang="ru-RU" b="1" dirty="0">
                <a:solidFill>
                  <a:srgbClr val="993300"/>
                </a:solidFill>
                <a:latin typeface="Arial" pitchFamily="34" charset="0"/>
              </a:rPr>
              <a:t> организовано через</a:t>
            </a:r>
            <a:r>
              <a:rPr lang="ru-RU" b="1" i="1" dirty="0">
                <a:solidFill>
                  <a:srgbClr val="993300"/>
                </a:solidFill>
                <a:latin typeface="Arial" pitchFamily="34" charset="0"/>
              </a:rPr>
              <a:t> </a:t>
            </a:r>
            <a:r>
              <a:rPr lang="ru-RU" b="1" i="1" u="sng" dirty="0">
                <a:solidFill>
                  <a:srgbClr val="993300"/>
                </a:solidFill>
                <a:latin typeface="Arial" pitchFamily="34" charset="0"/>
              </a:rPr>
              <a:t>Портал дистанционного обучения. </a:t>
            </a:r>
            <a:endParaRPr lang="ru-RU" dirty="0">
              <a:solidFill>
                <a:srgbClr val="9933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"/>
          <p:cNvGrpSpPr>
            <a:grpSpLocks/>
          </p:cNvGrpSpPr>
          <p:nvPr/>
        </p:nvGrpSpPr>
        <p:grpSpPr bwMode="auto">
          <a:xfrm>
            <a:off x="323850" y="44450"/>
            <a:ext cx="8291513" cy="1485900"/>
            <a:chOff x="393700" y="188913"/>
            <a:chExt cx="8221663" cy="982662"/>
          </a:xfrm>
        </p:grpSpPr>
        <p:sp>
          <p:nvSpPr>
            <p:cNvPr id="15364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5365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23850" y="1824038"/>
            <a:ext cx="836771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cs typeface="Times New Roman" pitchFamily="18" charset="0"/>
              </a:rPr>
              <a:t>	Областное государственное бюджетное учреждение «Ивановский учебно-методический  центр информатизации и оценки качества образования» Приказом № 23-0 от 22.11.11 «</a:t>
            </a:r>
            <a:r>
              <a:rPr lang="ru-RU" sz="2000" b="1" dirty="0" smtClean="0"/>
              <a:t>Об организации дистанционного обучения школьников Ивановской области» </a:t>
            </a:r>
          </a:p>
          <a:p>
            <a:pPr>
              <a:defRPr/>
            </a:pPr>
            <a:r>
              <a:rPr lang="ru-RU" sz="2000" b="1" dirty="0" smtClean="0"/>
              <a:t> утверждает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</a:rPr>
              <a:t>Положение о региональном центре дистанционного обучения школьников Ивановской области </a:t>
            </a:r>
            <a:r>
              <a:rPr lang="ru-RU" sz="2000" b="1" dirty="0" smtClean="0"/>
              <a:t>и назначает:</a:t>
            </a:r>
          </a:p>
          <a:p>
            <a:pPr>
              <a:defRPr/>
            </a:pPr>
            <a:endParaRPr lang="ru-RU" sz="2000" b="1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</a:rPr>
              <a:t>Аверьянову Галину Дмитриевну</a:t>
            </a:r>
            <a:r>
              <a:rPr lang="ru-RU" sz="2000" b="1" dirty="0" smtClean="0"/>
              <a:t>, заведующую отделом информатизации, руководителем регионального центра дистанционного обучения школьников</a:t>
            </a:r>
          </a:p>
          <a:p>
            <a:pPr eaLnBrk="1" hangingPunct="1">
              <a:defRPr/>
            </a:pPr>
            <a:endParaRPr lang="ru-RU" sz="2000" b="1" dirty="0" smtClean="0"/>
          </a:p>
          <a:p>
            <a:pPr eaLnBrk="1" hangingPunct="1">
              <a:buFontTx/>
              <a:buChar char="-"/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</a:rPr>
              <a:t>   Жидкова Николая Витальевича</a:t>
            </a:r>
            <a:r>
              <a:rPr lang="ru-RU" sz="2000" b="1" dirty="0" smtClean="0"/>
              <a:t>, программиста, ответственным за работу Портала дистанционного обучения школьников Ивановской области .</a:t>
            </a:r>
          </a:p>
          <a:p>
            <a:pPr eaLnBrk="1" hangingPunct="1">
              <a:buFontTx/>
              <a:buChar char="-"/>
              <a:defRPr/>
            </a:pP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1160"/>
            <a:ext cx="2700338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5"/>
          <p:cNvSpPr txBox="1">
            <a:spLocks noChangeArrowheads="1"/>
          </p:cNvSpPr>
          <p:nvPr/>
        </p:nvSpPr>
        <p:spPr bwMode="auto">
          <a:xfrm>
            <a:off x="0" y="1268413"/>
            <a:ext cx="91440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/>
              <a:t>В 2011 году в соответствии с финансовым планом реализации проекта модернизации общего образования Ивановской области </a:t>
            </a:r>
            <a:r>
              <a:rPr lang="ru-RU" sz="2000" b="1" dirty="0" smtClean="0"/>
              <a:t>была </a:t>
            </a:r>
            <a:r>
              <a:rPr lang="ru-RU" sz="2000" b="1" dirty="0" smtClean="0">
                <a:cs typeface="Arial" charset="0"/>
              </a:rPr>
              <a:t>выделена субсидия на реализацию проекта дистанционного образования учащихся в размере </a:t>
            </a:r>
            <a:r>
              <a:rPr lang="ru-RU" sz="2000" b="1" dirty="0" smtClean="0">
                <a:solidFill>
                  <a:srgbClr val="CC3300"/>
                </a:solidFill>
              </a:rPr>
              <a:t>1 млн</a:t>
            </a:r>
            <a:r>
              <a:rPr lang="ru-RU" sz="2000" b="1" dirty="0">
                <a:solidFill>
                  <a:srgbClr val="CC3300"/>
                </a:solidFill>
              </a:rPr>
              <a:t>. 56 тыс. руб</a:t>
            </a:r>
            <a:r>
              <a:rPr lang="ru-RU" sz="2000" b="1" dirty="0"/>
              <a:t>.</a:t>
            </a:r>
          </a:p>
          <a:p>
            <a:pPr algn="ctr" eaLnBrk="1" hangingPunct="1"/>
            <a:r>
              <a:rPr lang="ru-RU" sz="2000" b="1" dirty="0" smtClean="0"/>
              <a:t>Средства израсходованы на </a:t>
            </a:r>
            <a:r>
              <a:rPr lang="ru-RU" sz="2000" b="1" dirty="0" smtClean="0">
                <a:solidFill>
                  <a:srgbClr val="C00000"/>
                </a:solidFill>
              </a:rPr>
              <a:t>приобретение</a:t>
            </a:r>
            <a:r>
              <a:rPr lang="ru-RU" sz="2000" b="1" dirty="0" smtClean="0"/>
              <a:t> : 5 </a:t>
            </a:r>
            <a:r>
              <a:rPr lang="ru-RU" sz="2000" b="1" dirty="0"/>
              <a:t>рабочих мест для связи с </a:t>
            </a:r>
            <a:r>
              <a:rPr lang="ru-RU" sz="2000" b="1" dirty="0" err="1"/>
              <a:t>тьюторами</a:t>
            </a:r>
            <a:r>
              <a:rPr lang="ru-RU" sz="2000" b="1" dirty="0"/>
              <a:t> через Интернет, оснащённых необходимым программным обеспечением, </a:t>
            </a:r>
            <a:r>
              <a:rPr lang="ru-RU" sz="2000" b="1" dirty="0" smtClean="0"/>
              <a:t>сервера и </a:t>
            </a:r>
            <a:r>
              <a:rPr lang="ru-RU" sz="20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2000" b="1" dirty="0">
                <a:solidFill>
                  <a:srgbClr val="C00000"/>
                </a:solidFill>
              </a:rPr>
              <a:t>портала ДО</a:t>
            </a:r>
            <a:r>
              <a:rPr lang="ru-RU" sz="2000" b="1" dirty="0"/>
              <a:t>.</a:t>
            </a:r>
          </a:p>
        </p:txBody>
      </p:sp>
      <p:pic>
        <p:nvPicPr>
          <p:cNvPr id="17412" name="Picture 3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41613" y="3515182"/>
            <a:ext cx="6402387" cy="308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5088"/>
            <a:ext cx="11826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271588" y="77788"/>
            <a:ext cx="71278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341438"/>
            <a:ext cx="903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2000" b="1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60363" y="2997200"/>
            <a:ext cx="903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Региональный портал дистанционного обучения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6363" y="1039813"/>
            <a:ext cx="89281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C3300"/>
                </a:solidFill>
                <a:latin typeface="Arial" pitchFamily="34" charset="0"/>
              </a:rPr>
              <a:t>Создан портал дистанционного обучения http://portal.cioko.ru</a:t>
            </a:r>
            <a:endParaRPr lang="ru-RU" sz="2400">
              <a:solidFill>
                <a:srgbClr val="CC3300"/>
              </a:solidFill>
              <a:latin typeface="Arial" pitchFamily="34" charset="0"/>
            </a:endParaRP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49"/>
          <a:stretch>
            <a:fillRect/>
          </a:stretch>
        </p:blipFill>
        <p:spPr bwMode="auto">
          <a:xfrm>
            <a:off x="0" y="1844675"/>
            <a:ext cx="9240838" cy="6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1312863" y="115888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3" t="9578" r="8873" b="5977"/>
          <a:stretch>
            <a:fillRect/>
          </a:stretch>
        </p:blipFill>
        <p:spPr>
          <a:xfrm>
            <a:off x="1763713" y="0"/>
            <a:ext cx="7235825" cy="7200900"/>
          </a:xfrm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0" y="55563"/>
            <a:ext cx="1908175" cy="503237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3080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3081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 descr="http://t0.gstatic.com/images?q=tbn:ANd9GcSi-4yixf0hhfjXQy8mf6heVikQGXm6BcfP7DrHVlnbkOaQxnBTH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11702" y="1556792"/>
            <a:ext cx="2710321" cy="22827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3132138" y="2217738"/>
            <a:ext cx="528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rebuchet MS" pitchFamily="34" charset="0"/>
              </a:rPr>
              <a:t>«… существует проблема малокомплектных школ, и все время идут споры - закрывать их или не закрывать… </a:t>
            </a:r>
          </a:p>
        </p:txBody>
      </p:sp>
      <p:sp>
        <p:nvSpPr>
          <p:cNvPr id="620555" name="Прямоугольник 10"/>
          <p:cNvSpPr>
            <a:spLocks noChangeArrowheads="1"/>
          </p:cNvSpPr>
          <p:nvPr/>
        </p:nvSpPr>
        <p:spPr bwMode="auto">
          <a:xfrm>
            <a:off x="6669088" y="524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В.В. Путин</a:t>
            </a:r>
          </a:p>
        </p:txBody>
      </p:sp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393700" y="3857625"/>
            <a:ext cx="84994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sz="2000" b="1">
                <a:solidFill>
                  <a:srgbClr val="003399"/>
                </a:solidFill>
                <a:latin typeface="Verdana" pitchFamily="34" charset="0"/>
                <a:cs typeface="Times New Roman" pitchFamily="18" charset="0"/>
              </a:rPr>
              <a:t>…</a:t>
            </a:r>
            <a:r>
              <a:rPr lang="ru-RU" sz="2000" b="1">
                <a:solidFill>
                  <a:srgbClr val="002060"/>
                </a:solidFill>
                <a:latin typeface="Trebuchet MS" pitchFamily="34" charset="0"/>
              </a:rPr>
              <a:t>Создание базовых образовательных центров с филиальной сетью - это возможный путь решения этой проблемы при улучшении возможностей дистанционного образования с использованием современных средств. Для нашей страны с огромной территорией это может быть выход…»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73738" y="5805488"/>
            <a:ext cx="29098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i="1">
                <a:solidFill>
                  <a:srgbClr val="002060"/>
                </a:solidFill>
                <a:latin typeface="Trebuchet MS" pitchFamily="34" charset="0"/>
              </a:rPr>
              <a:t>10 апреля 2011 года на встрече с руководством партии «Единая Россия»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0" y="333375"/>
            <a:ext cx="1908175" cy="503238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15888"/>
            <a:ext cx="7275512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Oval 7"/>
          <p:cNvSpPr>
            <a:spLocks noChangeArrowheads="1"/>
          </p:cNvSpPr>
          <p:nvPr/>
        </p:nvSpPr>
        <p:spPr bwMode="auto">
          <a:xfrm>
            <a:off x="323850" y="765175"/>
            <a:ext cx="1908175" cy="503238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6" t="11154" r="9932" b="14404"/>
          <a:stretch>
            <a:fillRect/>
          </a:stretch>
        </p:blipFill>
        <p:spPr bwMode="auto">
          <a:xfrm>
            <a:off x="2232025" y="73025"/>
            <a:ext cx="7083425" cy="70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150" y="188913"/>
            <a:ext cx="7308850" cy="6669087"/>
          </a:xfrm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0" y="908050"/>
            <a:ext cx="1908175" cy="503238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9063038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67544" y="2627313"/>
            <a:ext cx="849694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Портал состоит из трех разделов: </a:t>
            </a:r>
          </a:p>
          <a:p>
            <a:pPr indent="360363" eaLnBrk="1" hangingPunct="1"/>
            <a:r>
              <a:rPr lang="ru-RU" b="1" dirty="0"/>
              <a:t>- Школьное обучение</a:t>
            </a:r>
          </a:p>
          <a:p>
            <a:pPr indent="360363" eaLnBrk="1" hangingPunct="1"/>
            <a:r>
              <a:rPr lang="ru-RU" b="1" dirty="0"/>
              <a:t>- Дополнительное обучение</a:t>
            </a:r>
          </a:p>
          <a:p>
            <a:pPr indent="360363" eaLnBrk="1" hangingPunct="1"/>
            <a:r>
              <a:rPr lang="ru-RU" b="1" dirty="0"/>
              <a:t>- Работа с одаренными детьми.</a:t>
            </a:r>
          </a:p>
          <a:p>
            <a:pPr eaLnBrk="1" hangingPunct="1">
              <a:buFontTx/>
              <a:buChar char="-"/>
            </a:pPr>
            <a:endParaRPr lang="ru-RU" b="1" dirty="0"/>
          </a:p>
          <a:p>
            <a:pPr eaLnBrk="1" hangingPunct="1"/>
            <a:r>
              <a:rPr lang="ru-RU" b="1" dirty="0">
                <a:latin typeface="Arial" pitchFamily="34" charset="0"/>
                <a:cs typeface="Times New Roman" pitchFamily="18" charset="0"/>
              </a:rPr>
              <a:t>По каждому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курсу</a:t>
            </a:r>
            <a:r>
              <a:rPr lang="ru-RU" b="1" dirty="0">
                <a:latin typeface="Arial" pitchFamily="34" charset="0"/>
                <a:cs typeface="Times New Roman" pitchFamily="18" charset="0"/>
              </a:rPr>
              <a:t>, рекомендованному к дистанционному обучению, на портале публикуется: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 smtClean="0"/>
              <a:t> план </a:t>
            </a:r>
            <a:r>
              <a:rPr lang="ru-RU" b="1" dirty="0"/>
              <a:t>проведения занятий и расписание консультаций кураторов курсов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 smtClean="0"/>
              <a:t> программа </a:t>
            </a:r>
            <a:r>
              <a:rPr lang="ru-RU" b="1" dirty="0"/>
              <a:t>учебного предмета 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 smtClean="0"/>
              <a:t> теоретические учебные материалы 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/>
              <a:t> </a:t>
            </a:r>
            <a:r>
              <a:rPr lang="ru-RU" b="1" dirty="0" smtClean="0"/>
              <a:t>видео </a:t>
            </a:r>
            <a:r>
              <a:rPr lang="ru-RU" b="1" dirty="0"/>
              <a:t>материалы по теме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 smtClean="0"/>
              <a:t> практикумы 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/>
              <a:t> </a:t>
            </a:r>
            <a:r>
              <a:rPr lang="ru-RU" b="1" dirty="0" smtClean="0"/>
              <a:t>тестовые </a:t>
            </a:r>
            <a:r>
              <a:rPr lang="ru-RU" b="1" dirty="0"/>
              <a:t>материалы для контроля качества усвоения материала</a:t>
            </a:r>
          </a:p>
          <a:p>
            <a:pPr eaLnBrk="1" hangingPunct="1">
              <a:buFont typeface="Calibri" pitchFamily="34" charset="0"/>
              <a:buChar char="-"/>
            </a:pPr>
            <a:r>
              <a:rPr lang="ru-RU" b="1" dirty="0" smtClean="0"/>
              <a:t> методические </a:t>
            </a:r>
            <a:r>
              <a:rPr lang="ru-RU" b="1" dirty="0"/>
              <a:t>рекомендации для </a:t>
            </a:r>
            <a:r>
              <a:rPr lang="ru-RU" b="1" dirty="0" smtClean="0"/>
              <a:t>обучающихся и </a:t>
            </a:r>
            <a:r>
              <a:rPr lang="ru-RU" b="1" dirty="0" err="1" smtClean="0"/>
              <a:t>тьюторов</a:t>
            </a:r>
            <a:r>
              <a:rPr lang="ru-RU" b="1" dirty="0" smtClean="0"/>
              <a:t>.</a:t>
            </a:r>
            <a:endParaRPr lang="ru-RU" b="1" dirty="0"/>
          </a:p>
          <a:p>
            <a:pPr eaLnBrk="1" hangingPunct="1"/>
            <a:endParaRPr lang="ru-RU" sz="3200" b="1" dirty="0"/>
          </a:p>
          <a:p>
            <a:pPr eaLnBrk="1" hangingPunct="1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rol 3"/>
          <p:cNvSpPr>
            <a:spLocks noChangeArrowheads="1" noChangeShapeType="1"/>
          </p:cNvSpPr>
          <p:nvPr/>
        </p:nvSpPr>
        <p:spPr bwMode="auto">
          <a:xfrm>
            <a:off x="3379788" y="4522788"/>
            <a:ext cx="27813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4580" name="Picture 4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6388"/>
            <a:ext cx="9167813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624681" y="120670"/>
            <a:ext cx="8291513" cy="1295718"/>
            <a:chOff x="393700" y="222405"/>
            <a:chExt cx="8221663" cy="94917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547813" y="222405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8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633" y="1415878"/>
            <a:ext cx="334739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Структура курса</a:t>
            </a:r>
            <a:endParaRPr lang="ru-RU" sz="24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47813" y="620713"/>
            <a:ext cx="759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Структура учебно-методического комплекса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8" t="29524" r="9935" b="11057"/>
          <a:stretch>
            <a:fillRect/>
          </a:stretch>
        </p:blipFill>
        <p:spPr bwMode="auto">
          <a:xfrm>
            <a:off x="0" y="0"/>
            <a:ext cx="91090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00663"/>
            <a:ext cx="651668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235825" y="6165850"/>
            <a:ext cx="1908175" cy="503238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095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261605" y="121046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Работа кураторов с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</a:rPr>
              <a:t>тьюторами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 и учащимися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100580"/>
            <a:ext cx="4408488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2204864"/>
            <a:ext cx="3876675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394667" y="1700470"/>
            <a:ext cx="864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Arial" pitchFamily="34" charset="0"/>
              </a:rPr>
              <a:t>Используются возможности среды </a:t>
            </a:r>
            <a:r>
              <a:rPr lang="en-US" sz="2000" b="1" dirty="0" err="1" smtClean="0">
                <a:latin typeface="Arial" pitchFamily="34" charset="0"/>
              </a:rPr>
              <a:t>Moodl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</a:rPr>
              <a:t>и система </a:t>
            </a:r>
            <a:r>
              <a:rPr lang="en-US" sz="2000" b="1" dirty="0" err="1" smtClean="0">
                <a:latin typeface="Arial" pitchFamily="34" charset="0"/>
              </a:rPr>
              <a:t>AdobeConnet</a:t>
            </a:r>
            <a:r>
              <a:rPr lang="ru-RU" sz="2000" b="1" dirty="0" smtClean="0">
                <a:latin typeface="Arial" pitchFamily="34" charset="0"/>
              </a:rPr>
              <a:t>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323850" y="6179503"/>
            <a:ext cx="38877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Arial" pitchFamily="34" charset="0"/>
              </a:rPr>
              <a:t>Куратор по физике </a:t>
            </a:r>
            <a:r>
              <a:rPr lang="ru-RU" b="1" dirty="0" err="1">
                <a:latin typeface="Arial" pitchFamily="34" charset="0"/>
              </a:rPr>
              <a:t>Крючкова</a:t>
            </a:r>
            <a:r>
              <a:rPr lang="ru-RU" b="1" dirty="0">
                <a:latin typeface="Arial" pitchFamily="34" charset="0"/>
              </a:rPr>
              <a:t> Галина Георгиевна.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5003800" y="6179503"/>
            <a:ext cx="37449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Arial" pitchFamily="34" charset="0"/>
              </a:rPr>
              <a:t>Куратор по химии Дубинина Наталья Эдуардовна</a:t>
            </a: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75708" y="133316"/>
            <a:ext cx="8399934" cy="1305745"/>
            <a:chOff x="-208457" y="231668"/>
            <a:chExt cx="8329170" cy="956515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053163" y="272196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1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457" y="23166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28677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28678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4" descr="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70770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23850" y="1412875"/>
            <a:ext cx="8291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К разработке учебно-методических комплексов привлечены методисты </a:t>
            </a:r>
            <a:r>
              <a:rPr lang="ru-RU" sz="2000" b="1" dirty="0" smtClean="0">
                <a:solidFill>
                  <a:srgbClr val="C00000"/>
                </a:solidFill>
              </a:rPr>
              <a:t>ИРО, ЦИОКО, лучшие </a:t>
            </a:r>
            <a:r>
              <a:rPr lang="ru-RU" sz="2000" b="1" dirty="0">
                <a:solidFill>
                  <a:srgbClr val="C00000"/>
                </a:solidFill>
              </a:rPr>
              <a:t>учителя области.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456" y="1377950"/>
            <a:ext cx="36004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9388" y="2781300"/>
            <a:ext cx="87852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000" b="1" dirty="0">
                <a:latin typeface="Arial" pitchFamily="34" charset="0"/>
              </a:rPr>
              <a:t>В 2011-2012 учебном году организовано обучение учащихся 11 классов по следующим предметам:</a:t>
            </a:r>
          </a:p>
          <a:p>
            <a:pPr eaLnBrk="1" hangingPunct="1"/>
            <a:r>
              <a:rPr lang="ru-RU" sz="2400" b="1" dirty="0">
                <a:solidFill>
                  <a:srgbClr val="CC3300"/>
                </a:solidFill>
                <a:latin typeface="Arial" pitchFamily="34" charset="0"/>
              </a:rPr>
              <a:t>Химия</a:t>
            </a:r>
          </a:p>
          <a:p>
            <a:pPr eaLnBrk="1" hangingPunct="1"/>
            <a:r>
              <a:rPr lang="ru-RU" b="1" dirty="0">
                <a:latin typeface="Arial" pitchFamily="34" charset="0"/>
              </a:rPr>
              <a:t>Куратор—Дубинина Наталья Эдуардовна, учитель лицея №22 г. Иваново</a:t>
            </a:r>
          </a:p>
          <a:p>
            <a:pPr eaLnBrk="1" hangingPunct="1"/>
            <a:r>
              <a:rPr lang="ru-RU" sz="2400" b="1" dirty="0">
                <a:solidFill>
                  <a:srgbClr val="CC3300"/>
                </a:solidFill>
                <a:latin typeface="Arial" pitchFamily="34" charset="0"/>
              </a:rPr>
              <a:t>Физика</a:t>
            </a:r>
          </a:p>
          <a:p>
            <a:pPr eaLnBrk="1" hangingPunct="1"/>
            <a:r>
              <a:rPr lang="ru-RU" b="1" dirty="0">
                <a:latin typeface="Arial" pitchFamily="34" charset="0"/>
              </a:rPr>
              <a:t>Куратор—</a:t>
            </a:r>
            <a:r>
              <a:rPr lang="ru-RU" b="1" dirty="0" err="1">
                <a:latin typeface="Arial" pitchFamily="34" charset="0"/>
              </a:rPr>
              <a:t>Крючкова</a:t>
            </a:r>
            <a:r>
              <a:rPr lang="ru-RU" b="1" dirty="0">
                <a:latin typeface="Arial" pitchFamily="34" charset="0"/>
              </a:rPr>
              <a:t> Галина Георгиевна, учитель СОШ №1 г. Иваново </a:t>
            </a:r>
            <a:r>
              <a:rPr lang="ru-RU" sz="2400" b="1" dirty="0">
                <a:solidFill>
                  <a:srgbClr val="CC3300"/>
                </a:solidFill>
                <a:latin typeface="Arial" pitchFamily="34" charset="0"/>
              </a:rPr>
              <a:t>Информатика и ИКТ</a:t>
            </a:r>
            <a:r>
              <a:rPr lang="ru-RU" b="1" dirty="0">
                <a:latin typeface="Arial" pitchFamily="34" charset="0"/>
              </a:rPr>
              <a:t> </a:t>
            </a:r>
          </a:p>
          <a:p>
            <a:pPr eaLnBrk="1" hangingPunct="1"/>
            <a:r>
              <a:rPr lang="ru-RU" b="1" dirty="0">
                <a:latin typeface="Arial" pitchFamily="34" charset="0"/>
              </a:rPr>
              <a:t>Куратор—Лебедева Эльвира Витальевна, старший методист Центра</a:t>
            </a:r>
            <a:r>
              <a:rPr lang="ru-RU" dirty="0">
                <a:latin typeface="Arial" pitchFamily="34" charset="0"/>
              </a:rPr>
              <a:t> </a:t>
            </a:r>
          </a:p>
          <a:p>
            <a:pPr eaLnBrk="1" hangingPunct="1"/>
            <a:endParaRPr lang="ru-RU" dirty="0">
              <a:latin typeface="Arial" pitchFamily="34" charset="0"/>
            </a:endParaRPr>
          </a:p>
          <a:p>
            <a:pPr eaLnBrk="1" hangingPunct="1"/>
            <a:r>
              <a:rPr lang="ru-RU" sz="2400" b="1" dirty="0">
                <a:solidFill>
                  <a:srgbClr val="CC3300"/>
                </a:solidFill>
                <a:latin typeface="Arial" pitchFamily="34" charset="0"/>
              </a:rPr>
              <a:t>Размещена ссылка на школьный </a:t>
            </a:r>
            <a:r>
              <a:rPr lang="ru-RU" sz="2400" b="1" dirty="0" err="1">
                <a:solidFill>
                  <a:srgbClr val="CC3300"/>
                </a:solidFill>
                <a:latin typeface="Arial" pitchFamily="34" charset="0"/>
              </a:rPr>
              <a:t>видеопортал</a:t>
            </a:r>
            <a:r>
              <a:rPr lang="ru-RU" b="1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  <a:hlinkClick r:id="rId3"/>
              </a:rPr>
              <a:t>http://interneturok.ru/</a:t>
            </a:r>
            <a:r>
              <a:rPr lang="ru-RU" b="1" dirty="0">
                <a:latin typeface="Arial" pitchFamily="34" charset="0"/>
              </a:rPr>
              <a:t>,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где размещена коллекция </a:t>
            </a:r>
            <a:r>
              <a:rPr lang="ru-RU" b="1" dirty="0" err="1">
                <a:latin typeface="Arial" pitchFamily="34" charset="0"/>
              </a:rPr>
              <a:t>видеоуроков</a:t>
            </a:r>
            <a:r>
              <a:rPr lang="ru-RU" b="1" dirty="0">
                <a:latin typeface="Arial" pitchFamily="34" charset="0"/>
              </a:rPr>
              <a:t> лучших учителей Москвы и Санкт-Петербурга по основным предметам школьной программы. </a:t>
            </a:r>
          </a:p>
        </p:txBody>
      </p:sp>
      <p:pic>
        <p:nvPicPr>
          <p:cNvPr id="29700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1439060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Раздел «Школьное обучение»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9747" y="188640"/>
            <a:ext cx="7127595" cy="12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100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101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1628775"/>
            <a:ext cx="8928546" cy="158420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На 1 сентября  2011 года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в Ивановской области из 275 общеобразовательных школ -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80 малокомплектных школ</a:t>
            </a:r>
            <a:r>
              <a:rPr lang="ru-RU" sz="2000" b="1" dirty="0" smtClean="0"/>
              <a:t>, что составляет 61% от числа сельских школ области. </a:t>
            </a:r>
            <a:endParaRPr lang="ru-RU" sz="20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В них обучается </a:t>
            </a:r>
            <a:r>
              <a:rPr lang="ru-RU" sz="2000" b="1" dirty="0" smtClean="0">
                <a:solidFill>
                  <a:srgbClr val="C00000"/>
                </a:solidFill>
              </a:rPr>
              <a:t>28,3% </a:t>
            </a:r>
            <a:r>
              <a:rPr lang="ru-RU" sz="2000" b="1" dirty="0" smtClean="0"/>
              <a:t>от общего количества сельских школьников.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65788" y="3116541"/>
            <a:ext cx="6286865" cy="2866845"/>
            <a:chOff x="1072528" y="2124023"/>
            <a:chExt cx="6906017" cy="474788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72528" y="3778590"/>
              <a:ext cx="2877507" cy="1438753"/>
              <a:chOff x="744415" y="1656887"/>
              <a:chExt cx="2877507" cy="1438753"/>
            </a:xfrm>
            <a:scene3d>
              <a:camera prst="orthographicFront"/>
              <a:lightRig rig="flat" dir="t"/>
            </a:scene3d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44415" y="1656887"/>
                <a:ext cx="2877507" cy="1438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744415" y="1699027"/>
                <a:ext cx="2793227" cy="13544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/>
                  <a:t>80 </a:t>
                </a:r>
              </a:p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/>
                  <a:t>малокомплектных школ</a:t>
                </a:r>
                <a:endParaRPr lang="ru-RU" sz="2000" b="1" kern="1200" dirty="0"/>
              </a:p>
            </p:txBody>
          </p:sp>
        </p:grpSp>
        <p:sp>
          <p:nvSpPr>
            <p:cNvPr id="22" name="Прямая соединительная линия 6"/>
            <p:cNvSpPr/>
            <p:nvPr/>
          </p:nvSpPr>
          <p:spPr>
            <a:xfrm rot="18289469">
              <a:off x="4475149" y="3620297"/>
              <a:ext cx="100776" cy="100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b="1" kern="120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101038" y="2124023"/>
              <a:ext cx="2877507" cy="1438753"/>
              <a:chOff x="4772925" y="2320"/>
              <a:chExt cx="2877507" cy="1438753"/>
            </a:xfrm>
            <a:scene3d>
              <a:camera prst="orthographicFront"/>
              <a:lightRig rig="flat" dir="t"/>
            </a:scene3d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772925" y="2320"/>
                <a:ext cx="2877507" cy="1438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" name="Скругленный прямоугольник 8"/>
              <p:cNvSpPr/>
              <p:nvPr/>
            </p:nvSpPr>
            <p:spPr>
              <a:xfrm>
                <a:off x="4815065" y="44460"/>
                <a:ext cx="2793227" cy="1354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/>
                  <a:t>средние - 23</a:t>
                </a:r>
                <a:endParaRPr lang="ru-RU" sz="2000" b="1" kern="1200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101038" y="3778590"/>
              <a:ext cx="2877507" cy="1438753"/>
              <a:chOff x="4772925" y="1656887"/>
              <a:chExt cx="2877507" cy="1438753"/>
            </a:xfrm>
            <a:scene3d>
              <a:camera prst="orthographicFront"/>
              <a:lightRig rig="flat" dir="t"/>
            </a:scene3d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772925" y="1656887"/>
                <a:ext cx="2877507" cy="1438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10"/>
              <p:cNvSpPr/>
              <p:nvPr/>
            </p:nvSpPr>
            <p:spPr>
              <a:xfrm>
                <a:off x="4815065" y="1699027"/>
                <a:ext cx="2793227" cy="1354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/>
                  <a:t>основные - 47</a:t>
                </a:r>
                <a:endParaRPr lang="ru-RU" sz="2000" b="1" kern="1200" dirty="0"/>
              </a:p>
            </p:txBody>
          </p:sp>
        </p:grpSp>
        <p:sp>
          <p:nvSpPr>
            <p:cNvPr id="16" name="Прямая соединительная линия 12"/>
            <p:cNvSpPr/>
            <p:nvPr/>
          </p:nvSpPr>
          <p:spPr>
            <a:xfrm rot="3310531">
              <a:off x="4475149" y="5274861"/>
              <a:ext cx="100776" cy="100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b="1" kern="120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101038" y="5433156"/>
              <a:ext cx="2877507" cy="1438753"/>
              <a:chOff x="4772925" y="3311453"/>
              <a:chExt cx="2877507" cy="1438753"/>
            </a:xfrm>
            <a:scene3d>
              <a:camera prst="orthographicFront"/>
              <a:lightRig rig="flat" dir="t"/>
            </a:scene3d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772925" y="3311453"/>
                <a:ext cx="2877507" cy="1438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14"/>
              <p:cNvSpPr/>
              <p:nvPr/>
            </p:nvSpPr>
            <p:spPr>
              <a:xfrm>
                <a:off x="4815065" y="3353593"/>
                <a:ext cx="2793227" cy="1354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/>
                  <a:t>начальные - 10</a:t>
                </a:r>
                <a:endParaRPr lang="ru-RU" sz="2000" b="1" kern="1200" dirty="0"/>
              </a:p>
            </p:txBody>
          </p:sp>
        </p:grpSp>
      </p:grpSp>
      <p:cxnSp>
        <p:nvCxnSpPr>
          <p:cNvPr id="4" name="Прямая соединительная линия 3"/>
          <p:cNvCxnSpPr/>
          <p:nvPr/>
        </p:nvCxnSpPr>
        <p:spPr>
          <a:xfrm flipV="1">
            <a:off x="4113934" y="3550912"/>
            <a:ext cx="990574" cy="99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7" idx="1"/>
          </p:cNvCxnSpPr>
          <p:nvPr/>
        </p:nvCxnSpPr>
        <p:spPr>
          <a:xfrm>
            <a:off x="4085315" y="4549963"/>
            <a:ext cx="10478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3" idx="1"/>
          </p:cNvCxnSpPr>
          <p:nvPr/>
        </p:nvCxnSpPr>
        <p:spPr>
          <a:xfrm>
            <a:off x="4085315" y="4549964"/>
            <a:ext cx="1047811" cy="99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3850" y="5990232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76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выпускников из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15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средних малокомплектных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школ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сдавали ЕГЭ в 2012 году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7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4" y="1435559"/>
            <a:ext cx="2881313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539995" y="1148134"/>
            <a:ext cx="7596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Раздел «Дополнительное обучение»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68312" y="1844675"/>
            <a:ext cx="84961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CC3300"/>
                </a:solidFill>
                <a:latin typeface="Arial" pitchFamily="34" charset="0"/>
              </a:rPr>
              <a:t> В рамках подготовки к экзаменам:</a:t>
            </a:r>
            <a:endParaRPr lang="ru-RU" b="1" dirty="0">
              <a:solidFill>
                <a:srgbClr val="CC3300"/>
              </a:solidFill>
              <a:latin typeface="Arial" pitchFamily="34" charset="0"/>
              <a:hlinkClick r:id="rId4"/>
            </a:endParaRP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информатике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математике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химии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физике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Подготовка к ЕГЭ по английскому языку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истории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обществознанию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ЕГЭ по биологии 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ГИА-9 по математике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Подготовка к ГИА-9 по физике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Подготовка к ГИА-9 по химии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q"/>
            </a:pPr>
            <a:r>
              <a:rPr lang="ru-RU" b="1" dirty="0">
                <a:latin typeface="Arial" pitchFamily="34" charset="0"/>
              </a:rPr>
              <a:t> </a:t>
            </a:r>
            <a:r>
              <a:rPr lang="ru-RU" b="1" dirty="0">
                <a:solidFill>
                  <a:srgbClr val="CC3300"/>
                </a:solidFill>
                <a:latin typeface="Arial" pitchFamily="34" charset="0"/>
              </a:rPr>
              <a:t>В рамках   заочной школы «Творите и общайтесь»: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Введение в программирование. Язык </a:t>
            </a:r>
            <a:r>
              <a:rPr lang="ru-RU" b="1" dirty="0" err="1">
                <a:latin typeface="Arial" pitchFamily="34" charset="0"/>
              </a:rPr>
              <a:t>Turbo</a:t>
            </a:r>
            <a:r>
              <a:rPr lang="ru-RU" b="1" dirty="0">
                <a:latin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</a:rPr>
              <a:t>Pascal</a:t>
            </a:r>
            <a:endParaRPr lang="ru-RU" b="1" dirty="0">
              <a:latin typeface="Arial" pitchFamily="34" charset="0"/>
            </a:endParaRP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Делопроизводство и компьютер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 Компьютерная графика</a:t>
            </a:r>
          </a:p>
          <a:p>
            <a:pPr eaLnBrk="1" hangingPunct="1">
              <a:buClr>
                <a:srgbClr val="003399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CC3300"/>
                </a:solidFill>
                <a:latin typeface="Arial" pitchFamily="34" charset="0"/>
              </a:rPr>
              <a:t> Дистанционный блок курсовой подготовки «</a:t>
            </a:r>
            <a:r>
              <a:rPr lang="ru-RU" b="1" dirty="0" smtClean="0">
                <a:solidFill>
                  <a:srgbClr val="CC3300"/>
                </a:solidFill>
                <a:latin typeface="Arial" pitchFamily="34" charset="0"/>
              </a:rPr>
              <a:t>Работа с </a:t>
            </a:r>
            <a:r>
              <a:rPr lang="ru-RU" b="1" dirty="0">
                <a:solidFill>
                  <a:srgbClr val="CC3300"/>
                </a:solidFill>
                <a:latin typeface="Arial" pitchFamily="34" charset="0"/>
              </a:rPr>
              <a:t>ПСПО (</a:t>
            </a:r>
            <a:r>
              <a:rPr lang="en-US" b="1" dirty="0">
                <a:solidFill>
                  <a:srgbClr val="CC3300"/>
                </a:solidFill>
                <a:latin typeface="Arial" pitchFamily="34" charset="0"/>
              </a:rPr>
              <a:t>Linux)</a:t>
            </a:r>
            <a:r>
              <a:rPr lang="ru-RU" b="1" dirty="0">
                <a:solidFill>
                  <a:srgbClr val="CC3300"/>
                </a:solidFill>
                <a:latin typeface="Arial" pitchFamily="34" charset="0"/>
              </a:rPr>
              <a:t>»</a:t>
            </a:r>
            <a:endParaRPr lang="ru-RU" b="1" dirty="0">
              <a:solidFill>
                <a:srgbClr val="CC3300"/>
              </a:solidFill>
              <a:latin typeface="Arial" pitchFamily="34" charset="0"/>
              <a:hlinkClick r:id="rId5"/>
            </a:endParaRPr>
          </a:p>
          <a:p>
            <a:pPr eaLnBrk="1" hangingPunct="1"/>
            <a:r>
              <a:rPr lang="ru-RU" dirty="0">
                <a:latin typeface="Arial" pitchFamily="34" charset="0"/>
              </a:rPr>
              <a:t> 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107504" y="1435559"/>
            <a:ext cx="395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3399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CC3300"/>
                </a:solidFill>
              </a:rPr>
              <a:t>Организовано обучение: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71550" y="188640"/>
            <a:ext cx="7127595" cy="12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6856" y="1321421"/>
            <a:ext cx="8713788" cy="14398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CC3300"/>
                </a:solidFill>
              </a:rPr>
              <a:t>С 12.03.12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выпускники школ Ивановской области имели возможность дистанционно пройти подготовку к ЕГЭ по 10 предметам (теоретический материал, тесты, экзамены 2011 года).</a:t>
            </a:r>
          </a:p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На портале дистанционного обучения в Дополнительном обучении размещены </a:t>
            </a:r>
            <a:r>
              <a:rPr lang="ru-RU" sz="1600" b="1" dirty="0" smtClean="0">
                <a:solidFill>
                  <a:srgbClr val="CC3300"/>
                </a:solidFill>
              </a:rPr>
              <a:t>график </a:t>
            </a:r>
            <a:r>
              <a:rPr lang="ru-RU" sz="1600" b="1" dirty="0" smtClean="0">
                <a:solidFill>
                  <a:schemeClr val="tx1"/>
                </a:solidFill>
              </a:rPr>
              <a:t>прохождения дистанционной подготовки к ЕГЭ со свободными местами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(8 сроков по 10 дней) и </a:t>
            </a:r>
            <a:r>
              <a:rPr lang="ru-RU" sz="1600" b="1" dirty="0" smtClean="0">
                <a:solidFill>
                  <a:srgbClr val="CC3300"/>
                </a:solidFill>
              </a:rPr>
              <a:t>инструкция учителю-</a:t>
            </a:r>
            <a:r>
              <a:rPr lang="ru-RU" sz="1600" b="1" dirty="0" err="1" smtClean="0">
                <a:solidFill>
                  <a:srgbClr val="CC3300"/>
                </a:solidFill>
              </a:rPr>
              <a:t>тьютору</a:t>
            </a:r>
            <a:r>
              <a:rPr lang="ru-RU" sz="1600" b="1" dirty="0" smtClean="0">
                <a:solidFill>
                  <a:srgbClr val="CC3300"/>
                </a:solidFill>
              </a:rPr>
              <a:t>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2492375"/>
            <a:ext cx="799306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31913" y="923324"/>
            <a:ext cx="7345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Дистанционная подготовка школьников к ЕГЭ</a:t>
            </a:r>
          </a:p>
        </p:txBody>
      </p:sp>
      <p:pic>
        <p:nvPicPr>
          <p:cNvPr id="31749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31"/>
          <p:cNvSpPr txBox="1">
            <a:spLocks noChangeArrowheads="1"/>
          </p:cNvSpPr>
          <p:nvPr/>
        </p:nvSpPr>
        <p:spPr bwMode="auto">
          <a:xfrm>
            <a:off x="193675" y="6134100"/>
            <a:ext cx="8820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Всего получили доступ по заявкам – 665 учеников, фактически – 152 ученика (22,8%)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914" y="115888"/>
            <a:ext cx="7141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45" y="1495541"/>
            <a:ext cx="32416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771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451916" y="1038341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Раздел «Работа с одарёнными детьми»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3708400" y="1484313"/>
            <a:ext cx="5148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3399"/>
                </a:solidFill>
                <a:latin typeface="Arial" pitchFamily="34" charset="0"/>
              </a:rPr>
              <a:t>В разделе предложены ссылки  на Интернет-ресурсы  для самообразования, проведение конкурсов, олимпиад  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68313" y="3213100"/>
            <a:ext cx="8280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u="sng">
                <a:latin typeface="Arial" pitchFamily="34" charset="0"/>
                <a:hlinkClick r:id="rId4"/>
              </a:rPr>
              <a:t>http://cioko.ru/content/pupil/olympic</a:t>
            </a:r>
            <a:r>
              <a:rPr lang="ru-RU" b="1" u="sng">
                <a:latin typeface="Arial" pitchFamily="34" charset="0"/>
              </a:rPr>
              <a:t> </a:t>
            </a:r>
            <a:r>
              <a:rPr lang="ru-RU" sz="2400" b="1">
                <a:latin typeface="Arial" pitchFamily="34" charset="0"/>
              </a:rPr>
              <a:t>- </a:t>
            </a:r>
            <a:r>
              <a:rPr lang="ru-RU" sz="2400" b="1">
                <a:solidFill>
                  <a:srgbClr val="CC3300"/>
                </a:solidFill>
                <a:latin typeface="Arial" pitchFamily="34" charset="0"/>
              </a:rPr>
              <a:t>областная дистанционная олимпиада по информатике</a:t>
            </a:r>
            <a:endParaRPr lang="ru-RU" sz="2400" b="1">
              <a:latin typeface="Arial" pitchFamily="34" charset="0"/>
            </a:endParaRPr>
          </a:p>
          <a:p>
            <a:pPr algn="r" eaLnBrk="1" hangingPunct="1"/>
            <a:r>
              <a:rPr lang="ru-RU" b="1">
                <a:latin typeface="Arial" pitchFamily="34" charset="0"/>
              </a:rPr>
              <a:t>27 марта 2012 г.</a:t>
            </a:r>
          </a:p>
          <a:p>
            <a:pPr algn="r" eaLnBrk="1" hangingPunct="1"/>
            <a:endParaRPr lang="ru-RU" sz="2400" b="1" u="sng">
              <a:solidFill>
                <a:srgbClr val="CC3300"/>
              </a:solidFill>
              <a:latin typeface="Arial" pitchFamily="34" charset="0"/>
            </a:endParaRPr>
          </a:p>
          <a:p>
            <a:pPr eaLnBrk="1" hangingPunct="1"/>
            <a:r>
              <a:rPr lang="ru-RU" sz="2400" b="1" u="sng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ru-RU" sz="2400" b="1" u="sng">
                <a:latin typeface="Arial" pitchFamily="34" charset="0"/>
              </a:rPr>
              <a:t>http://cioko.ru/content/pupil/comp-project/ps2012/</a:t>
            </a:r>
            <a:r>
              <a:rPr lang="ru-RU" sz="2400" b="1">
                <a:latin typeface="Arial" pitchFamily="34" charset="0"/>
              </a:rPr>
              <a:t> - </a:t>
            </a:r>
            <a:r>
              <a:rPr lang="ru-RU" sz="2400" b="1">
                <a:solidFill>
                  <a:srgbClr val="CC3300"/>
                </a:solidFill>
                <a:latin typeface="Arial" pitchFamily="34" charset="0"/>
              </a:rPr>
              <a:t>XVII областной конкурс компьютерных проектов школьников</a:t>
            </a:r>
            <a:endParaRPr lang="ru-RU" sz="2400">
              <a:latin typeface="Arial" pitchFamily="34" charset="0"/>
            </a:endParaRPr>
          </a:p>
          <a:p>
            <a:pPr algn="r" eaLnBrk="1" hangingPunct="1"/>
            <a:r>
              <a:rPr lang="ru-RU" sz="2000" b="1">
                <a:latin typeface="Arial" pitchFamily="34" charset="0"/>
              </a:rPr>
              <a:t>апрель 2012 г.</a:t>
            </a:r>
          </a:p>
          <a:p>
            <a:pPr eaLnBrk="1" hangingPunct="1"/>
            <a:endParaRPr lang="ru-RU" sz="2400" b="1" u="sng">
              <a:latin typeface="Arial" pitchFamily="34" charset="0"/>
              <a:hlinkClick r:id="rId5"/>
            </a:endParaRPr>
          </a:p>
          <a:p>
            <a:pPr eaLnBrk="1" hangingPunct="1"/>
            <a:endParaRPr lang="ru-RU">
              <a:latin typeface="Arial" pitchFamily="34" charset="0"/>
            </a:endParaRPr>
          </a:p>
          <a:p>
            <a:pPr eaLnBrk="1" hangingPunct="1"/>
            <a:r>
              <a:rPr lang="ru-RU" sz="2400">
                <a:latin typeface="Arial" pitchFamily="34" charset="0"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08388" y="115888"/>
            <a:ext cx="7127595" cy="12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Группа 2"/>
          <p:cNvGrpSpPr>
            <a:grpSpLocks/>
          </p:cNvGrpSpPr>
          <p:nvPr/>
        </p:nvGrpSpPr>
        <p:grpSpPr bwMode="auto">
          <a:xfrm>
            <a:off x="323850" y="260648"/>
            <a:ext cx="8291513" cy="1341438"/>
            <a:chOff x="393700" y="188913"/>
            <a:chExt cx="8221663" cy="982662"/>
          </a:xfrm>
        </p:grpSpPr>
        <p:sp>
          <p:nvSpPr>
            <p:cNvPr id="33899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3390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5988" y="11133138"/>
          <a:ext cx="6864348" cy="1200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293"/>
                <a:gridCol w="703466"/>
                <a:gridCol w="688656"/>
                <a:gridCol w="631885"/>
                <a:gridCol w="629417"/>
                <a:gridCol w="631885"/>
                <a:gridCol w="464041"/>
                <a:gridCol w="466509"/>
                <a:gridCol w="1503196"/>
              </a:tblGrid>
              <a:tr h="12877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мероприятия с указанием организации гос. заказчика исполнителя юр. адреса и руководителя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Плановые показатели (всего, в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по источникам)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Отчетные показатели (всего, в т.ч. по источникам)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Процент выполнения в стоимостном выражении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Стоимость закупленных товаров, работ и услуг (тыс. руб.)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Бюджетная эффективность  или социальный эффект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стоимостном выражении (тыс. руб.)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 натуральном выражении (в соответств. ед. изм)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 стоимостном выражении (тыс. руб.)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 натуральном выражении (в соответст. ед. изм.)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На конкурсной основе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Без проведения торгов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</a:tr>
              <a:tr h="647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Связь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120,0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120,0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Оплата связи с районами через Интернет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/>
                </a:tc>
              </a:tr>
              <a:tr h="6835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Организация дистанционного обучения  учащихся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1636,1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1636,1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1015,0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1015,0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Оплата труда за разработку и перевод УМК в цифровой формат, апробацию, рецензирование, экспертизу УМК, техническую и информационную поддержку портала, организацию работ по дистанционному обучению школьников, приобретение средств защиты информации, типографские услуги, формирование базы тестовых заданий, проведение экспертизы КИМов, внедрение электронного мониторинга результатов обучения учащихся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</a:tr>
              <a:tr h="107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Основные средства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Приобретение коммутатора - источника бесперебойного питания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</a:tr>
              <a:tr h="2208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1806,1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1806,1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1125,0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1125,0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7704" y="1280235"/>
            <a:ext cx="5688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На 2012 год </a:t>
            </a:r>
            <a:r>
              <a:rPr lang="ru-RU" sz="2400" b="1" dirty="0" smtClean="0">
                <a:cs typeface="Arial" charset="0"/>
              </a:rPr>
              <a:t>Центру выделено: </a:t>
            </a:r>
            <a:endParaRPr lang="ru-RU" sz="2400" b="1" dirty="0"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653900"/>
              </p:ext>
            </p:extLst>
          </p:nvPr>
        </p:nvGraphicFramePr>
        <p:xfrm>
          <a:off x="98410" y="1942429"/>
          <a:ext cx="9036496" cy="4674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777"/>
                <a:gridCol w="4518719"/>
              </a:tblGrid>
              <a:tr h="833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реализацию проекта дистанционного образования учащихся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1806,1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тыс.руб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рамках  реализации проекта модернизации  общего образования Ивановской области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2259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тыс.руб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6996" marR="66996" marT="0" marB="0"/>
                </a:tc>
              </a:tr>
              <a:tr h="2084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 1 августа 2012 года израсходовано</a:t>
                      </a:r>
                      <a:endParaRPr lang="ru-RU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6996" marR="669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3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1125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800" dirty="0">
                          <a:effectLst/>
                        </a:rPr>
                        <a:t>. рублей: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dirty="0">
                          <a:effectLst/>
                        </a:rPr>
                        <a:t>оплата Интернет,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dirty="0">
                          <a:effectLst/>
                        </a:rPr>
                        <a:t>оплата труда за разработку и перевод в цифровой формат УМК для 9 и 11 классов,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dirty="0">
                          <a:effectLst/>
                        </a:rPr>
                        <a:t>апробацию, рецензирование, экспертизу УМК,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dirty="0">
                          <a:effectLst/>
                        </a:rPr>
                        <a:t>техническую и информационную поддержку портала,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dirty="0">
                          <a:effectLst/>
                        </a:rPr>
                        <a:t>организацию работ по дистанционному обучению школьников.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1191,1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тыс.рублей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Портала на сервере,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технических средств,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готовых учебно-методических комплексов по предметам для дистанционного обучения и тестовых материалов для проверки уровня знаний учащихся и готовности к сдаче ЕГЭ и ГИА-9,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труда за разработку и перевод в цифровой формат УМК для 6,7,8,10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классов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6996" marR="66996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Группа 2"/>
          <p:cNvGrpSpPr>
            <a:grpSpLocks/>
          </p:cNvGrpSpPr>
          <p:nvPr/>
        </p:nvGrpSpPr>
        <p:grpSpPr bwMode="auto">
          <a:xfrm>
            <a:off x="323850" y="260648"/>
            <a:ext cx="8291513" cy="1341438"/>
            <a:chOff x="393700" y="188913"/>
            <a:chExt cx="8221663" cy="982662"/>
          </a:xfrm>
        </p:grpSpPr>
        <p:sp>
          <p:nvSpPr>
            <p:cNvPr id="33899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3390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630238" y="2132856"/>
            <a:ext cx="7931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Итоги дистанционного обучения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 второе полугодие 2011 /12 учебного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210457"/>
              </p:ext>
            </p:extLst>
          </p:nvPr>
        </p:nvGraphicFramePr>
        <p:xfrm>
          <a:off x="915415" y="3429000"/>
          <a:ext cx="796365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290"/>
                <a:gridCol w="2174182"/>
                <a:gridCol w="1152128"/>
                <a:gridCol w="1218000"/>
                <a:gridCol w="1774058"/>
              </a:tblGrid>
              <a:tr h="4116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Разработано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курсов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Количество участников дистанционного обучения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Муниципалитетов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Школ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Учеников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Тьюторов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</a:tr>
              <a:tr h="4116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18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16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32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528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77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5988" y="11133138"/>
          <a:ext cx="6864348" cy="1200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293"/>
                <a:gridCol w="703466"/>
                <a:gridCol w="688656"/>
                <a:gridCol w="631885"/>
                <a:gridCol w="629417"/>
                <a:gridCol w="631885"/>
                <a:gridCol w="464041"/>
                <a:gridCol w="466509"/>
                <a:gridCol w="1503196"/>
              </a:tblGrid>
              <a:tr h="12877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мероприятия с указанием организации гос. заказчика исполнителя юр. адреса и руководителя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Плановые показатели (всего, в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по источникам)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Отчетные показатели (всего, в т.ч. по источникам)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Процент выполнения в стоимостном выражении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Стоимость закупленных товаров, работ и услуг (тыс. руб.)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Бюджетная эффективность  или социальный эффект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стоимостном выражении (тыс. руб.)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 натуральном выражении (в соответств. ед. изм)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 стоимостном выражении (тыс. руб.)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 натуральном выражении (в соответст. ед. изм.)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На конкурсной основе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Без проведения торгов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</a:tr>
              <a:tr h="647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Связь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120,0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120,0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Оплата связи с районами через Интернет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/>
                </a:tc>
              </a:tr>
              <a:tr h="6835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Организация дистанционного обучения  учащихся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1636,1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1636,1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1015,0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1015,0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Оплата труда за разработку и перевод УМК в цифровой формат, апробацию, рецензирование, экспертизу УМК, техническую и информационную поддержку портала, организацию работ по дистанционному обучению школьников, приобретение средств защиты информации, типографские услуги, формирование базы тестовых заданий, проведение экспертизы КИМов, внедрение электронного мониторинга результатов обучения учащихся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</a:tr>
              <a:tr h="107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Основные средства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Приобретение коммутатора - источника бесперебойного питания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</a:tr>
              <a:tr h="2208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1806,1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1806,1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1125,0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1125,0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94" marR="7494" marT="749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70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34919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74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sz="2000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sz="2000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3492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213" y="1916113"/>
          <a:ext cx="7775576" cy="123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954"/>
                <a:gridCol w="1954851"/>
                <a:gridCol w="1079941"/>
                <a:gridCol w="1322134"/>
                <a:gridCol w="1773696"/>
              </a:tblGrid>
              <a:tr h="4116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</a:rPr>
                        <a:t>Разработано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</a:rPr>
                        <a:t>курсов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</a:rPr>
                        <a:t>Количество участников дистанционного обучения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</a:rPr>
                        <a:t>Муниципалитетов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</a:rPr>
                        <a:t>Школ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</a:rPr>
                        <a:t>Учеников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</a:rPr>
                        <a:t>Тьюторов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</a:tr>
              <a:tr h="4116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</a:rPr>
                        <a:t>18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</a:rPr>
                        <a:t>16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</a:rPr>
                        <a:t>32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</a:rPr>
                        <a:t>528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</a:rPr>
                        <a:t>77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</a:tr>
            </a:tbl>
          </a:graphicData>
        </a:graphic>
      </p:graphicFrame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692255"/>
              </p:ext>
            </p:extLst>
          </p:nvPr>
        </p:nvGraphicFramePr>
        <p:xfrm>
          <a:off x="323850" y="1413053"/>
          <a:ext cx="8556625" cy="5194592"/>
        </p:xfrm>
        <a:graphic>
          <a:graphicData uri="http://schemas.openxmlformats.org/drawingml/2006/table">
            <a:tbl>
              <a:tblPr/>
              <a:tblGrid>
                <a:gridCol w="391734"/>
                <a:gridCol w="1834098"/>
                <a:gridCol w="6330793"/>
              </a:tblGrid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Муниципалитет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6EE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г.Вичуга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№17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г.Иваново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Лицей №21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г.Кинешма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Гимн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азия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Островского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  6, 8, 18, 19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г.Кохма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 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вечерняя СОШ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г.Тейково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№2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Гав-Посадский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Петровская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СОШ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Ивановский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Коляновская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СОШ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Ильинский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Ильинская СОШ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Кинешемский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№№1, 4 Наволоки, Луговская, Дьячевская СОШ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Лежневский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Ново-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Горкинская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СОШ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11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Палехский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Палехская СОШ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Савинский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Архипо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ская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Вознесенская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Горячевская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Савинская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СОШ</a:t>
                      </a: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4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Фурмановский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МСОШ№ 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551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Южский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СОШ с.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Моста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СОШ № 1, СОШ № 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551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Юрьевецкий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anchor="b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МОУ СОШ №2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03" marB="45703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918" name="Прямоугольник 7"/>
          <p:cNvSpPr>
            <a:spLocks noChangeArrowheads="1"/>
          </p:cNvSpPr>
          <p:nvPr/>
        </p:nvSpPr>
        <p:spPr bwMode="auto">
          <a:xfrm>
            <a:off x="1522413" y="908611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Участники проекта дистанционного обучения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0"/>
          <p:cNvSpPr>
            <a:spLocks noChangeArrowheads="1"/>
          </p:cNvSpPr>
          <p:nvPr/>
        </p:nvSpPr>
        <p:spPr bwMode="auto">
          <a:xfrm>
            <a:off x="15708" y="1176338"/>
            <a:ext cx="87137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Итоги дистанционного обучения </a:t>
            </a:r>
            <a:r>
              <a:rPr lang="ru-RU" sz="2000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Verdana" pitchFamily="34" charset="0"/>
              </a:rPr>
            </a:br>
            <a:endParaRPr lang="ru-RU" sz="2000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5843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4428652"/>
              </p:ext>
            </p:extLst>
          </p:nvPr>
        </p:nvGraphicFramePr>
        <p:xfrm>
          <a:off x="107504" y="1844825"/>
          <a:ext cx="8856984" cy="4597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292"/>
                <a:gridCol w="576109"/>
                <a:gridCol w="692934"/>
                <a:gridCol w="459019"/>
                <a:gridCol w="459019"/>
                <a:gridCol w="459019"/>
                <a:gridCol w="459019"/>
                <a:gridCol w="459019"/>
                <a:gridCol w="459019"/>
                <a:gridCol w="459019"/>
                <a:gridCol w="459019"/>
                <a:gridCol w="459019"/>
                <a:gridCol w="459019"/>
                <a:gridCol w="459019"/>
                <a:gridCol w="523032"/>
                <a:gridCol w="503408"/>
              </a:tblGrid>
              <a:tr h="1908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ЕГЭ по физике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ЕГЭ по Химии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ЕГЭ по информатике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Компьютерная графика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ЕГЭ по математике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Делопроизводство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</a:rPr>
                        <a:t>TurboPascal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 к ГИА-9 мат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ЕГЭ общ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ЕГЭ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</a:rPr>
                        <a:t>биол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Подготовка к  ЕГЭ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</a:rPr>
                        <a:t>анг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Муниципалитетов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9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ьюторов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77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Учеников</a:t>
                      </a: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341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Индивидуальных учеников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187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учеников</a:t>
                      </a: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сего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учеников </a:t>
                      </a: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528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99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</a:p>
                  </a:txBody>
                  <a:tcPr marL="58910" marR="58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Муниципалитетов</a:t>
                      </a: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028" y="48511"/>
            <a:ext cx="7127595" cy="12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 eaLnBrk="1" hangingPunct="1"/>
            <a:r>
              <a:rPr lang="ru-RU" b="1" dirty="0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57FFF-99A1-4D5A-A7F9-8ECE153409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6888" name="Picture 4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08280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506680"/>
              </p:ext>
            </p:extLst>
          </p:nvPr>
        </p:nvGraphicFramePr>
        <p:xfrm>
          <a:off x="304251" y="2266950"/>
          <a:ext cx="3187630" cy="1311275"/>
        </p:xfrm>
        <a:graphic>
          <a:graphicData uri="http://schemas.openxmlformats.org/drawingml/2006/table">
            <a:tbl>
              <a:tblPr/>
              <a:tblGrid>
                <a:gridCol w="1136172"/>
                <a:gridCol w="774252"/>
                <a:gridCol w="1277206"/>
              </a:tblGrid>
              <a:tr h="5794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Ответы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%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Количество </a:t>
                      </a:r>
                      <a:endParaRPr lang="ru-RU" sz="1400" b="1" dirty="0">
                        <a:effectLst/>
                      </a:endParaRP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Да 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98.67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74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Нет 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1.33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91472" marR="9147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07" name="Rectangle 5"/>
          <p:cNvSpPr>
            <a:spLocks noChangeArrowheads="1"/>
          </p:cNvSpPr>
          <p:nvPr/>
        </p:nvSpPr>
        <p:spPr bwMode="auto">
          <a:xfrm>
            <a:off x="574424" y="1612105"/>
            <a:ext cx="3556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dirty="0"/>
              <a:t>Вам нравится форма обучения?   </a:t>
            </a:r>
            <a:endParaRPr lang="ru-RU" sz="400" b="1" dirty="0"/>
          </a:p>
        </p:txBody>
      </p:sp>
      <p:pic>
        <p:nvPicPr>
          <p:cNvPr id="36908" name="Picture 7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26695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8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26695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11" name="Rectangle 9"/>
          <p:cNvSpPr>
            <a:spLocks noChangeArrowheads="1"/>
          </p:cNvSpPr>
          <p:nvPr/>
        </p:nvSpPr>
        <p:spPr bwMode="auto">
          <a:xfrm>
            <a:off x="4527550" y="1427162"/>
            <a:ext cx="9232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 dirty="0"/>
              <a:t>Укажите, что понравилось в обучении?         </a:t>
            </a:r>
            <a:endParaRPr lang="ru-RU" sz="400" b="1" dirty="0"/>
          </a:p>
        </p:txBody>
      </p:sp>
      <p:pic>
        <p:nvPicPr>
          <p:cNvPr id="36912" name="Picture 10" descr="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0275" y="1196975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3" name="Picture 11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37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4" name="Picture 12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72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5" name="Picture 13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07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6" name="Picture 14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42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7" name="Picture 15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7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8" name="Picture 16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12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9" name="Picture 17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47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0" name="Picture 18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8275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9358950"/>
              </p:ext>
            </p:extLst>
          </p:nvPr>
        </p:nvGraphicFramePr>
        <p:xfrm>
          <a:off x="4101357" y="1798348"/>
          <a:ext cx="4766418" cy="4802589"/>
        </p:xfrm>
        <a:graphic>
          <a:graphicData uri="http://schemas.openxmlformats.org/drawingml/2006/table">
            <a:tbl>
              <a:tblPr/>
              <a:tblGrid>
                <a:gridCol w="2702891"/>
                <a:gridCol w="764218"/>
                <a:gridCol w="1299309"/>
              </a:tblGrid>
              <a:tr h="30600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%</a:t>
                      </a:r>
                    </a:p>
                  </a:txBody>
                  <a:tcPr marL="91460" marR="9146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Количество</a:t>
                      </a:r>
                      <a:endParaRPr lang="ru-RU" sz="1400" b="1" dirty="0">
                        <a:effectLst/>
                      </a:endParaRPr>
                    </a:p>
                  </a:txBody>
                  <a:tcPr marL="91460" marR="9146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10">
                <a:tc>
                  <a:txBody>
                    <a:bodyPr/>
                    <a:lstStyle/>
                    <a:p>
                      <a:r>
                        <a:rPr lang="ru-RU" sz="1400" b="1" dirty="0"/>
                        <a:t>Доступность материала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17.3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64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1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Понятность материала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17.57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65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97">
                <a:tc>
                  <a:txBody>
                    <a:bodyPr/>
                    <a:lstStyle/>
                    <a:p>
                      <a:r>
                        <a:rPr lang="ru-RU" sz="1400" b="1" dirty="0"/>
                        <a:t>Неограниченность времени прохождения курса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15.41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57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50">
                <a:tc>
                  <a:txBody>
                    <a:bodyPr/>
                    <a:lstStyle/>
                    <a:p>
                      <a:r>
                        <a:rPr lang="ru-RU" sz="1400" b="1" dirty="0"/>
                        <a:t>Достаточность объема материала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8.92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50">
                <a:tc>
                  <a:txBody>
                    <a:bodyPr/>
                    <a:lstStyle/>
                    <a:p>
                      <a:r>
                        <a:rPr lang="ru-RU" sz="1400" b="1" dirty="0"/>
                        <a:t>Возможность проверки знаний по каждой теме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18.38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68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50">
                <a:tc>
                  <a:txBody>
                    <a:bodyPr/>
                    <a:lstStyle/>
                    <a:p>
                      <a:r>
                        <a:rPr lang="ru-RU" sz="1400" b="1" dirty="0"/>
                        <a:t>Объективность результатов тестов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13.78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51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24">
                <a:tc>
                  <a:txBody>
                    <a:bodyPr/>
                    <a:lstStyle/>
                    <a:p>
                      <a:r>
                        <a:rPr lang="ru-RU" sz="1400" b="1" dirty="0"/>
                        <a:t>Возможность получить консультации кураторов курсов 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8.38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31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889">
                <a:tc>
                  <a:txBody>
                    <a:bodyPr/>
                    <a:lstStyle/>
                    <a:p>
                      <a:r>
                        <a:rPr lang="ru-RU" sz="1400" b="1" dirty="0"/>
                        <a:t>Другое: Экономия времени при подготовке к урокам, приобщение учащихся к работе с компьютером, расширение информационного пространства, повышение дисциплины.</a:t>
                      </a:r>
                      <a:br>
                        <a:rPr lang="ru-RU" sz="1400" b="1" dirty="0"/>
                      </a:br>
                      <a:endParaRPr lang="ru-RU" sz="1400" b="1" dirty="0"/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0.27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</a:t>
                      </a:r>
                    </a:p>
                  </a:txBody>
                  <a:tcPr marL="44296" marR="44296" marT="22145" marB="22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963" name="Picture 19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4" name="Picture 20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5" name="Picture 21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6" name="Picture 22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" name="Picture 23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8" name="Picture 24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9" name="Picture 25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70" name="Picture 26" descr="http://webanketa.com/direct/img/stat_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1969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71" name="TextBox 2"/>
          <p:cNvSpPr txBox="1">
            <a:spLocks noChangeArrowheads="1"/>
          </p:cNvSpPr>
          <p:nvPr/>
        </p:nvSpPr>
        <p:spPr bwMode="auto">
          <a:xfrm>
            <a:off x="568325" y="276225"/>
            <a:ext cx="8083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В мае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2012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года было проведено анкетирование среди участников дистанционного обучения.</a:t>
            </a: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  <a:latin typeface="Arial" pitchFamily="34" charset="0"/>
              </a:rPr>
              <a:t>Итоги анкетирования участников дистанционного обучения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24632-BE28-4F5F-AB4B-90A9AE798BF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2411760" y="1096963"/>
            <a:ext cx="352821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dirty="0"/>
              <a:t>Укажите, что не понравилось      </a:t>
            </a:r>
            <a:endParaRPr lang="ru-RU" sz="400" b="1" dirty="0"/>
          </a:p>
        </p:txBody>
      </p:sp>
      <p:pic>
        <p:nvPicPr>
          <p:cNvPr id="37893" name="Picture 2" descr="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7325" y="1206500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0825" y="120650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325" y="120650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825" y="120650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6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1325" y="120650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7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4825" y="1206500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8843586"/>
              </p:ext>
            </p:extLst>
          </p:nvPr>
        </p:nvGraphicFramePr>
        <p:xfrm>
          <a:off x="467544" y="1556792"/>
          <a:ext cx="7921625" cy="5021262"/>
        </p:xfrm>
        <a:graphic>
          <a:graphicData uri="http://schemas.openxmlformats.org/drawingml/2006/table">
            <a:tbl>
              <a:tblPr/>
              <a:tblGrid>
                <a:gridCol w="5761181"/>
                <a:gridCol w="936192"/>
                <a:gridCol w="1224252"/>
              </a:tblGrid>
              <a:tr h="3023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Ответы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%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Количество </a:t>
                      </a:r>
                      <a:endParaRPr lang="ru-RU" sz="1400" b="1" dirty="0">
                        <a:effectLst/>
                      </a:endParaRP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88">
                <a:tc>
                  <a:txBody>
                    <a:bodyPr/>
                    <a:lstStyle/>
                    <a:p>
                      <a:r>
                        <a:rPr lang="ru-RU" sz="1400" b="1"/>
                        <a:t>Недостаточность материала 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10.98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56">
                <a:tc>
                  <a:txBody>
                    <a:bodyPr/>
                    <a:lstStyle/>
                    <a:p>
                      <a:r>
                        <a:rPr lang="ru-RU" sz="1400" b="1"/>
                        <a:t>Непонятность материала 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0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70">
                <a:tc>
                  <a:txBody>
                    <a:bodyPr/>
                    <a:lstStyle/>
                    <a:p>
                      <a:r>
                        <a:rPr lang="ru-RU" sz="1400" b="1"/>
                        <a:t>Проблемы с интернетом при доступе к материалу 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82.93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68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56">
                <a:tc>
                  <a:txBody>
                    <a:bodyPr/>
                    <a:lstStyle/>
                    <a:p>
                      <a:r>
                        <a:rPr lang="ru-RU" sz="1400" b="1" dirty="0"/>
                        <a:t>Необъективность тестов 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0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</a:t>
                      </a:r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52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Хотелось бы, чтобы дети начали обучение с начала учебного года и самостоятельная работа на сайте у них вошла в систему.</a:t>
                      </a:r>
                      <a:br>
                        <a:rPr lang="ru-RU" sz="1400" b="1" dirty="0" smtClean="0"/>
                      </a:b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Задания должны больше соответствовать подготовке к ЕГЭ</a:t>
                      </a:r>
                      <a:br>
                        <a:rPr lang="ru-RU" sz="1400" b="1" dirty="0" smtClean="0"/>
                      </a:b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Предложение добавить итоговый тест в соответствии с последними демоверсиями ЕГЭ по информатике.</a:t>
                      </a:r>
                      <a:br>
                        <a:rPr lang="ru-RU" sz="1400" b="1" dirty="0" smtClean="0"/>
                      </a:b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В конце учебного года, хотелось бы, чтоб на курсе, были типовые варианты ЕГЭ и время прохождения соответствовало бы требованиям ЕГЭ.</a:t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Современные дети привыкли к документальному подтверждению фактов участия в мероприятиях и всевозможных конкурсов, в связи с этим, хотелось бы предложить, вручать им документ, подтверждающий факт прохождения курса.</a:t>
                      </a:r>
                    </a:p>
                    <a:p>
                      <a:endParaRPr lang="ru-RU" sz="1400" b="1" dirty="0"/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34481" marR="34481" marT="17237" marB="17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929" name="Picture 9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1588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0" name="Picture 10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1588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11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1588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12" descr="http://webanketa.com/direct/img/stat_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158875"/>
            <a:ext cx="9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3" name="TextBox 2"/>
          <p:cNvSpPr txBox="1">
            <a:spLocks noChangeArrowheads="1"/>
          </p:cNvSpPr>
          <p:nvPr/>
        </p:nvSpPr>
        <p:spPr bwMode="auto">
          <a:xfrm>
            <a:off x="1150938" y="620713"/>
            <a:ext cx="7472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  <a:latin typeface="Arial" pitchFamily="34" charset="0"/>
              </a:rPr>
              <a:t>Итоги анкетирования участников дистанционного обучения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38949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3895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405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35"/>
                <a:gridCol w="3312160"/>
                <a:gridCol w="4248205"/>
              </a:tblGrid>
              <a:tr h="593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 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Предмет, класс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Куратор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</a:tr>
              <a:tr h="4572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kern="14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физика 7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 err="1">
                          <a:effectLst/>
                        </a:rPr>
                        <a:t>Жбанова</a:t>
                      </a:r>
                      <a:r>
                        <a:rPr lang="ru-RU" sz="2000" kern="1400" dirty="0">
                          <a:effectLst/>
                        </a:rPr>
                        <a:t> Ольга Владимировна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</a:tr>
              <a:tr h="4572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kern="14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физика 8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физика 9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 err="1">
                          <a:effectLst/>
                        </a:rPr>
                        <a:t>Крючкова</a:t>
                      </a:r>
                      <a:r>
                        <a:rPr lang="ru-RU" sz="2000" kern="1400" dirty="0">
                          <a:effectLst/>
                        </a:rPr>
                        <a:t> Галина Георгиевна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</a:tr>
              <a:tr h="4572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000" kern="14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подготовка к ГИА-9 по физике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000" kern="14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физика 10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000" kern="14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>
                          <a:effectLst/>
                        </a:rPr>
                        <a:t>физика 11</a:t>
                      </a:r>
                      <a:endParaRPr lang="ru-RU" sz="2000" kern="140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7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400" dirty="0" smtClean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7.</a:t>
                      </a:r>
                      <a:endParaRPr lang="ru-RU" sz="2000" kern="14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подготовка к ЕГЭ по физике</a:t>
                      </a:r>
                      <a:endParaRPr lang="ru-RU" sz="2000" kern="14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34168" marR="341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2"/>
          <p:cNvGrpSpPr>
            <a:grpSpLocks/>
          </p:cNvGrpSpPr>
          <p:nvPr/>
        </p:nvGrpSpPr>
        <p:grpSpPr bwMode="auto">
          <a:xfrm>
            <a:off x="320355" y="332656"/>
            <a:ext cx="8291513" cy="1341438"/>
            <a:chOff x="393700" y="188913"/>
            <a:chExt cx="8221663" cy="982662"/>
          </a:xfrm>
        </p:grpSpPr>
        <p:sp>
          <p:nvSpPr>
            <p:cNvPr id="4100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101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8"/>
          <p:cNvSpPr>
            <a:spLocks noGrp="1" noChangeArrowheads="1"/>
          </p:cNvSpPr>
          <p:nvPr>
            <p:ph type="subTitle" idx="4294967295"/>
          </p:nvPr>
        </p:nvSpPr>
        <p:spPr>
          <a:xfrm>
            <a:off x="287338" y="2232312"/>
            <a:ext cx="8856662" cy="460851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Для решения проблем с обучением школьников в малокомплектных, сельских, отдаленных школах и школах, где есть недостаток в квалифицированных учительских кадрах,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Департамент образования Ивановской области </a:t>
            </a:r>
            <a:r>
              <a:rPr lang="ru-RU" sz="2000" b="1" dirty="0" smtClean="0"/>
              <a:t>издает приказы: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/>
          </a:p>
          <a:p>
            <a:pPr marL="701675"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885 от  06.09.2011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 проведении мониторинга обеспеченности школ Ивановской области кадрами учителей»</a:t>
            </a:r>
          </a:p>
          <a:p>
            <a:pPr marL="701675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  900 от  14.09.2011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«Об организации дистанционного обучения школьников Ивановской области»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39969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3997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4251325"/>
        </p:xfrm>
        <a:graphic>
          <a:graphicData uri="http://schemas.openxmlformats.org/drawingml/2006/table">
            <a:tbl>
              <a:tblPr/>
              <a:tblGrid>
                <a:gridCol w="719137"/>
                <a:gridCol w="3313113"/>
                <a:gridCol w="42481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химия 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Дубинина Наталья Эдуардовна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химия 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ГИА-9 по химии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химия 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химия 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химии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099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099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3336925"/>
        </p:xfrm>
        <a:graphic>
          <a:graphicData uri="http://schemas.openxmlformats.org/drawingml/2006/table">
            <a:tbl>
              <a:tblPr/>
              <a:tblGrid>
                <a:gridCol w="719137"/>
                <a:gridCol w="3455988"/>
                <a:gridCol w="410527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информатика 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Волина Юлия Александровна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информатика 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информатика 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Молькова Елена Олеговна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информатика 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информатике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Лебедева Эльвира Витальевна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2018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2019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3365500"/>
        </p:xfrm>
        <a:graphic>
          <a:graphicData uri="http://schemas.openxmlformats.org/drawingml/2006/table">
            <a:tbl>
              <a:tblPr/>
              <a:tblGrid>
                <a:gridCol w="719137"/>
                <a:gridCol w="3960813"/>
                <a:gridCol w="36004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история 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Путкова Наталья Владимировна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история 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ГИА-9 по истории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история 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Прохорова Ольга Алексеевна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история 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истории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304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304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4279900"/>
        </p:xfrm>
        <a:graphic>
          <a:graphicData uri="http://schemas.openxmlformats.org/drawingml/2006/table">
            <a:tbl>
              <a:tblPr/>
              <a:tblGrid>
                <a:gridCol w="719137"/>
                <a:gridCol w="4176713"/>
                <a:gridCol w="33845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обществознание 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Путкова Наталья Владимировна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26.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обществознание 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27.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ГИА-9 по обществознанию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28.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обществознание 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Аверьянова Ирина Юрьевна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29.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обществознание 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30.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обществознанию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4070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4071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3833813"/>
        </p:xfrm>
        <a:graphic>
          <a:graphicData uri="http://schemas.openxmlformats.org/drawingml/2006/table">
            <a:tbl>
              <a:tblPr/>
              <a:tblGrid>
                <a:gridCol w="719137"/>
                <a:gridCol w="3960813"/>
                <a:gridCol w="36004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31.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биология 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Батурина Алена Фёдоровна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Маилян Нонна Романовна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32.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биология 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33.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биология 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34.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ГИА-9 по биологии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35.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биология 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36.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биология 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37.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биологии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5077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5078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2422525"/>
        </p:xfrm>
        <a:graphic>
          <a:graphicData uri="http://schemas.openxmlformats.org/drawingml/2006/table">
            <a:tbl>
              <a:tblPr/>
              <a:tblGrid>
                <a:gridCol w="719137"/>
                <a:gridCol w="3960813"/>
                <a:gridCol w="36004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38.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сложные геометрические вопросы 7-8 класс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Петрова Наталья Викторовна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39.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ГИА-9 по математике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610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610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2492375"/>
          <a:ext cx="8280400" cy="1965325"/>
        </p:xfrm>
        <a:graphic>
          <a:graphicData uri="http://schemas.openxmlformats.org/drawingml/2006/table">
            <a:tbl>
              <a:tblPr/>
              <a:tblGrid>
                <a:gridCol w="719137"/>
                <a:gridCol w="3960813"/>
                <a:gridCol w="36004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40.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ГИА-9 по географии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Котельникова Любовь Николаевна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41.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географии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Марков Дмитрий Сергеевич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7128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7129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23850" y="1250420"/>
            <a:ext cx="8424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На 1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ноября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2012 года к дистанционному обучению предлагаются следующие курсы: </a:t>
            </a:r>
            <a:endParaRPr lang="ru-RU" sz="2400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063604"/>
              </p:ext>
            </p:extLst>
          </p:nvPr>
        </p:nvGraphicFramePr>
        <p:xfrm>
          <a:off x="468313" y="2080683"/>
          <a:ext cx="8280400" cy="3281363"/>
        </p:xfrm>
        <a:graphic>
          <a:graphicData uri="http://schemas.openxmlformats.org/drawingml/2006/table">
            <a:tbl>
              <a:tblPr/>
              <a:tblGrid>
                <a:gridCol w="719137"/>
                <a:gridCol w="3960813"/>
                <a:gridCol w="36004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42.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Английский язык 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Давыдова Ева Валентиновна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43.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Английский язык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44.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ЕГЭ по английскому языку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55172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Разработка курсов по английскому языку будет вестись с учетом приобретения школами обучающего комплекса «</a:t>
            </a:r>
            <a:r>
              <a:rPr lang="en-US" dirty="0"/>
              <a:t>REWARD</a:t>
            </a:r>
            <a:r>
              <a:rPr lang="ru-RU" dirty="0"/>
              <a:t>» у Ивановского филиала </a:t>
            </a:r>
          </a:p>
          <a:p>
            <a:r>
              <a:rPr lang="ru-RU" dirty="0"/>
              <a:t>НОУ ВПО «Современная гуманитарная академия» (</a:t>
            </a:r>
            <a:r>
              <a:rPr lang="ru-RU" dirty="0" err="1"/>
              <a:t>директорТамара</a:t>
            </a:r>
            <a:r>
              <a:rPr lang="ru-RU" dirty="0"/>
              <a:t> Николаевна </a:t>
            </a:r>
            <a:r>
              <a:rPr lang="ru-RU" dirty="0" err="1"/>
              <a:t>Бугеро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48157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48158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23850" y="1400175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itchFamily="34" charset="0"/>
              </a:rPr>
              <a:t>На 1 сентября 2012 года к дистанционному обучению предлагаются следующие курсы из заочной школы «Творите и общайтесь»: </a:t>
            </a:r>
            <a:endParaRPr lang="ru-RU" sz="240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4425406"/>
              </p:ext>
            </p:extLst>
          </p:nvPr>
        </p:nvGraphicFramePr>
        <p:xfrm>
          <a:off x="468313" y="3212976"/>
          <a:ext cx="8280400" cy="3629193"/>
        </p:xfrm>
        <a:graphic>
          <a:graphicData uri="http://schemas.openxmlformats.org/drawingml/2006/table">
            <a:tbl>
              <a:tblPr/>
              <a:tblGrid>
                <a:gridCol w="719137"/>
                <a:gridCol w="3960813"/>
                <a:gridCol w="3600450"/>
              </a:tblGrid>
              <a:tr h="593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Предмет, класс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Куратор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6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45.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Введение в программирование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Лебедева Эльвира Витальевна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0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46.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Компьютерная графика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Молькова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Елена Олеговна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47.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Делопроизводство и компьютер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48.</a:t>
                      </a:r>
                    </a:p>
                  </a:txBody>
                  <a:tcPr marL="34170" marR="3417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Подготовка к ЕГЭ по математике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интерактивнык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курс «Решение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задач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 параметрами»)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Сенкевич Катерина Викторовна</a:t>
                      </a:r>
                    </a:p>
                  </a:txBody>
                  <a:tcPr marL="34170" marR="341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6948487" cy="1271587"/>
          </a:xfrm>
        </p:spPr>
        <p:txBody>
          <a:bodyPr anchor="b"/>
          <a:lstStyle/>
          <a:p>
            <a:pPr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Необходимая нормативно-правовая база ОУ для дистанционного обучения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205038"/>
            <a:ext cx="8229600" cy="4530725"/>
          </a:xfrm>
        </p:spPr>
        <p:txBody>
          <a:bodyPr/>
          <a:lstStyle/>
          <a:p>
            <a:pPr>
              <a:buClr>
                <a:srgbClr val="061AAA"/>
              </a:buClr>
              <a:buFont typeface="Wingdings" pitchFamily="2" charset="2"/>
              <a:buChar char="q"/>
            </a:pPr>
            <a:r>
              <a:rPr lang="ru-RU" sz="2800" b="1" smtClean="0"/>
              <a:t>Заявка в Центр на дистанционное обучение</a:t>
            </a:r>
          </a:p>
          <a:p>
            <a:pPr>
              <a:buClr>
                <a:srgbClr val="061AAA"/>
              </a:buClr>
              <a:buFont typeface="Wingdings" pitchFamily="2" charset="2"/>
              <a:buChar char="q"/>
            </a:pPr>
            <a:r>
              <a:rPr lang="ru-RU" sz="2800" b="1" smtClean="0"/>
              <a:t>Положение о дистанционном обучении</a:t>
            </a:r>
          </a:p>
          <a:p>
            <a:pPr>
              <a:buClr>
                <a:srgbClr val="061AAA"/>
              </a:buClr>
              <a:buFont typeface="Wingdings" pitchFamily="2" charset="2"/>
              <a:buChar char="q"/>
            </a:pPr>
            <a:r>
              <a:rPr lang="ru-RU" sz="2800" b="1" smtClean="0"/>
              <a:t>Изменения в штатном расписании</a:t>
            </a:r>
          </a:p>
          <a:p>
            <a:pPr>
              <a:buClr>
                <a:srgbClr val="061AAA"/>
              </a:buClr>
              <a:buFont typeface="Wingdings" pitchFamily="2" charset="2"/>
              <a:buChar char="q"/>
            </a:pPr>
            <a:r>
              <a:rPr lang="ru-RU" sz="2800" b="1" smtClean="0"/>
              <a:t>Должностные инструкции</a:t>
            </a:r>
          </a:p>
          <a:p>
            <a:pPr>
              <a:buClr>
                <a:srgbClr val="061AAA"/>
              </a:buClr>
              <a:buFont typeface="Wingdings" pitchFamily="2" charset="2"/>
              <a:buChar char="q"/>
            </a:pPr>
            <a:r>
              <a:rPr lang="ru-RU" sz="2800" b="1" smtClean="0"/>
              <a:t>Механизмы взаимодействия, режима работы, оплаты труда и др.</a:t>
            </a:r>
          </a:p>
          <a:p>
            <a:pPr>
              <a:buClr>
                <a:srgbClr val="061AAA"/>
              </a:buClr>
              <a:buFont typeface="Wingdings" pitchFamily="2" charset="2"/>
              <a:buChar char="q"/>
            </a:pPr>
            <a:r>
              <a:rPr lang="ru-RU" sz="2800" b="1" smtClean="0"/>
              <a:t>Индивидуальные учебные планы (если нужно)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5124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5125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0" y="1196975"/>
            <a:ext cx="9144000" cy="5540375"/>
          </a:xfrm>
          <a:prstGeom prst="rect">
            <a:avLst/>
          </a:prstGeom>
          <a:solidFill>
            <a:srgbClr val="FDFE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u="sng">
                <a:latin typeface="Times New Roman" pitchFamily="18" charset="0"/>
              </a:rPr>
              <a:t>ДЕПАРТАМЕНТ ОБРАЗОВАНИЯ ИВАНОВСКОЙ ОБЛАСТИ</a:t>
            </a:r>
            <a:endParaRPr lang="ru-RU">
              <a:latin typeface="Times New Roman" pitchFamily="18" charset="0"/>
            </a:endParaRP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ПРИКАЗ</a:t>
            </a:r>
            <a:endParaRPr lang="ru-RU">
              <a:latin typeface="Times New Roman" pitchFamily="18" charset="0"/>
            </a:endParaRP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06.09.2011                                                           № 885</a:t>
            </a:r>
            <a:endParaRPr lang="ru-RU">
              <a:latin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О проведении мониторинга обеспеченности школ </a:t>
            </a:r>
          </a:p>
          <a:p>
            <a:pPr algn="ctr" eaLnBrk="0" hangingPunct="0"/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Ивановской области кадрами учителей</a:t>
            </a:r>
          </a:p>
          <a:p>
            <a:pPr algn="just" eaLnBrk="0" hangingPunct="0"/>
            <a:r>
              <a:rPr lang="ru-RU">
                <a:latin typeface="Times New Roman" pitchFamily="18" charset="0"/>
              </a:rPr>
              <a:t>В рамках выполнения мероприятий по организации дистанционного образования школьников Ивановской области </a:t>
            </a:r>
          </a:p>
          <a:p>
            <a:pPr algn="just" eaLnBrk="0" hangingPunct="0"/>
            <a:r>
              <a:rPr lang="ru-RU" b="1">
                <a:latin typeface="Times New Roman" pitchFamily="18" charset="0"/>
              </a:rPr>
              <a:t> п р и к а з ы в а ю:</a:t>
            </a:r>
            <a:endParaRPr lang="ru-RU">
              <a:latin typeface="Times New Roman" pitchFamily="18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1. Центру информатизации и оценки качества образования» (Грушанская Е.А.) провести </a:t>
            </a:r>
            <a:r>
              <a:rPr lang="ru-RU" b="1">
                <a:solidFill>
                  <a:srgbClr val="CC3300"/>
                </a:solidFill>
                <a:latin typeface="Times New Roman" pitchFamily="18" charset="0"/>
              </a:rPr>
              <a:t>мониторинг обеспеченности школ Ивановской области кадрами учителей</a:t>
            </a:r>
            <a:r>
              <a:rPr lang="ru-RU">
                <a:solidFill>
                  <a:srgbClr val="CC3300"/>
                </a:solidFill>
                <a:latin typeface="Times New Roman" pitchFamily="18" charset="0"/>
              </a:rPr>
              <a:t>,</a:t>
            </a:r>
            <a:r>
              <a:rPr lang="ru-RU">
                <a:latin typeface="Times New Roman" pitchFamily="18" charset="0"/>
              </a:rPr>
              <a:t> анализ результатов мониторинга представить в Департамент образования Ивановской области до 23.09.2011.</a:t>
            </a:r>
          </a:p>
          <a:p>
            <a:pPr algn="just" eaLnBrk="0" hangingPunct="0"/>
            <a:r>
              <a:rPr lang="ru-RU">
                <a:latin typeface="Times New Roman" pitchFamily="18" charset="0"/>
              </a:rPr>
              <a:t>2. Рекомендовать муниципальным органам управления образованием Ивановской области в срок до 13.09.2011 обеспечить заполнение всеми школами на региональном интернет-портале Департамента образования Ивановской области отчёта «Мониторинг потребности в учителях предметниках в школах Ивановской области».</a:t>
            </a:r>
          </a:p>
          <a:p>
            <a:pPr algn="just" eaLnBrk="0" hangingPunct="0"/>
            <a:r>
              <a:rPr lang="ru-RU">
                <a:latin typeface="Times New Roman" pitchFamily="18" charset="0"/>
              </a:rPr>
              <a:t>Контроль за исполнения приказа возложить на заместителя начальника Департамента Антонову О.Г.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И.о. начальника Департамента                                Н.Г.Соколова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5018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5018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23850" y="1250950"/>
            <a:ext cx="8640763" cy="593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Arial" charset="0"/>
              </a:rPr>
              <a:t>	</a:t>
            </a:r>
            <a:r>
              <a:rPr lang="ru-RU" sz="2000" b="1" dirty="0">
                <a:cs typeface="Arial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3 сентября 2012 года </a:t>
            </a:r>
            <a:r>
              <a:rPr lang="ru-RU" sz="2000" b="1" dirty="0">
                <a:cs typeface="Arial" charset="0"/>
              </a:rPr>
              <a:t>будет открыта регистрация на портале участников дистанционного обучения на 2012-13 учебный год.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Для этого необходимо: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b="1" dirty="0">
                <a:cs typeface="Arial" charset="0"/>
              </a:rPr>
              <a:t>Определить вид дистанционного обучения (базовый  школьный курс, при проведении элективных курсов, дополнительных занятий, индивидуальное обучение) и оформить соответствующие документы </a:t>
            </a:r>
            <a:r>
              <a:rPr lang="ru-RU" sz="2000" b="1" i="1" dirty="0">
                <a:cs typeface="Arial" charset="0"/>
              </a:rPr>
              <a:t>(Главная – Документы)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b="1" dirty="0">
                <a:cs typeface="Arial" charset="0"/>
              </a:rPr>
              <a:t>Зарегистрироваться на портале учителям-</a:t>
            </a:r>
            <a:r>
              <a:rPr lang="ru-RU" sz="2000" b="1" dirty="0" err="1">
                <a:cs typeface="Arial" charset="0"/>
              </a:rPr>
              <a:t>тьюторам</a:t>
            </a:r>
            <a:r>
              <a:rPr lang="ru-RU" sz="2000" b="1" dirty="0">
                <a:cs typeface="Arial" charset="0"/>
              </a:rPr>
              <a:t> и проследить регистрацию учеников + прислать заявку на адрес </a:t>
            </a:r>
            <a:r>
              <a:rPr lang="en-US" sz="2000" b="1" dirty="0">
                <a:cs typeface="Arial" charset="0"/>
                <a:hlinkClick r:id="rId3"/>
              </a:rPr>
              <a:t>agd@345000.ru</a:t>
            </a: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b="1" dirty="0">
                <a:cs typeface="Arial" charset="0"/>
              </a:rPr>
              <a:t>Начать обучение по предложенному куратором графику.</a:t>
            </a:r>
            <a:endParaRPr lang="en-US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000" b="1" i="1" dirty="0">
              <a:cs typeface="Arial" charset="0"/>
            </a:endParaRP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149725"/>
            <a:ext cx="8812212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6965950" y="4159250"/>
            <a:ext cx="503238" cy="287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547813" y="620713"/>
            <a:ext cx="759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Структура учебно-методического комплекса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635375" y="6021388"/>
            <a:ext cx="511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Arial" pitchFamily="34" charset="0"/>
              </a:rPr>
              <a:t>Параллельно с регистрацией необходимо прислать заявку на обучение!!!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6948488" y="0"/>
            <a:ext cx="576262" cy="333375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1341438"/>
            <a:ext cx="903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2000" b="1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60363" y="2997200"/>
            <a:ext cx="903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Региональный портал дистанционного обучения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1312863" y="115888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298804" y="1549166"/>
            <a:ext cx="86407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3 </a:t>
            </a:r>
            <a:r>
              <a:rPr lang="ru-RU" sz="2000" b="1" dirty="0">
                <a:solidFill>
                  <a:srgbClr val="C00000"/>
                </a:solidFill>
              </a:rPr>
              <a:t>сентября 2012 года </a:t>
            </a:r>
            <a:r>
              <a:rPr lang="ru-RU" sz="2000" b="1" dirty="0" smtClean="0">
                <a:solidFill>
                  <a:srgbClr val="C00000"/>
                </a:solidFill>
              </a:rPr>
              <a:t>начался 2012/13 </a:t>
            </a:r>
            <a:r>
              <a:rPr lang="ru-RU" sz="2000" b="1" dirty="0">
                <a:solidFill>
                  <a:srgbClr val="C00000"/>
                </a:solidFill>
              </a:rPr>
              <a:t>учебный год в системе дистанционного обучения.</a:t>
            </a:r>
          </a:p>
          <a:p>
            <a:pPr eaLnBrk="1" hangingPunct="1"/>
            <a:endParaRPr lang="ru-RU" sz="2000" b="1" dirty="0"/>
          </a:p>
          <a:p>
            <a:pPr eaLnBrk="1" hangingPunct="1"/>
            <a:r>
              <a:rPr lang="ru-RU" sz="2000" b="1" dirty="0"/>
              <a:t>	Кураторы опубликовали на портале программы прохождения курсов и электронные адреса для проведения </a:t>
            </a:r>
            <a:r>
              <a:rPr lang="en-US" sz="2000" b="1" dirty="0" smtClean="0"/>
              <a:t>off</a:t>
            </a:r>
            <a:r>
              <a:rPr lang="ru-RU" sz="2000" b="1" dirty="0" smtClean="0"/>
              <a:t> и </a:t>
            </a:r>
            <a:r>
              <a:rPr lang="en-US" sz="2000" b="1" dirty="0" smtClean="0"/>
              <a:t>on-line </a:t>
            </a:r>
            <a:r>
              <a:rPr lang="ru-RU" sz="2000" b="1" dirty="0"/>
              <a:t>консультаций. 	</a:t>
            </a:r>
            <a:endParaRPr lang="en-US" sz="2000" b="1" dirty="0" smtClean="0"/>
          </a:p>
          <a:p>
            <a:pPr eaLnBrk="1" hangingPunct="1"/>
            <a:r>
              <a:rPr lang="ru-RU" sz="2000" b="1" dirty="0"/>
              <a:t>	</a:t>
            </a:r>
            <a:r>
              <a:rPr lang="ru-RU" sz="2000" b="1" dirty="0" smtClean="0"/>
              <a:t>Учителям-</a:t>
            </a:r>
            <a:r>
              <a:rPr lang="ru-RU" sz="2000" b="1" dirty="0" err="1" smtClean="0"/>
              <a:t>тьюторам</a:t>
            </a:r>
            <a:r>
              <a:rPr lang="ru-RU" sz="2000" b="1" dirty="0" smtClean="0"/>
              <a:t> и учащимся необходимо зарегистрироваться на портале и прислать заявку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eaLnBrk="1" hangingPunct="1"/>
            <a:r>
              <a:rPr lang="ru-RU" sz="2000" b="1" dirty="0"/>
              <a:t>	</a:t>
            </a:r>
            <a:r>
              <a:rPr lang="ru-RU" sz="2000" b="1" dirty="0" smtClean="0"/>
              <a:t>В </a:t>
            </a:r>
            <a:r>
              <a:rPr lang="ru-RU" sz="2000" b="1" dirty="0"/>
              <a:t>течение учебного года </a:t>
            </a:r>
            <a:r>
              <a:rPr lang="ru-RU" sz="2000" b="1" dirty="0" smtClean="0"/>
              <a:t>кураторы и </a:t>
            </a:r>
            <a:r>
              <a:rPr lang="ru-RU" sz="2000" b="1" dirty="0"/>
              <a:t>учителя-</a:t>
            </a:r>
            <a:r>
              <a:rPr lang="ru-RU" sz="2000" b="1" dirty="0" err="1"/>
              <a:t>тьюторы</a:t>
            </a:r>
            <a:r>
              <a:rPr lang="ru-RU" sz="2000" b="1" dirty="0"/>
              <a:t> организуют обучение школьников.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Учителям-</a:t>
            </a:r>
            <a:r>
              <a:rPr lang="ru-RU" sz="2000" b="1" dirty="0" err="1" smtClean="0">
                <a:solidFill>
                  <a:srgbClr val="C00000"/>
                </a:solidFill>
              </a:rPr>
              <a:t>тьюторам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необходимо пройти </a:t>
            </a:r>
            <a:r>
              <a:rPr lang="ru-RU" sz="2000" b="1" dirty="0">
                <a:solidFill>
                  <a:srgbClr val="C00000"/>
                </a:solidFill>
              </a:rPr>
              <a:t>курсовую (очно-дистанционную) подготовку </a:t>
            </a:r>
            <a:r>
              <a:rPr lang="ru-RU" sz="2000" b="1" dirty="0"/>
              <a:t>«Организация дистанционного обучения школьников Ивановской области» и получить </a:t>
            </a:r>
            <a:r>
              <a:rPr lang="ru-RU" sz="2000" b="1" dirty="0">
                <a:solidFill>
                  <a:srgbClr val="C00000"/>
                </a:solidFill>
              </a:rPr>
              <a:t>удостоверение </a:t>
            </a:r>
            <a:r>
              <a:rPr lang="ru-RU" sz="2000" b="1" dirty="0" err="1">
                <a:solidFill>
                  <a:srgbClr val="C00000"/>
                </a:solidFill>
              </a:rPr>
              <a:t>тьютора</a:t>
            </a:r>
            <a:r>
              <a:rPr lang="ru-RU" sz="2000" b="1" dirty="0"/>
              <a:t>.</a:t>
            </a:r>
          </a:p>
          <a:p>
            <a:pPr eaLnBrk="1" hangingPunct="1"/>
            <a:r>
              <a:rPr lang="ru-RU" sz="2000" b="1" dirty="0"/>
              <a:t>	</a:t>
            </a:r>
          </a:p>
          <a:p>
            <a:pPr eaLnBrk="1" hangingPunct="1"/>
            <a:r>
              <a:rPr lang="ru-RU" sz="2000" b="1" dirty="0"/>
              <a:t>	</a:t>
            </a:r>
            <a:endParaRPr lang="ru-RU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C:\Documents and Settings\MEDIA\Рабочий стол\ziiok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1341438"/>
            <a:ext cx="903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2000" b="1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60363" y="2997200"/>
            <a:ext cx="903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Региональный портал дистанционного обучения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1312863" y="115888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Департамент образования Ивановской области</a:t>
            </a:r>
          </a:p>
          <a:p>
            <a:pPr algn="ctr"/>
            <a:r>
              <a:rPr lang="ru-RU" b="1">
                <a:solidFill>
                  <a:srgbClr val="003399"/>
                </a:solidFill>
                <a:latin typeface="Arial" pitchFamily="34" charset="0"/>
              </a:rPr>
              <a:t> Центр информатизации и оценки качества образования Ивановской области</a:t>
            </a: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318391" y="5805264"/>
            <a:ext cx="86407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ru-RU" sz="2000" b="1" dirty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28 </a:t>
            </a:r>
            <a:r>
              <a:rPr lang="ru-RU" sz="2000" b="1" dirty="0">
                <a:solidFill>
                  <a:srgbClr val="C00000"/>
                </a:solidFill>
              </a:rPr>
              <a:t>сентября в </a:t>
            </a:r>
            <a:r>
              <a:rPr lang="ru-RU" sz="2000" b="1" dirty="0" smtClean="0">
                <a:solidFill>
                  <a:srgbClr val="C00000"/>
                </a:solidFill>
              </a:rPr>
              <a:t>15 </a:t>
            </a:r>
            <a:r>
              <a:rPr lang="ru-RU" sz="2000" b="1" dirty="0">
                <a:solidFill>
                  <a:srgbClr val="C00000"/>
                </a:solidFill>
              </a:rPr>
              <a:t>часов</a:t>
            </a:r>
            <a:r>
              <a:rPr lang="ru-RU" sz="2000" b="1" dirty="0"/>
              <a:t> состоится </a:t>
            </a:r>
            <a:r>
              <a:rPr lang="ru-RU" sz="2000" b="1" dirty="0" err="1" smtClean="0">
                <a:solidFill>
                  <a:srgbClr val="C00000"/>
                </a:solidFill>
              </a:rPr>
              <a:t>вебинар</a:t>
            </a:r>
            <a:r>
              <a:rPr lang="ru-RU" sz="2000" b="1" dirty="0" smtClean="0">
                <a:solidFill>
                  <a:srgbClr val="C00000"/>
                </a:solidFill>
              </a:rPr>
              <a:t>-консультация</a:t>
            </a:r>
            <a:r>
              <a:rPr lang="ru-RU" sz="2000" b="1" dirty="0" smtClean="0"/>
              <a:t> </a:t>
            </a:r>
            <a:r>
              <a:rPr lang="ru-RU" sz="2000" b="1" dirty="0"/>
              <a:t>с </a:t>
            </a:r>
            <a:r>
              <a:rPr lang="ru-RU" sz="2000" b="1" dirty="0" smtClean="0"/>
              <a:t>учителями-</a:t>
            </a:r>
            <a:r>
              <a:rPr lang="ru-RU" sz="2000" b="1" dirty="0" err="1" smtClean="0"/>
              <a:t>тьюторами</a:t>
            </a:r>
            <a:r>
              <a:rPr lang="ru-RU" sz="2000" b="1" dirty="0"/>
              <a:t> </a:t>
            </a:r>
            <a:r>
              <a:rPr lang="ru-RU" sz="2000" b="1" dirty="0" smtClean="0"/>
              <a:t>и очередное дистанционное занятие курсовой подготовки.</a:t>
            </a:r>
            <a:endParaRPr lang="ru-RU" sz="2000" b="1" dirty="0"/>
          </a:p>
          <a:p>
            <a:pPr eaLnBrk="1" hangingPunct="1"/>
            <a:endParaRPr lang="ru-RU" sz="20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492869"/>
              </p:ext>
            </p:extLst>
          </p:nvPr>
        </p:nvGraphicFramePr>
        <p:xfrm>
          <a:off x="1331912" y="1124744"/>
          <a:ext cx="6696471" cy="4628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457"/>
                <a:gridCol w="3374163"/>
                <a:gridCol w="663770"/>
                <a:gridCol w="663770"/>
                <a:gridCol w="663770"/>
                <a:gridCol w="843541"/>
              </a:tblGrid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ПРИМЕРНЫЙ УЧЕБНЫЙ  ПЛАН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5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курсовой подготовки для работников образования Ивановской области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 «Организация дистанционного обучения школьников Ивановской области»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Содержание занятий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Количество часов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29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п/п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Всего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лекции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практ. работа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1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Нормативно-правовые документы по организации дистанционного обучения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17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Основные подходы к содержанию и организации  дистанционного курса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3001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Электронные образовательные ресурсы в дистанционном обучении школьников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16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Социальные сервисы интернет в ДО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03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Системы для организации дистанционного обучения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5306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</a:rPr>
                        <a:t>Среда MOODLE для организации дистанционного обучения: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1) Регистрация на портале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2) Заполнение собственной страницы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3) Общение с участниками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ДО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27" marR="6227" marT="62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189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Подготовка УММ для дистанционного обучения школьников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Новые возможности по созданию учебно-методических комплексов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Техническое обеспечение школьного, муниципального и регионального уровней по организации дистанционного обучения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Организация обучения  школьников по дистанционной форме через портал дистанционного обучения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153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Зачет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</a:tr>
              <a:tr h="14658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72</a:t>
                      </a:r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47</a:t>
                      </a:r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25</a:t>
                      </a:r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6227" marR="6227" marT="62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6227" marR="6227" marT="62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342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5325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5325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550" y="1916113"/>
            <a:ext cx="76438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С сентября 2012 года </a:t>
            </a:r>
            <a:r>
              <a:rPr lang="ru-RU" sz="2400" b="1" dirty="0" smtClean="0">
                <a:cs typeface="Arial" charset="0"/>
              </a:rPr>
              <a:t>продолжится работа по:</a:t>
            </a:r>
          </a:p>
          <a:p>
            <a:pPr>
              <a:defRPr/>
            </a:pPr>
            <a:endParaRPr lang="ru-RU" sz="2400" b="1" dirty="0">
              <a:cs typeface="Arial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cs typeface="Arial" charset="0"/>
              </a:rPr>
              <a:t>Разработке  и обновлению </a:t>
            </a:r>
            <a:r>
              <a:rPr lang="ru-RU" sz="2400" b="1" dirty="0">
                <a:cs typeface="Arial" charset="0"/>
              </a:rPr>
              <a:t>учебно-методических </a:t>
            </a:r>
            <a:r>
              <a:rPr lang="ru-RU" sz="2400" b="1" dirty="0" smtClean="0">
                <a:cs typeface="Arial" charset="0"/>
              </a:rPr>
              <a:t>комплексов по школьным предметам и элективным курсам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cs typeface="Arial" charset="0"/>
              </a:rPr>
              <a:t>Созданию </a:t>
            </a:r>
            <a:r>
              <a:rPr lang="ru-RU" sz="2400" b="1" dirty="0">
                <a:cs typeface="Arial" charset="0"/>
              </a:rPr>
              <a:t>коллекции </a:t>
            </a:r>
            <a:r>
              <a:rPr lang="ru-RU" sz="2400" b="1" dirty="0" err="1">
                <a:cs typeface="Arial" charset="0"/>
              </a:rPr>
              <a:t>видеоуроков</a:t>
            </a:r>
            <a:r>
              <a:rPr lang="ru-RU" sz="2400" b="1" dirty="0">
                <a:cs typeface="Arial" charset="0"/>
              </a:rPr>
              <a:t> лучших учителей </a:t>
            </a:r>
            <a:r>
              <a:rPr lang="ru-RU" sz="2400" b="1" dirty="0" smtClean="0">
                <a:cs typeface="Arial" charset="0"/>
              </a:rPr>
              <a:t>области</a:t>
            </a:r>
            <a:endParaRPr lang="ru-RU" sz="2400" b="1" dirty="0">
              <a:cs typeface="Arial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 smtClean="0">
                <a:cs typeface="Arial" charset="0"/>
              </a:rPr>
              <a:t>Приобретению </a:t>
            </a:r>
            <a:r>
              <a:rPr lang="ru-RU" sz="2400" b="1" dirty="0">
                <a:cs typeface="Arial" charset="0"/>
              </a:rPr>
              <a:t>готового программного обеспечения.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54276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54277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755650" y="2420938"/>
            <a:ext cx="7993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/>
              <a:t>До </a:t>
            </a:r>
            <a:r>
              <a:rPr lang="ru-RU" sz="2400" b="1" dirty="0">
                <a:solidFill>
                  <a:srgbClr val="C00000"/>
                </a:solidFill>
              </a:rPr>
              <a:t>11 сентября </a:t>
            </a:r>
            <a:r>
              <a:rPr lang="ru-RU" sz="2400" b="1" dirty="0"/>
              <a:t>ждем </a:t>
            </a:r>
            <a:r>
              <a:rPr lang="ru-RU" sz="2400" b="1" dirty="0" smtClean="0"/>
              <a:t>от муниципальных органов управления образованием  и образовательных </a:t>
            </a:r>
            <a:r>
              <a:rPr lang="ru-RU" sz="2400" b="1" dirty="0"/>
              <a:t>учреждений </a:t>
            </a:r>
            <a:r>
              <a:rPr lang="ru-RU" sz="2400" b="1" dirty="0" smtClean="0"/>
              <a:t>заявок на </a:t>
            </a:r>
            <a:r>
              <a:rPr lang="ru-RU" sz="2400" b="1" dirty="0"/>
              <a:t>дистанционное обучение!!!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07504" y="2276872"/>
            <a:ext cx="8723883" cy="66791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Информационная составляющая </a:t>
            </a:r>
            <a:r>
              <a:rPr lang="ru-RU" sz="2000" b="1" dirty="0" smtClean="0"/>
              <a:t>дистанционного обучения в виде учебно-методических комплексов </a:t>
            </a:r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000" b="1" dirty="0" smtClean="0"/>
              <a:t>развивается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Техническая сторона  - интернет–связь со школами, </a:t>
            </a:r>
            <a:r>
              <a:rPr lang="ru-RU" sz="2000" b="1" dirty="0" smtClean="0"/>
              <a:t>а особенно малокомплектными, сельскими, пока не соответствует стандартам для дистанционного обучения.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solidFill>
                  <a:srgbClr val="C00000"/>
                </a:solidFill>
              </a:rPr>
              <a:t>Требования к интернет-каналу для дистанционного обучения: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323850" y="4077072"/>
            <a:ext cx="8859142" cy="1800200"/>
          </a:xfrm>
        </p:spPr>
        <p:txBody>
          <a:bodyPr/>
          <a:lstStyle/>
          <a:p>
            <a:r>
              <a:rPr lang="ru-RU" sz="2000" b="1" dirty="0"/>
              <a:t>м</a:t>
            </a:r>
            <a:r>
              <a:rPr lang="ru-RU" sz="2000" b="1" dirty="0" smtClean="0"/>
              <a:t>инимальная скорость передачи информации не ниже 512 Кбит/с на одно рабочее место;</a:t>
            </a:r>
          </a:p>
          <a:p>
            <a:r>
              <a:rPr lang="ru-RU" sz="2000" b="1" dirty="0" smtClean="0"/>
              <a:t>для центров дистанционного обучения </a:t>
            </a:r>
            <a:r>
              <a:rPr lang="en-US" sz="2000" b="1" dirty="0" smtClean="0"/>
              <a:t>- </a:t>
            </a:r>
            <a:r>
              <a:rPr lang="ru-RU" sz="2000" b="1" dirty="0" smtClean="0"/>
              <a:t>не ниже 10 Мбит/с и возможностью установления не менее 20 одновременных сессий по 512 Кбит/с.</a:t>
            </a:r>
          </a:p>
        </p:txBody>
      </p:sp>
      <p:grpSp>
        <p:nvGrpSpPr>
          <p:cNvPr id="55300" name="Группа 2"/>
          <p:cNvGrpSpPr>
            <a:grpSpLocks/>
          </p:cNvGrpSpPr>
          <p:nvPr/>
        </p:nvGrpSpPr>
        <p:grpSpPr bwMode="auto">
          <a:xfrm>
            <a:off x="323850" y="-26005"/>
            <a:ext cx="8291513" cy="1278605"/>
            <a:chOff x="393700" y="236538"/>
            <a:chExt cx="8221663" cy="936634"/>
          </a:xfrm>
        </p:grpSpPr>
        <p:sp>
          <p:nvSpPr>
            <p:cNvPr id="55301" name="TextBox 5"/>
            <p:cNvSpPr txBox="1">
              <a:spLocks noChangeArrowheads="1"/>
            </p:cNvSpPr>
            <p:nvPr/>
          </p:nvSpPr>
          <p:spPr bwMode="auto">
            <a:xfrm>
              <a:off x="1547813" y="257185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 dirty="0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55302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5837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5837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66960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000099"/>
                </a:solidFill>
                <a:latin typeface="Arial" pitchFamily="34" charset="0"/>
              </a:rPr>
              <a:t>Спасибо за внимание!</a:t>
            </a:r>
            <a:endParaRPr lang="en-US" sz="2400">
              <a:solidFill>
                <a:srgbClr val="000099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99"/>
              </a:solidFill>
              <a:latin typeface="Arial" pitchFamily="34" charset="0"/>
            </a:endParaRPr>
          </a:p>
          <a:p>
            <a:pPr algn="ctr" eaLnBrk="1" hangingPunct="1"/>
            <a:r>
              <a:rPr lang="ru-RU" sz="2400" b="1">
                <a:solidFill>
                  <a:srgbClr val="003399"/>
                </a:solidFill>
                <a:latin typeface="Arial" pitchFamily="34" charset="0"/>
              </a:rPr>
              <a:t>Аверьянова Галина Дмитриевна</a:t>
            </a:r>
          </a:p>
          <a:p>
            <a:pPr algn="ctr" eaLnBrk="1" hangingPunct="1"/>
            <a:r>
              <a:rPr lang="ru-RU" sz="2400" b="1">
                <a:solidFill>
                  <a:srgbClr val="003399"/>
                </a:solidFill>
                <a:latin typeface="Arial" pitchFamily="34" charset="0"/>
              </a:rPr>
              <a:t>34-52-06</a:t>
            </a:r>
          </a:p>
          <a:p>
            <a:pPr algn="ctr" eaLnBrk="1" hangingPunct="1"/>
            <a:r>
              <a:rPr lang="en-US" sz="2400" b="1">
                <a:solidFill>
                  <a:srgbClr val="003399"/>
                </a:solidFill>
                <a:latin typeface="Arial" pitchFamily="34" charset="0"/>
              </a:rPr>
              <a:t>agd@345000.ru</a:t>
            </a:r>
            <a:endParaRPr lang="ru-RU" sz="2400" b="1">
              <a:solidFill>
                <a:srgbClr val="003399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40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997200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Вы можете использовать данное оформление для создания своих презентаций, но в своей презентации вы должны указать источник шаблона: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Забурунова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Татьяна Валерьевна,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МОУ ИСОШ №4 города – курорта    Железноводска , учитель информатики.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 rot="19118660">
            <a:off x="68263" y="6445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+mn-lt"/>
                <a:cs typeface="+mn-cs"/>
              </a:rPr>
              <a:t>http://pedsovet.su/</a:t>
            </a:r>
            <a:br>
              <a:rPr lang="ru-RU" sz="2800" b="1" i="1" kern="0" dirty="0">
                <a:solidFill>
                  <a:srgbClr val="FF0000"/>
                </a:solidFill>
                <a:latin typeface="+mn-lt"/>
                <a:cs typeface="+mn-cs"/>
              </a:rPr>
            </a:br>
            <a:endParaRPr lang="ru-RU" sz="28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1268413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7F64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Результаты мониторинга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потребности в учителях-предметниках в школах Ивановской области</a:t>
            </a: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Arial" charset="0"/>
              </a:rPr>
              <a:t>В мониторинге участвовало 24 муниципалитета (из 27).</a:t>
            </a:r>
          </a:p>
          <a:p>
            <a:pPr algn="just" eaLnBrk="0" hangingPunct="0">
              <a:defRPr/>
            </a:pPr>
            <a:r>
              <a:rPr lang="ru-RU" sz="2400" dirty="0">
                <a:latin typeface="Times New Roman" pitchFamily="18" charset="0"/>
                <a:cs typeface="Arial" charset="0"/>
              </a:rPr>
              <a:t>Не участвовали муниципалитеты: </a:t>
            </a:r>
            <a:r>
              <a:rPr lang="ru-RU" sz="2400" b="1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г.о</a:t>
            </a: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. Иваново, </a:t>
            </a:r>
            <a:r>
              <a:rPr lang="ru-RU" sz="2400" b="1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г.о</a:t>
            </a: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. Кохма, Приволжский р-н.</a:t>
            </a:r>
          </a:p>
          <a:p>
            <a:pPr algn="just" eaLnBrk="0" hangingPunct="0">
              <a:defRPr/>
            </a:pPr>
            <a:r>
              <a:rPr lang="ru-RU" sz="2400" dirty="0" err="1">
                <a:latin typeface="Times New Roman" pitchFamily="18" charset="0"/>
                <a:cs typeface="Arial" charset="0"/>
              </a:rPr>
              <a:t>Юрьевецкий</a:t>
            </a:r>
            <a:r>
              <a:rPr lang="ru-RU" sz="2400" dirty="0">
                <a:latin typeface="Times New Roman" pitchFamily="18" charset="0"/>
                <a:cs typeface="Arial" charset="0"/>
              </a:rPr>
              <a:t> р-н участвовал в мониторинге (частично), т.к. к установленному сроку не закончил сбор данных.</a:t>
            </a:r>
          </a:p>
          <a:p>
            <a:pPr algn="ctr" eaLnBrk="0" hangingPunct="0">
              <a:defRPr/>
            </a:pPr>
            <a:r>
              <a:rPr lang="ru-RU" sz="2400" dirty="0">
                <a:latin typeface="Times New Roman" pitchFamily="18" charset="0"/>
                <a:cs typeface="Arial" charset="0"/>
              </a:rPr>
              <a:t>По результатам мониторинга были получены следующие показатели:</a:t>
            </a:r>
          </a:p>
          <a:p>
            <a:pPr algn="ctr" eaLnBrk="0" hangingPunct="0">
              <a:defRPr/>
            </a:pP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23850" y="5084763"/>
          <a:ext cx="8928100" cy="1930400"/>
        </p:xfrm>
        <a:graphic>
          <a:graphicData uri="http://schemas.openxmlformats.org/presentationml/2006/ole">
            <p:oleObj spid="_x0000_s6166" name="Документ" r:id="rId3" imgW="6263735" imgH="901074" progId="Word.Document.8">
              <p:embed/>
            </p:oleObj>
          </a:graphicData>
        </a:graphic>
      </p:graphicFrame>
      <p:grpSp>
        <p:nvGrpSpPr>
          <p:cNvPr id="6148" name="Группа 3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6149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6150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1177925"/>
          <a:ext cx="9144000" cy="5680075"/>
        </p:xfrm>
        <a:graphic>
          <a:graphicData uri="http://schemas.openxmlformats.org/presentationml/2006/ole">
            <p:oleObj spid="_x0000_s7189" name="Диаграмма" r:id="rId3" imgW="6057900" imgH="3419450" progId="Excel.Chart.8">
              <p:embed/>
            </p:oleObj>
          </a:graphicData>
        </a:graphic>
      </p:graphicFrame>
      <p:grpSp>
        <p:nvGrpSpPr>
          <p:cNvPr id="7171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7172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7173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-304800" y="969963"/>
          <a:ext cx="9448800" cy="5888037"/>
        </p:xfrm>
        <a:graphic>
          <a:graphicData uri="http://schemas.openxmlformats.org/presentationml/2006/ole">
            <p:oleObj spid="_x0000_s8213" name="Диаграмма" r:id="rId3" imgW="6000750" imgH="3486099" progId="Excel.Chart.8">
              <p:embed/>
            </p:oleObj>
          </a:graphicData>
        </a:graphic>
      </p:graphicFrame>
      <p:grpSp>
        <p:nvGrpSpPr>
          <p:cNvPr id="8195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8196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8197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23850" y="1222375"/>
          <a:ext cx="8820150" cy="5892800"/>
        </p:xfrm>
        <a:graphic>
          <a:graphicData uri="http://schemas.openxmlformats.org/presentationml/2006/ole">
            <p:oleObj spid="_x0000_s9237" name="Диаграмма" r:id="rId3" imgW="6096000" imgH="3552749" progId="Excel.Chart.8">
              <p:embed/>
            </p:oleObj>
          </a:graphicData>
        </a:graphic>
      </p:graphicFrame>
      <p:grpSp>
        <p:nvGrpSpPr>
          <p:cNvPr id="9219" name="Группа 2"/>
          <p:cNvGrpSpPr>
            <a:grpSpLocks/>
          </p:cNvGrpSpPr>
          <p:nvPr/>
        </p:nvGrpSpPr>
        <p:grpSpPr bwMode="auto">
          <a:xfrm>
            <a:off x="323850" y="0"/>
            <a:ext cx="8291513" cy="1341438"/>
            <a:chOff x="393700" y="188913"/>
            <a:chExt cx="8221663" cy="982662"/>
          </a:xfrm>
        </p:grpSpPr>
        <p:sp>
          <p:nvSpPr>
            <p:cNvPr id="9220" name="TextBox 5"/>
            <p:cNvSpPr txBox="1">
              <a:spLocks noChangeArrowheads="1"/>
            </p:cNvSpPr>
            <p:nvPr/>
          </p:nvSpPr>
          <p:spPr bwMode="auto">
            <a:xfrm>
              <a:off x="1547813" y="188913"/>
              <a:ext cx="70675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Департамент образования Ивановской области</a:t>
              </a:r>
            </a:p>
            <a:p>
              <a:pPr algn="ctr" eaLnBrk="1" hangingPunct="1"/>
              <a:r>
                <a:rPr lang="ru-RU" b="1">
                  <a:solidFill>
                    <a:srgbClr val="003399"/>
                  </a:solidFill>
                  <a:latin typeface="Arial" pitchFamily="34" charset="0"/>
                </a:rPr>
                <a:t> Центр информатизации и оценки качества образования Ивановской области</a:t>
              </a:r>
            </a:p>
          </p:txBody>
        </p:sp>
        <p:pic>
          <p:nvPicPr>
            <p:cNvPr id="9221" name="Picture 8" descr="C:\Documents and Settings\MEDIA\Рабочий стол\ziiok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36538"/>
              <a:ext cx="1173163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955</TotalTime>
  <Words>3091</Words>
  <Application>Microsoft Office PowerPoint</Application>
  <PresentationFormat>Экран (4:3)</PresentationFormat>
  <Paragraphs>933</Paragraphs>
  <Slides>59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Тема Office</vt:lpstr>
      <vt:lpstr>Документ</vt:lpstr>
      <vt:lpstr>Диаграмма</vt:lpstr>
      <vt:lpstr>Организация дистанционного обучения школьников Ивановской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Необходимая нормативно-правовая база ОУ для дистанционного обучения</vt:lpstr>
      <vt:lpstr>Слайд 50</vt:lpstr>
      <vt:lpstr>Слайд 51</vt:lpstr>
      <vt:lpstr>Слайд 52</vt:lpstr>
      <vt:lpstr>Слайд 53</vt:lpstr>
      <vt:lpstr>Слайд 54</vt:lpstr>
      <vt:lpstr>Слайд 55</vt:lpstr>
      <vt:lpstr>Информационная составляющая дистанционного обучения в виде учебно-методических комплексов - развивается.  Техническая сторона  - интернет–связь со школами, а особенно малокомплектными, сельскими, пока не соответствует стандартам для дистанционного обучения.    Требования к интернет-каналу для дистанционного обучения: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ПАУТИНА</dc:title>
  <dc:creator>Дима</dc:creator>
  <cp:lastModifiedBy>Пенсионер</cp:lastModifiedBy>
  <cp:revision>148</cp:revision>
  <dcterms:created xsi:type="dcterms:W3CDTF">2011-07-09T12:06:20Z</dcterms:created>
  <dcterms:modified xsi:type="dcterms:W3CDTF">2014-10-20T16:08:25Z</dcterms:modified>
</cp:coreProperties>
</file>