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37" r:id="rId3"/>
    <p:sldId id="338" r:id="rId4"/>
    <p:sldId id="278" r:id="rId5"/>
    <p:sldId id="265" r:id="rId6"/>
    <p:sldId id="343" r:id="rId7"/>
    <p:sldId id="273" r:id="rId8"/>
    <p:sldId id="285" r:id="rId9"/>
    <p:sldId id="324" r:id="rId10"/>
    <p:sldId id="288" r:id="rId11"/>
    <p:sldId id="291" r:id="rId12"/>
    <p:sldId id="298" r:id="rId13"/>
    <p:sldId id="296" r:id="rId14"/>
    <p:sldId id="284" r:id="rId15"/>
    <p:sldId id="289" r:id="rId16"/>
    <p:sldId id="267" r:id="rId17"/>
    <p:sldId id="297" r:id="rId18"/>
    <p:sldId id="339" r:id="rId19"/>
    <p:sldId id="299" r:id="rId20"/>
    <p:sldId id="340" r:id="rId21"/>
    <p:sldId id="341" r:id="rId22"/>
    <p:sldId id="319" r:id="rId23"/>
    <p:sldId id="342" r:id="rId24"/>
    <p:sldId id="306" r:id="rId25"/>
    <p:sldId id="304" r:id="rId26"/>
    <p:sldId id="314" r:id="rId27"/>
    <p:sldId id="316" r:id="rId28"/>
    <p:sldId id="320" r:id="rId29"/>
    <p:sldId id="309" r:id="rId30"/>
    <p:sldId id="308" r:id="rId31"/>
    <p:sldId id="321" r:id="rId32"/>
    <p:sldId id="328" r:id="rId33"/>
    <p:sldId id="272" r:id="rId34"/>
  </p:sldIdLst>
  <p:sldSz cx="9144000" cy="6858000" type="screen4x3"/>
  <p:notesSz cx="6759575" cy="98679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6699"/>
    <a:srgbClr val="FF66FF"/>
    <a:srgbClr val="CCECFF"/>
    <a:srgbClr val="FFCCFF"/>
    <a:srgbClr val="FF7C80"/>
    <a:srgbClr val="0FA14A"/>
    <a:srgbClr val="99FF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8" autoAdjust="0"/>
    <p:restoredTop sz="93803" autoAdjust="0"/>
  </p:normalViewPr>
  <p:slideViewPr>
    <p:cSldViewPr>
      <p:cViewPr varScale="1">
        <p:scale>
          <a:sx n="72" d="100"/>
          <a:sy n="72" d="100"/>
        </p:scale>
        <p:origin x="-76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Использование учителями Интернет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Использование учителями Интернет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00"/>
                </a:gs>
              </a:gsLst>
              <a:lin ang="16200000" scaled="1"/>
              <a:tileRect/>
            </a:gradFill>
          </c:spPr>
          <c:cat>
            <c:strRef>
              <c:f>Лист1!$A$2:$A$5</c:f>
              <c:strCache>
                <c:ptCount val="4"/>
                <c:pt idx="0">
                  <c:v>2008-2009 уч.г.</c:v>
                </c:pt>
                <c:pt idx="1">
                  <c:v>2009-2010 уч.г.</c:v>
                </c:pt>
                <c:pt idx="2">
                  <c:v>2010-2011 уч.г.</c:v>
                </c:pt>
                <c:pt idx="3">
                  <c:v>2011-2012 уч.г.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0.1900000000000002</c:v>
                </c:pt>
                <c:pt idx="1">
                  <c:v>0.42000000000000032</c:v>
                </c:pt>
                <c:pt idx="2">
                  <c:v>0.75000000000000155</c:v>
                </c:pt>
                <c:pt idx="3">
                  <c:v>0.91</c:v>
                </c:pt>
              </c:numCache>
            </c:numRef>
          </c:val>
        </c:ser>
        <c:dLbls>
          <c:showVal val="1"/>
        </c:dLbls>
        <c:axId val="57411072"/>
        <c:axId val="57412608"/>
      </c:barChart>
      <c:catAx>
        <c:axId val="57411072"/>
        <c:scaling>
          <c:orientation val="minMax"/>
        </c:scaling>
        <c:axPos val="b"/>
        <c:tickLblPos val="nextTo"/>
        <c:crossAx val="57412608"/>
        <c:crosses val="autoZero"/>
        <c:auto val="1"/>
        <c:lblAlgn val="ctr"/>
        <c:lblOffset val="100"/>
      </c:catAx>
      <c:valAx>
        <c:axId val="57412608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57411072"/>
        <c:crosses val="autoZero"/>
        <c:crossBetween val="between"/>
      </c:valAx>
    </c:plotArea>
    <c:plotVisOnly val="1"/>
  </c:chart>
  <c:spPr>
    <a:gradFill flip="none" rotWithShape="1">
      <a:gsLst>
        <a:gs pos="0">
          <a:schemeClr val="bg2">
            <a:lumMod val="90000"/>
          </a:schemeClr>
        </a:gs>
        <a:gs pos="100000">
          <a:srgbClr val="EEECE1">
            <a:lumMod val="50000"/>
          </a:srgbClr>
        </a:gs>
      </a:gsLst>
      <a:lin ang="5400000" scaled="1"/>
      <a:tileRect/>
    </a:gradFill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1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Качество знаний учащихся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0000">
                  <a:srgbClr val="FF6699"/>
                </a:gs>
                <a:gs pos="100000">
                  <a:srgbClr val="FF66FF"/>
                </a:gs>
              </a:gsLst>
              <a:lin ang="16200000" scaled="1"/>
              <a:tileRect/>
            </a:gradFill>
          </c:spPr>
          <c:cat>
            <c:strRef>
              <c:f>Лист1!$A$2:$A$4</c:f>
              <c:strCache>
                <c:ptCount val="3"/>
                <c:pt idx="0">
                  <c:v>2008-2009 уч.г.</c:v>
                </c:pt>
                <c:pt idx="1">
                  <c:v>2009-2010 уч.г.</c:v>
                </c:pt>
                <c:pt idx="2">
                  <c:v>2010-2011 уч.г.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</c:v>
                </c:pt>
                <c:pt idx="1">
                  <c:v>0.49000000000000032</c:v>
                </c:pt>
                <c:pt idx="2">
                  <c:v>0.51</c:v>
                </c:pt>
              </c:numCache>
            </c:numRef>
          </c:val>
        </c:ser>
        <c:dLbls>
          <c:showVal val="1"/>
        </c:dLbls>
        <c:axId val="57600640"/>
        <c:axId val="62067072"/>
      </c:barChart>
      <c:catAx>
        <c:axId val="57600640"/>
        <c:scaling>
          <c:orientation val="minMax"/>
        </c:scaling>
        <c:axPos val="b"/>
        <c:tickLblPos val="nextTo"/>
        <c:crossAx val="62067072"/>
        <c:crosses val="autoZero"/>
        <c:auto val="1"/>
        <c:lblAlgn val="ctr"/>
        <c:lblOffset val="100"/>
      </c:catAx>
      <c:valAx>
        <c:axId val="62067072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57600640"/>
        <c:crosses val="autoZero"/>
        <c:crossBetween val="between"/>
      </c:valAx>
    </c:plotArea>
    <c:plotVisOnly val="1"/>
  </c:chart>
  <c:spPr>
    <a:gradFill flip="none" rotWithShape="1">
      <a:gsLst>
        <a:gs pos="0">
          <a:schemeClr val="accent3">
            <a:lumMod val="40000"/>
            <a:lumOff val="60000"/>
          </a:schemeClr>
        </a:gs>
        <a:gs pos="100000">
          <a:srgbClr val="66FF33"/>
        </a:gs>
      </a:gsLst>
      <a:lin ang="5400000" scaled="1"/>
      <a:tileRect/>
    </a:gradFill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1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c:spPr>
          <c:dPt>
            <c:idx val="0"/>
            <c:spPr>
              <a:gradFill flip="none" rotWithShape="1">
                <a:gsLst>
                  <a:gs pos="0">
                    <a:srgbClr val="0000FF"/>
                  </a:gs>
                  <a:gs pos="44000">
                    <a:srgbClr val="00B0F0"/>
                  </a:gs>
                </a:gsLst>
                <a:lin ang="162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7000">
                    <a:srgbClr val="0000FF"/>
                  </a:gs>
                  <a:gs pos="78000">
                    <a:srgbClr val="00B0F0"/>
                  </a:gs>
                </a:gsLst>
                <a:lin ang="1620000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0000FF"/>
                  </a:gs>
                  <a:gs pos="97000">
                    <a:srgbClr val="00B0F0"/>
                  </a:gs>
                </a:gsLst>
                <a:lin ang="16200000" scaled="1"/>
                <a:tileRect/>
              </a:gradFill>
            </c:spPr>
          </c:dPt>
          <c:cat>
            <c:strRef>
              <c:f>Лист1!$A$2:$A$4</c:f>
              <c:strCache>
                <c:ptCount val="3"/>
                <c:pt idx="0">
                  <c:v>2008-2009 уч.г.</c:v>
                </c:pt>
                <c:pt idx="1">
                  <c:v>2009-2010 уч.г.</c:v>
                </c:pt>
                <c:pt idx="2">
                  <c:v>2010-2011 уч.г.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axId val="62194816"/>
        <c:axId val="62196352"/>
      </c:barChart>
      <c:catAx>
        <c:axId val="62194816"/>
        <c:scaling>
          <c:orientation val="minMax"/>
        </c:scaling>
        <c:axPos val="b"/>
        <c:tickLblPos val="nextTo"/>
        <c:crossAx val="62196352"/>
        <c:crosses val="autoZero"/>
        <c:auto val="1"/>
        <c:lblAlgn val="ctr"/>
        <c:lblOffset val="100"/>
      </c:catAx>
      <c:valAx>
        <c:axId val="62196352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62194816"/>
        <c:crosses val="autoZero"/>
        <c:crossBetween val="between"/>
      </c:valAx>
    </c:plotArea>
    <c:plotVisOnly val="1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1"/>
      <a:tileRect/>
    </a:gradFill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1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BC2C4-8D17-4928-9142-AD047BA2006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C23A2-532A-4FE5-971E-087D449E28EB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Электронный методический кабинет</a:t>
          </a:r>
          <a:endParaRPr lang="ru-RU" dirty="0"/>
        </a:p>
      </dgm:t>
    </dgm:pt>
    <dgm:pt modelId="{DBBACD70-5A2D-411D-A996-1F345631D14A}" type="parTrans" cxnId="{D002477A-1124-42CF-9C2A-10FEE6596AD0}">
      <dgm:prSet/>
      <dgm:spPr/>
      <dgm:t>
        <a:bodyPr/>
        <a:lstStyle/>
        <a:p>
          <a:endParaRPr lang="ru-RU"/>
        </a:p>
      </dgm:t>
    </dgm:pt>
    <dgm:pt modelId="{348DA413-090E-4BD9-9BC4-EE073C668886}" type="sibTrans" cxnId="{D002477A-1124-42CF-9C2A-10FEE6596AD0}">
      <dgm:prSet/>
      <dgm:spPr/>
      <dgm:t>
        <a:bodyPr/>
        <a:lstStyle/>
        <a:p>
          <a:endParaRPr lang="ru-RU"/>
        </a:p>
      </dgm:t>
    </dgm:pt>
    <dgm:pt modelId="{467A18C8-9C2C-4C6A-A97D-BF415C2F280F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Центр повышения квалификации</a:t>
          </a:r>
          <a:endParaRPr lang="ru-RU" dirty="0"/>
        </a:p>
      </dgm:t>
    </dgm:pt>
    <dgm:pt modelId="{162C99D9-229F-461D-AC9E-459506D3B5C0}" type="parTrans" cxnId="{341EABCA-82B0-4AD3-B633-DC9DEAD9E013}">
      <dgm:prSet/>
      <dgm:spPr/>
      <dgm:t>
        <a:bodyPr/>
        <a:lstStyle/>
        <a:p>
          <a:endParaRPr lang="ru-RU"/>
        </a:p>
      </dgm:t>
    </dgm:pt>
    <dgm:pt modelId="{1F209948-D660-4BD4-8391-CD3A1224570F}" type="sibTrans" cxnId="{341EABCA-82B0-4AD3-B633-DC9DEAD9E013}">
      <dgm:prSet/>
      <dgm:spPr/>
      <dgm:t>
        <a:bodyPr/>
        <a:lstStyle/>
        <a:p>
          <a:endParaRPr lang="ru-RU"/>
        </a:p>
      </dgm:t>
    </dgm:pt>
    <dgm:pt modelId="{84FD3FE1-DCD8-4B62-BF9D-A615259029FD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Зона подготовки к урокам</a:t>
          </a:r>
          <a:endParaRPr lang="ru-RU" dirty="0"/>
        </a:p>
      </dgm:t>
    </dgm:pt>
    <dgm:pt modelId="{4881C5AF-3FDE-4DCD-B04E-0A21FF1EAA3E}" type="parTrans" cxnId="{024BD8CB-FCF4-421A-8061-7BD0C17C7FBD}">
      <dgm:prSet/>
      <dgm:spPr/>
      <dgm:t>
        <a:bodyPr/>
        <a:lstStyle/>
        <a:p>
          <a:endParaRPr lang="ru-RU"/>
        </a:p>
      </dgm:t>
    </dgm:pt>
    <dgm:pt modelId="{F39A6806-3B2F-4A2E-8B63-35DF46CB4165}" type="sibTrans" cxnId="{024BD8CB-FCF4-421A-8061-7BD0C17C7FBD}">
      <dgm:prSet/>
      <dgm:spPr/>
      <dgm:t>
        <a:bodyPr/>
        <a:lstStyle/>
        <a:p>
          <a:endParaRPr lang="ru-RU"/>
        </a:p>
      </dgm:t>
    </dgm:pt>
    <dgm:pt modelId="{EC2C3F7F-4F99-4991-A091-DDBE4F19AD8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Банк данных</a:t>
          </a:r>
          <a:endParaRPr lang="ru-RU" dirty="0"/>
        </a:p>
      </dgm:t>
    </dgm:pt>
    <dgm:pt modelId="{84975A25-31EB-4253-87A4-6A435FD42D8A}" type="parTrans" cxnId="{6A243E8D-E196-4404-B13C-3A5AA0F780DF}">
      <dgm:prSet/>
      <dgm:spPr/>
      <dgm:t>
        <a:bodyPr/>
        <a:lstStyle/>
        <a:p>
          <a:endParaRPr lang="ru-RU"/>
        </a:p>
      </dgm:t>
    </dgm:pt>
    <dgm:pt modelId="{0055FCD5-C382-4A8E-958E-6EE1310745EC}" type="sibTrans" cxnId="{6A243E8D-E196-4404-B13C-3A5AA0F780DF}">
      <dgm:prSet/>
      <dgm:spPr/>
      <dgm:t>
        <a:bodyPr/>
        <a:lstStyle/>
        <a:p>
          <a:endParaRPr lang="ru-RU"/>
        </a:p>
      </dgm:t>
    </dgm:pt>
    <dgm:pt modelId="{81C68C4E-DC3C-4E6C-B075-5E8284831F8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Работа с расписанием  и ЭКЖ</a:t>
          </a:r>
          <a:endParaRPr lang="ru-RU" dirty="0"/>
        </a:p>
      </dgm:t>
    </dgm:pt>
    <dgm:pt modelId="{9566DB34-E225-4206-B9B0-6B4E7591EBCA}" type="parTrans" cxnId="{8AEFEA71-F183-4AF3-83F7-C29CF0BDCD38}">
      <dgm:prSet/>
      <dgm:spPr/>
      <dgm:t>
        <a:bodyPr/>
        <a:lstStyle/>
        <a:p>
          <a:endParaRPr lang="ru-RU"/>
        </a:p>
      </dgm:t>
    </dgm:pt>
    <dgm:pt modelId="{37B4E44B-DA86-4D59-9F46-AD37BD909F64}" type="sibTrans" cxnId="{8AEFEA71-F183-4AF3-83F7-C29CF0BDCD38}">
      <dgm:prSet/>
      <dgm:spPr/>
      <dgm:t>
        <a:bodyPr/>
        <a:lstStyle/>
        <a:p>
          <a:endParaRPr lang="ru-RU"/>
        </a:p>
      </dgm:t>
    </dgm:pt>
    <dgm:pt modelId="{247C7099-1D27-4020-AF4B-315B93254EA6}" type="pres">
      <dgm:prSet presAssocID="{926BC2C4-8D17-4928-9142-AD047BA200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FDFD0-D2F8-4DDC-85F0-6DB92F94083D}" type="pres">
      <dgm:prSet presAssocID="{926BC2C4-8D17-4928-9142-AD047BA2006D}" presName="fgShape" presStyleLbl="fgShp" presStyleIdx="0" presStyleCnt="1" custLinFactNeighborX="-167"/>
      <dgm:spPr>
        <a:solidFill>
          <a:srgbClr val="008000"/>
        </a:solidFill>
      </dgm:spPr>
    </dgm:pt>
    <dgm:pt modelId="{DABBFDE0-3CD7-4F70-A3BF-BB23B859C85C}" type="pres">
      <dgm:prSet presAssocID="{926BC2C4-8D17-4928-9142-AD047BA2006D}" presName="linComp" presStyleCnt="0"/>
      <dgm:spPr/>
    </dgm:pt>
    <dgm:pt modelId="{03738AA0-5AFC-400B-992A-977319783572}" type="pres">
      <dgm:prSet presAssocID="{52DC23A2-532A-4FE5-971E-087D449E28EB}" presName="compNode" presStyleCnt="0"/>
      <dgm:spPr/>
    </dgm:pt>
    <dgm:pt modelId="{1CF74CFC-44F7-4A21-A0CA-7B7B4A88F3CB}" type="pres">
      <dgm:prSet presAssocID="{52DC23A2-532A-4FE5-971E-087D449E28EB}" presName="bkgdShape" presStyleLbl="node1" presStyleIdx="0" presStyleCnt="5"/>
      <dgm:spPr/>
      <dgm:t>
        <a:bodyPr/>
        <a:lstStyle/>
        <a:p>
          <a:endParaRPr lang="ru-RU"/>
        </a:p>
      </dgm:t>
    </dgm:pt>
    <dgm:pt modelId="{424796B9-FADB-4695-BA7F-684FB57A7819}" type="pres">
      <dgm:prSet presAssocID="{52DC23A2-532A-4FE5-971E-087D449E28EB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B4279-E364-45D3-9621-C1B03059B50A}" type="pres">
      <dgm:prSet presAssocID="{52DC23A2-532A-4FE5-971E-087D449E28EB}" presName="invisiNode" presStyleLbl="node1" presStyleIdx="0" presStyleCnt="5"/>
      <dgm:spPr/>
    </dgm:pt>
    <dgm:pt modelId="{789AE42C-4BB2-4B9A-9D6F-D9D316008616}" type="pres">
      <dgm:prSet presAssocID="{52DC23A2-532A-4FE5-971E-087D449E28EB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8E66D6-0E67-4A60-BE6D-E9D45B2330D2}" type="pres">
      <dgm:prSet presAssocID="{348DA413-090E-4BD9-9BC4-EE073C6688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D34BD8-2098-44C1-8A1C-6209669302F9}" type="pres">
      <dgm:prSet presAssocID="{467A18C8-9C2C-4C6A-A97D-BF415C2F280F}" presName="compNode" presStyleCnt="0"/>
      <dgm:spPr/>
    </dgm:pt>
    <dgm:pt modelId="{F960A4E5-BE57-45E4-A6B9-C96EF8F8CA00}" type="pres">
      <dgm:prSet presAssocID="{467A18C8-9C2C-4C6A-A97D-BF415C2F280F}" presName="bkgdShape" presStyleLbl="node1" presStyleIdx="1" presStyleCnt="5"/>
      <dgm:spPr/>
      <dgm:t>
        <a:bodyPr/>
        <a:lstStyle/>
        <a:p>
          <a:endParaRPr lang="ru-RU"/>
        </a:p>
      </dgm:t>
    </dgm:pt>
    <dgm:pt modelId="{E29D0A92-26AB-4EE5-99D6-11EDB29B90FD}" type="pres">
      <dgm:prSet presAssocID="{467A18C8-9C2C-4C6A-A97D-BF415C2F280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5B9AB-7418-4341-8725-96D0813BE3A4}" type="pres">
      <dgm:prSet presAssocID="{467A18C8-9C2C-4C6A-A97D-BF415C2F280F}" presName="invisiNode" presStyleLbl="node1" presStyleIdx="1" presStyleCnt="5"/>
      <dgm:spPr/>
    </dgm:pt>
    <dgm:pt modelId="{AFAF5BCC-6D50-41AF-A863-93DDD67A6D8D}" type="pres">
      <dgm:prSet presAssocID="{467A18C8-9C2C-4C6A-A97D-BF415C2F280F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999FCC-16A6-44E7-8D5C-E5958B21813C}" type="pres">
      <dgm:prSet presAssocID="{1F209948-D660-4BD4-8391-CD3A122457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7EFF5A-3AA5-4B34-BDB9-9BB2DE6C7F34}" type="pres">
      <dgm:prSet presAssocID="{84FD3FE1-DCD8-4B62-BF9D-A615259029FD}" presName="compNode" presStyleCnt="0"/>
      <dgm:spPr/>
    </dgm:pt>
    <dgm:pt modelId="{6611BE2F-F22D-4AD8-8308-03D4F07B067D}" type="pres">
      <dgm:prSet presAssocID="{84FD3FE1-DCD8-4B62-BF9D-A615259029FD}" presName="bkgdShape" presStyleLbl="node1" presStyleIdx="2" presStyleCnt="5"/>
      <dgm:spPr/>
      <dgm:t>
        <a:bodyPr/>
        <a:lstStyle/>
        <a:p>
          <a:endParaRPr lang="ru-RU"/>
        </a:p>
      </dgm:t>
    </dgm:pt>
    <dgm:pt modelId="{0456DBA9-709F-4985-88AE-B0C3E8535FD7}" type="pres">
      <dgm:prSet presAssocID="{84FD3FE1-DCD8-4B62-BF9D-A615259029F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C8782-2F58-4713-ACD5-134068144D07}" type="pres">
      <dgm:prSet presAssocID="{84FD3FE1-DCD8-4B62-BF9D-A615259029FD}" presName="invisiNode" presStyleLbl="node1" presStyleIdx="2" presStyleCnt="5"/>
      <dgm:spPr/>
    </dgm:pt>
    <dgm:pt modelId="{E33A2117-8102-48C8-870D-9D57D690E534}" type="pres">
      <dgm:prSet presAssocID="{84FD3FE1-DCD8-4B62-BF9D-A615259029FD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9CA6C0-C958-43E7-AA2D-4A160E9E9B3D}" type="pres">
      <dgm:prSet presAssocID="{F39A6806-3B2F-4A2E-8B63-35DF46CB41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9BA814-F1B7-4B63-B173-14C97D43AC36}" type="pres">
      <dgm:prSet presAssocID="{EC2C3F7F-4F99-4991-A091-DDBE4F19AD8E}" presName="compNode" presStyleCnt="0"/>
      <dgm:spPr/>
    </dgm:pt>
    <dgm:pt modelId="{37E416E2-AE46-4EE8-84B7-E428D7184308}" type="pres">
      <dgm:prSet presAssocID="{EC2C3F7F-4F99-4991-A091-DDBE4F19AD8E}" presName="bkgdShape" presStyleLbl="node1" presStyleIdx="3" presStyleCnt="5"/>
      <dgm:spPr/>
      <dgm:t>
        <a:bodyPr/>
        <a:lstStyle/>
        <a:p>
          <a:endParaRPr lang="ru-RU"/>
        </a:p>
      </dgm:t>
    </dgm:pt>
    <dgm:pt modelId="{78EFE35E-73CF-4792-9E5D-0F63A149DDBC}" type="pres">
      <dgm:prSet presAssocID="{EC2C3F7F-4F99-4991-A091-DDBE4F19AD8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C2D60-3C4A-4266-972E-6447E445C558}" type="pres">
      <dgm:prSet presAssocID="{EC2C3F7F-4F99-4991-A091-DDBE4F19AD8E}" presName="invisiNode" presStyleLbl="node1" presStyleIdx="3" presStyleCnt="5"/>
      <dgm:spPr/>
    </dgm:pt>
    <dgm:pt modelId="{4A161108-4BD9-4A3C-8013-26F76D728CFE}" type="pres">
      <dgm:prSet presAssocID="{EC2C3F7F-4F99-4991-A091-DDBE4F19AD8E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5E0E09-5628-4D02-9FD2-A0FEDBE7815A}" type="pres">
      <dgm:prSet presAssocID="{0055FCD5-C382-4A8E-958E-6EE1310745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5A7355-2CCD-4DDF-B60B-8076CBBA6F43}" type="pres">
      <dgm:prSet presAssocID="{81C68C4E-DC3C-4E6C-B075-5E8284831F82}" presName="compNode" presStyleCnt="0"/>
      <dgm:spPr/>
    </dgm:pt>
    <dgm:pt modelId="{A2FD845B-25F8-4B13-8130-0DE0EFFD6BF4}" type="pres">
      <dgm:prSet presAssocID="{81C68C4E-DC3C-4E6C-B075-5E8284831F82}" presName="bkgdShape" presStyleLbl="node1" presStyleIdx="4" presStyleCnt="5"/>
      <dgm:spPr/>
      <dgm:t>
        <a:bodyPr/>
        <a:lstStyle/>
        <a:p>
          <a:endParaRPr lang="ru-RU"/>
        </a:p>
      </dgm:t>
    </dgm:pt>
    <dgm:pt modelId="{6CAAF49F-320F-4B51-9E9D-6520DD79F7EE}" type="pres">
      <dgm:prSet presAssocID="{81C68C4E-DC3C-4E6C-B075-5E8284831F82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B274-E3A8-4BF2-82A5-BE664D46F811}" type="pres">
      <dgm:prSet presAssocID="{81C68C4E-DC3C-4E6C-B075-5E8284831F82}" presName="invisiNode" presStyleLbl="node1" presStyleIdx="4" presStyleCnt="5"/>
      <dgm:spPr/>
    </dgm:pt>
    <dgm:pt modelId="{68986280-EFED-4BBA-AF16-C8EFCBB5F2BD}" type="pres">
      <dgm:prSet presAssocID="{81C68C4E-DC3C-4E6C-B075-5E8284831F82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1089FE4-4760-44DE-A155-258B8FC3B6B0}" type="presOf" srcId="{1F209948-D660-4BD4-8391-CD3A1224570F}" destId="{0A999FCC-16A6-44E7-8D5C-E5958B21813C}" srcOrd="0" destOrd="0" presId="urn:microsoft.com/office/officeart/2005/8/layout/hList7"/>
    <dgm:cxn modelId="{D002477A-1124-42CF-9C2A-10FEE6596AD0}" srcId="{926BC2C4-8D17-4928-9142-AD047BA2006D}" destId="{52DC23A2-532A-4FE5-971E-087D449E28EB}" srcOrd="0" destOrd="0" parTransId="{DBBACD70-5A2D-411D-A996-1F345631D14A}" sibTransId="{348DA413-090E-4BD9-9BC4-EE073C668886}"/>
    <dgm:cxn modelId="{F4BF36FA-3CA0-457A-A9B3-1F2B5E4B596E}" type="presOf" srcId="{926BC2C4-8D17-4928-9142-AD047BA2006D}" destId="{247C7099-1D27-4020-AF4B-315B93254EA6}" srcOrd="0" destOrd="0" presId="urn:microsoft.com/office/officeart/2005/8/layout/hList7"/>
    <dgm:cxn modelId="{17C20A73-82D6-4BB7-8639-D73B5380C3D0}" type="presOf" srcId="{84FD3FE1-DCD8-4B62-BF9D-A615259029FD}" destId="{0456DBA9-709F-4985-88AE-B0C3E8535FD7}" srcOrd="1" destOrd="0" presId="urn:microsoft.com/office/officeart/2005/8/layout/hList7"/>
    <dgm:cxn modelId="{F7AD9AD8-6A36-4408-BF88-96739A0CE611}" type="presOf" srcId="{81C68C4E-DC3C-4E6C-B075-5E8284831F82}" destId="{A2FD845B-25F8-4B13-8130-0DE0EFFD6BF4}" srcOrd="0" destOrd="0" presId="urn:microsoft.com/office/officeart/2005/8/layout/hList7"/>
    <dgm:cxn modelId="{5D16C06E-5778-41D1-99BC-785EA7C0F6FD}" type="presOf" srcId="{EC2C3F7F-4F99-4991-A091-DDBE4F19AD8E}" destId="{78EFE35E-73CF-4792-9E5D-0F63A149DDBC}" srcOrd="1" destOrd="0" presId="urn:microsoft.com/office/officeart/2005/8/layout/hList7"/>
    <dgm:cxn modelId="{024BD8CB-FCF4-421A-8061-7BD0C17C7FBD}" srcId="{926BC2C4-8D17-4928-9142-AD047BA2006D}" destId="{84FD3FE1-DCD8-4B62-BF9D-A615259029FD}" srcOrd="2" destOrd="0" parTransId="{4881C5AF-3FDE-4DCD-B04E-0A21FF1EAA3E}" sibTransId="{F39A6806-3B2F-4A2E-8B63-35DF46CB4165}"/>
    <dgm:cxn modelId="{6A243E8D-E196-4404-B13C-3A5AA0F780DF}" srcId="{926BC2C4-8D17-4928-9142-AD047BA2006D}" destId="{EC2C3F7F-4F99-4991-A091-DDBE4F19AD8E}" srcOrd="3" destOrd="0" parTransId="{84975A25-31EB-4253-87A4-6A435FD42D8A}" sibTransId="{0055FCD5-C382-4A8E-958E-6EE1310745EC}"/>
    <dgm:cxn modelId="{BE4477FF-8CC6-4F69-9E8F-B258861BBA65}" type="presOf" srcId="{84FD3FE1-DCD8-4B62-BF9D-A615259029FD}" destId="{6611BE2F-F22D-4AD8-8308-03D4F07B067D}" srcOrd="0" destOrd="0" presId="urn:microsoft.com/office/officeart/2005/8/layout/hList7"/>
    <dgm:cxn modelId="{8AEFEA71-F183-4AF3-83F7-C29CF0BDCD38}" srcId="{926BC2C4-8D17-4928-9142-AD047BA2006D}" destId="{81C68C4E-DC3C-4E6C-B075-5E8284831F82}" srcOrd="4" destOrd="0" parTransId="{9566DB34-E225-4206-B9B0-6B4E7591EBCA}" sibTransId="{37B4E44B-DA86-4D59-9F46-AD37BD909F64}"/>
    <dgm:cxn modelId="{6070D803-9AA8-4B9A-925E-43EDB11AE772}" type="presOf" srcId="{52DC23A2-532A-4FE5-971E-087D449E28EB}" destId="{424796B9-FADB-4695-BA7F-684FB57A7819}" srcOrd="1" destOrd="0" presId="urn:microsoft.com/office/officeart/2005/8/layout/hList7"/>
    <dgm:cxn modelId="{341EABCA-82B0-4AD3-B633-DC9DEAD9E013}" srcId="{926BC2C4-8D17-4928-9142-AD047BA2006D}" destId="{467A18C8-9C2C-4C6A-A97D-BF415C2F280F}" srcOrd="1" destOrd="0" parTransId="{162C99D9-229F-461D-AC9E-459506D3B5C0}" sibTransId="{1F209948-D660-4BD4-8391-CD3A1224570F}"/>
    <dgm:cxn modelId="{72A53765-2A6C-4F20-9B02-0F914934FC00}" type="presOf" srcId="{F39A6806-3B2F-4A2E-8B63-35DF46CB4165}" destId="{809CA6C0-C958-43E7-AA2D-4A160E9E9B3D}" srcOrd="0" destOrd="0" presId="urn:microsoft.com/office/officeart/2005/8/layout/hList7"/>
    <dgm:cxn modelId="{0AE1A166-DCA1-41D7-9DF0-44EDFB2BF6D6}" type="presOf" srcId="{467A18C8-9C2C-4C6A-A97D-BF415C2F280F}" destId="{E29D0A92-26AB-4EE5-99D6-11EDB29B90FD}" srcOrd="1" destOrd="0" presId="urn:microsoft.com/office/officeart/2005/8/layout/hList7"/>
    <dgm:cxn modelId="{067DAF14-8D4D-4DA6-91B9-E592C427F217}" type="presOf" srcId="{467A18C8-9C2C-4C6A-A97D-BF415C2F280F}" destId="{F960A4E5-BE57-45E4-A6B9-C96EF8F8CA00}" srcOrd="0" destOrd="0" presId="urn:microsoft.com/office/officeart/2005/8/layout/hList7"/>
    <dgm:cxn modelId="{C0D9E23F-260A-4E62-BFB6-AAB8524CC181}" type="presOf" srcId="{81C68C4E-DC3C-4E6C-B075-5E8284831F82}" destId="{6CAAF49F-320F-4B51-9E9D-6520DD79F7EE}" srcOrd="1" destOrd="0" presId="urn:microsoft.com/office/officeart/2005/8/layout/hList7"/>
    <dgm:cxn modelId="{330EAC89-1713-41B8-8404-23143F88123C}" type="presOf" srcId="{EC2C3F7F-4F99-4991-A091-DDBE4F19AD8E}" destId="{37E416E2-AE46-4EE8-84B7-E428D7184308}" srcOrd="0" destOrd="0" presId="urn:microsoft.com/office/officeart/2005/8/layout/hList7"/>
    <dgm:cxn modelId="{4106A229-0C56-4D0B-B187-2B960617A248}" type="presOf" srcId="{0055FCD5-C382-4A8E-958E-6EE1310745EC}" destId="{005E0E09-5628-4D02-9FD2-A0FEDBE7815A}" srcOrd="0" destOrd="0" presId="urn:microsoft.com/office/officeart/2005/8/layout/hList7"/>
    <dgm:cxn modelId="{C81BBA08-30D6-4E15-BE7E-9B045B7F5E89}" type="presOf" srcId="{348DA413-090E-4BD9-9BC4-EE073C668886}" destId="{AF8E66D6-0E67-4A60-BE6D-E9D45B2330D2}" srcOrd="0" destOrd="0" presId="urn:microsoft.com/office/officeart/2005/8/layout/hList7"/>
    <dgm:cxn modelId="{150B8BDF-9C2E-473B-B692-007075A19F98}" type="presOf" srcId="{52DC23A2-532A-4FE5-971E-087D449E28EB}" destId="{1CF74CFC-44F7-4A21-A0CA-7B7B4A88F3CB}" srcOrd="0" destOrd="0" presId="urn:microsoft.com/office/officeart/2005/8/layout/hList7"/>
    <dgm:cxn modelId="{764DB149-4ED3-4459-94E7-C9F79BD8E069}" type="presParOf" srcId="{247C7099-1D27-4020-AF4B-315B93254EA6}" destId="{BE4FDFD0-D2F8-4DDC-85F0-6DB92F94083D}" srcOrd="0" destOrd="0" presId="urn:microsoft.com/office/officeart/2005/8/layout/hList7"/>
    <dgm:cxn modelId="{CAF61BA2-D62F-4C74-9E65-A131F4EE6565}" type="presParOf" srcId="{247C7099-1D27-4020-AF4B-315B93254EA6}" destId="{DABBFDE0-3CD7-4F70-A3BF-BB23B859C85C}" srcOrd="1" destOrd="0" presId="urn:microsoft.com/office/officeart/2005/8/layout/hList7"/>
    <dgm:cxn modelId="{8A1A4CBF-A6A1-400C-9FA0-89F98B00AC46}" type="presParOf" srcId="{DABBFDE0-3CD7-4F70-A3BF-BB23B859C85C}" destId="{03738AA0-5AFC-400B-992A-977319783572}" srcOrd="0" destOrd="0" presId="urn:microsoft.com/office/officeart/2005/8/layout/hList7"/>
    <dgm:cxn modelId="{C105A52A-DA40-4FE5-A78C-1910029ED457}" type="presParOf" srcId="{03738AA0-5AFC-400B-992A-977319783572}" destId="{1CF74CFC-44F7-4A21-A0CA-7B7B4A88F3CB}" srcOrd="0" destOrd="0" presId="urn:microsoft.com/office/officeart/2005/8/layout/hList7"/>
    <dgm:cxn modelId="{E6C11664-43E6-4D50-9B7E-795C81E9C322}" type="presParOf" srcId="{03738AA0-5AFC-400B-992A-977319783572}" destId="{424796B9-FADB-4695-BA7F-684FB57A7819}" srcOrd="1" destOrd="0" presId="urn:microsoft.com/office/officeart/2005/8/layout/hList7"/>
    <dgm:cxn modelId="{B8C08420-D817-473A-99DB-62CAB5EF8B73}" type="presParOf" srcId="{03738AA0-5AFC-400B-992A-977319783572}" destId="{F61B4279-E364-45D3-9621-C1B03059B50A}" srcOrd="2" destOrd="0" presId="urn:microsoft.com/office/officeart/2005/8/layout/hList7"/>
    <dgm:cxn modelId="{A59DE0D3-BF76-49B4-B8AF-68AC14D19DCD}" type="presParOf" srcId="{03738AA0-5AFC-400B-992A-977319783572}" destId="{789AE42C-4BB2-4B9A-9D6F-D9D316008616}" srcOrd="3" destOrd="0" presId="urn:microsoft.com/office/officeart/2005/8/layout/hList7"/>
    <dgm:cxn modelId="{3F3BE267-536B-452E-86C0-9957B80E118B}" type="presParOf" srcId="{DABBFDE0-3CD7-4F70-A3BF-BB23B859C85C}" destId="{AF8E66D6-0E67-4A60-BE6D-E9D45B2330D2}" srcOrd="1" destOrd="0" presId="urn:microsoft.com/office/officeart/2005/8/layout/hList7"/>
    <dgm:cxn modelId="{F9E9E73A-03AB-42F7-A45E-8C1081C93D57}" type="presParOf" srcId="{DABBFDE0-3CD7-4F70-A3BF-BB23B859C85C}" destId="{EBD34BD8-2098-44C1-8A1C-6209669302F9}" srcOrd="2" destOrd="0" presId="urn:microsoft.com/office/officeart/2005/8/layout/hList7"/>
    <dgm:cxn modelId="{13331087-8C85-4D68-B243-60C3369748A7}" type="presParOf" srcId="{EBD34BD8-2098-44C1-8A1C-6209669302F9}" destId="{F960A4E5-BE57-45E4-A6B9-C96EF8F8CA00}" srcOrd="0" destOrd="0" presId="urn:microsoft.com/office/officeart/2005/8/layout/hList7"/>
    <dgm:cxn modelId="{90C53B25-6F74-4ADC-B681-B6CCB26901AB}" type="presParOf" srcId="{EBD34BD8-2098-44C1-8A1C-6209669302F9}" destId="{E29D0A92-26AB-4EE5-99D6-11EDB29B90FD}" srcOrd="1" destOrd="0" presId="urn:microsoft.com/office/officeart/2005/8/layout/hList7"/>
    <dgm:cxn modelId="{AC4C82E0-7963-48CB-995E-0FEBB6900578}" type="presParOf" srcId="{EBD34BD8-2098-44C1-8A1C-6209669302F9}" destId="{B0D5B9AB-7418-4341-8725-96D0813BE3A4}" srcOrd="2" destOrd="0" presId="urn:microsoft.com/office/officeart/2005/8/layout/hList7"/>
    <dgm:cxn modelId="{8F0A9F60-5CAF-4151-BE7D-B24DB868BE6E}" type="presParOf" srcId="{EBD34BD8-2098-44C1-8A1C-6209669302F9}" destId="{AFAF5BCC-6D50-41AF-A863-93DDD67A6D8D}" srcOrd="3" destOrd="0" presId="urn:microsoft.com/office/officeart/2005/8/layout/hList7"/>
    <dgm:cxn modelId="{2E29A373-CF95-4408-A475-A72BC3E1B998}" type="presParOf" srcId="{DABBFDE0-3CD7-4F70-A3BF-BB23B859C85C}" destId="{0A999FCC-16A6-44E7-8D5C-E5958B21813C}" srcOrd="3" destOrd="0" presId="urn:microsoft.com/office/officeart/2005/8/layout/hList7"/>
    <dgm:cxn modelId="{A615E77E-DAED-4341-AB34-1FA5BF3FE206}" type="presParOf" srcId="{DABBFDE0-3CD7-4F70-A3BF-BB23B859C85C}" destId="{C47EFF5A-3AA5-4B34-BDB9-9BB2DE6C7F34}" srcOrd="4" destOrd="0" presId="urn:microsoft.com/office/officeart/2005/8/layout/hList7"/>
    <dgm:cxn modelId="{4E6161DE-B6C7-4EB8-A5BD-56853C962CAA}" type="presParOf" srcId="{C47EFF5A-3AA5-4B34-BDB9-9BB2DE6C7F34}" destId="{6611BE2F-F22D-4AD8-8308-03D4F07B067D}" srcOrd="0" destOrd="0" presId="urn:microsoft.com/office/officeart/2005/8/layout/hList7"/>
    <dgm:cxn modelId="{B4520650-8079-4B0D-B2E6-03018CC32BCA}" type="presParOf" srcId="{C47EFF5A-3AA5-4B34-BDB9-9BB2DE6C7F34}" destId="{0456DBA9-709F-4985-88AE-B0C3E8535FD7}" srcOrd="1" destOrd="0" presId="urn:microsoft.com/office/officeart/2005/8/layout/hList7"/>
    <dgm:cxn modelId="{D99968F7-1E06-4B2D-9614-DAECC1746FF7}" type="presParOf" srcId="{C47EFF5A-3AA5-4B34-BDB9-9BB2DE6C7F34}" destId="{C74C8782-2F58-4713-ACD5-134068144D07}" srcOrd="2" destOrd="0" presId="urn:microsoft.com/office/officeart/2005/8/layout/hList7"/>
    <dgm:cxn modelId="{5F5263EF-41E4-4119-807E-5D23663B1E8F}" type="presParOf" srcId="{C47EFF5A-3AA5-4B34-BDB9-9BB2DE6C7F34}" destId="{E33A2117-8102-48C8-870D-9D57D690E534}" srcOrd="3" destOrd="0" presId="urn:microsoft.com/office/officeart/2005/8/layout/hList7"/>
    <dgm:cxn modelId="{305655F2-4223-44FC-91F6-1F0874189035}" type="presParOf" srcId="{DABBFDE0-3CD7-4F70-A3BF-BB23B859C85C}" destId="{809CA6C0-C958-43E7-AA2D-4A160E9E9B3D}" srcOrd="5" destOrd="0" presId="urn:microsoft.com/office/officeart/2005/8/layout/hList7"/>
    <dgm:cxn modelId="{1ABEA53F-F30B-4A63-914C-85AB7E08E082}" type="presParOf" srcId="{DABBFDE0-3CD7-4F70-A3BF-BB23B859C85C}" destId="{1D9BA814-F1B7-4B63-B173-14C97D43AC36}" srcOrd="6" destOrd="0" presId="urn:microsoft.com/office/officeart/2005/8/layout/hList7"/>
    <dgm:cxn modelId="{719622B3-580C-4D56-BF94-AA1C69FEA894}" type="presParOf" srcId="{1D9BA814-F1B7-4B63-B173-14C97D43AC36}" destId="{37E416E2-AE46-4EE8-84B7-E428D7184308}" srcOrd="0" destOrd="0" presId="urn:microsoft.com/office/officeart/2005/8/layout/hList7"/>
    <dgm:cxn modelId="{CC04B892-7074-4123-B173-B3246DA12550}" type="presParOf" srcId="{1D9BA814-F1B7-4B63-B173-14C97D43AC36}" destId="{78EFE35E-73CF-4792-9E5D-0F63A149DDBC}" srcOrd="1" destOrd="0" presId="urn:microsoft.com/office/officeart/2005/8/layout/hList7"/>
    <dgm:cxn modelId="{B049E147-5F31-4A18-8781-1DB5961DA8C9}" type="presParOf" srcId="{1D9BA814-F1B7-4B63-B173-14C97D43AC36}" destId="{35FC2D60-3C4A-4266-972E-6447E445C558}" srcOrd="2" destOrd="0" presId="urn:microsoft.com/office/officeart/2005/8/layout/hList7"/>
    <dgm:cxn modelId="{AAB8B616-D489-4A3B-8461-3A2D05B506A2}" type="presParOf" srcId="{1D9BA814-F1B7-4B63-B173-14C97D43AC36}" destId="{4A161108-4BD9-4A3C-8013-26F76D728CFE}" srcOrd="3" destOrd="0" presId="urn:microsoft.com/office/officeart/2005/8/layout/hList7"/>
    <dgm:cxn modelId="{7E1E5C78-1E74-44F2-A6C6-D2D829041E35}" type="presParOf" srcId="{DABBFDE0-3CD7-4F70-A3BF-BB23B859C85C}" destId="{005E0E09-5628-4D02-9FD2-A0FEDBE7815A}" srcOrd="7" destOrd="0" presId="urn:microsoft.com/office/officeart/2005/8/layout/hList7"/>
    <dgm:cxn modelId="{EAB4C14A-B72D-4915-B8BE-5985D155A1E4}" type="presParOf" srcId="{DABBFDE0-3CD7-4F70-A3BF-BB23B859C85C}" destId="{0F5A7355-2CCD-4DDF-B60B-8076CBBA6F43}" srcOrd="8" destOrd="0" presId="urn:microsoft.com/office/officeart/2005/8/layout/hList7"/>
    <dgm:cxn modelId="{C2644304-863C-4779-B434-636C1240952D}" type="presParOf" srcId="{0F5A7355-2CCD-4DDF-B60B-8076CBBA6F43}" destId="{A2FD845B-25F8-4B13-8130-0DE0EFFD6BF4}" srcOrd="0" destOrd="0" presId="urn:microsoft.com/office/officeart/2005/8/layout/hList7"/>
    <dgm:cxn modelId="{B8DDA155-991E-4BE1-B7A6-4C6B411D9559}" type="presParOf" srcId="{0F5A7355-2CCD-4DDF-B60B-8076CBBA6F43}" destId="{6CAAF49F-320F-4B51-9E9D-6520DD79F7EE}" srcOrd="1" destOrd="0" presId="urn:microsoft.com/office/officeart/2005/8/layout/hList7"/>
    <dgm:cxn modelId="{BBC25E82-9BB5-4074-9C12-E66C8E4E14A1}" type="presParOf" srcId="{0F5A7355-2CCD-4DDF-B60B-8076CBBA6F43}" destId="{E762B274-E3A8-4BF2-82A5-BE664D46F811}" srcOrd="2" destOrd="0" presId="urn:microsoft.com/office/officeart/2005/8/layout/hList7"/>
    <dgm:cxn modelId="{31CAB094-C805-4ED5-873F-88047F65CC3A}" type="presParOf" srcId="{0F5A7355-2CCD-4DDF-B60B-8076CBBA6F43}" destId="{68986280-EFED-4BBA-AF16-C8EFCBB5F2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F74CFC-44F7-4A21-A0CA-7B7B4A88F3CB}">
      <dsp:nvSpPr>
        <dsp:cNvPr id="0" name=""/>
        <dsp:cNvSpPr/>
      </dsp:nvSpPr>
      <dsp:spPr>
        <a:xfrm>
          <a:off x="0" y="0"/>
          <a:ext cx="1462662" cy="43204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Электронный методический кабинет</a:t>
          </a:r>
          <a:endParaRPr lang="ru-RU" sz="1500" kern="1200" dirty="0"/>
        </a:p>
      </dsp:txBody>
      <dsp:txXfrm>
        <a:off x="0" y="1728192"/>
        <a:ext cx="1462662" cy="1728192"/>
      </dsp:txXfrm>
    </dsp:sp>
    <dsp:sp modelId="{789AE42C-4BB2-4B9A-9D6F-D9D316008616}">
      <dsp:nvSpPr>
        <dsp:cNvPr id="0" name=""/>
        <dsp:cNvSpPr/>
      </dsp:nvSpPr>
      <dsp:spPr>
        <a:xfrm>
          <a:off x="43879" y="259228"/>
          <a:ext cx="1374902" cy="14387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0A4E5-BE57-45E4-A6B9-C96EF8F8CA00}">
      <dsp:nvSpPr>
        <dsp:cNvPr id="0" name=""/>
        <dsp:cNvSpPr/>
      </dsp:nvSpPr>
      <dsp:spPr>
        <a:xfrm>
          <a:off x="1506542" y="0"/>
          <a:ext cx="1462662" cy="43204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Центр повышения квалификации</a:t>
          </a:r>
          <a:endParaRPr lang="ru-RU" sz="1500" kern="1200" dirty="0"/>
        </a:p>
      </dsp:txBody>
      <dsp:txXfrm>
        <a:off x="1506542" y="1728192"/>
        <a:ext cx="1462662" cy="1728192"/>
      </dsp:txXfrm>
    </dsp:sp>
    <dsp:sp modelId="{AFAF5BCC-6D50-41AF-A863-93DDD67A6D8D}">
      <dsp:nvSpPr>
        <dsp:cNvPr id="0" name=""/>
        <dsp:cNvSpPr/>
      </dsp:nvSpPr>
      <dsp:spPr>
        <a:xfrm>
          <a:off x="1550422" y="259228"/>
          <a:ext cx="1374902" cy="14387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1BE2F-F22D-4AD8-8308-03D4F07B067D}">
      <dsp:nvSpPr>
        <dsp:cNvPr id="0" name=""/>
        <dsp:cNvSpPr/>
      </dsp:nvSpPr>
      <dsp:spPr>
        <a:xfrm>
          <a:off x="3013084" y="0"/>
          <a:ext cx="1462662" cy="43204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Зона подготовки к урокам</a:t>
          </a:r>
          <a:endParaRPr lang="ru-RU" sz="1500" kern="1200" dirty="0"/>
        </a:p>
      </dsp:txBody>
      <dsp:txXfrm>
        <a:off x="3013084" y="1728192"/>
        <a:ext cx="1462662" cy="1728192"/>
      </dsp:txXfrm>
    </dsp:sp>
    <dsp:sp modelId="{E33A2117-8102-48C8-870D-9D57D690E534}">
      <dsp:nvSpPr>
        <dsp:cNvPr id="0" name=""/>
        <dsp:cNvSpPr/>
      </dsp:nvSpPr>
      <dsp:spPr>
        <a:xfrm>
          <a:off x="3056964" y="259228"/>
          <a:ext cx="1374902" cy="14387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416E2-AE46-4EE8-84B7-E428D7184308}">
      <dsp:nvSpPr>
        <dsp:cNvPr id="0" name=""/>
        <dsp:cNvSpPr/>
      </dsp:nvSpPr>
      <dsp:spPr>
        <a:xfrm>
          <a:off x="4519627" y="0"/>
          <a:ext cx="1462662" cy="43204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Банк данных</a:t>
          </a:r>
          <a:endParaRPr lang="ru-RU" sz="1500" kern="1200" dirty="0"/>
        </a:p>
      </dsp:txBody>
      <dsp:txXfrm>
        <a:off x="4519627" y="1728192"/>
        <a:ext cx="1462662" cy="1728192"/>
      </dsp:txXfrm>
    </dsp:sp>
    <dsp:sp modelId="{4A161108-4BD9-4A3C-8013-26F76D728CFE}">
      <dsp:nvSpPr>
        <dsp:cNvPr id="0" name=""/>
        <dsp:cNvSpPr/>
      </dsp:nvSpPr>
      <dsp:spPr>
        <a:xfrm>
          <a:off x="4563507" y="259228"/>
          <a:ext cx="1374902" cy="143871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D845B-25F8-4B13-8130-0DE0EFFD6BF4}">
      <dsp:nvSpPr>
        <dsp:cNvPr id="0" name=""/>
        <dsp:cNvSpPr/>
      </dsp:nvSpPr>
      <dsp:spPr>
        <a:xfrm>
          <a:off x="6026169" y="0"/>
          <a:ext cx="1462662" cy="43204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Работа с расписанием  и ЭКЖ</a:t>
          </a:r>
          <a:endParaRPr lang="ru-RU" sz="1500" kern="1200" dirty="0"/>
        </a:p>
      </dsp:txBody>
      <dsp:txXfrm>
        <a:off x="6026169" y="1728192"/>
        <a:ext cx="1462662" cy="1728192"/>
      </dsp:txXfrm>
    </dsp:sp>
    <dsp:sp modelId="{68986280-EFED-4BBA-AF16-C8EFCBB5F2BD}">
      <dsp:nvSpPr>
        <dsp:cNvPr id="0" name=""/>
        <dsp:cNvSpPr/>
      </dsp:nvSpPr>
      <dsp:spPr>
        <a:xfrm>
          <a:off x="6070049" y="259228"/>
          <a:ext cx="1374902" cy="143871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FDFD0-D2F8-4DDC-85F0-6DB92F94083D}">
      <dsp:nvSpPr>
        <dsp:cNvPr id="0" name=""/>
        <dsp:cNvSpPr/>
      </dsp:nvSpPr>
      <dsp:spPr>
        <a:xfrm>
          <a:off x="288047" y="3456384"/>
          <a:ext cx="6889725" cy="648072"/>
        </a:xfrm>
        <a:prstGeom prst="leftRightArrow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919B58-2E52-4AB1-9885-806FC33411D1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0702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FBF8E5-550E-4328-AD02-D20CDE76E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293B97-20BD-4534-92A5-5D25357EA8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91445-F246-4BF7-8C85-E84CAB9450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162A7B4-5563-465B-91FC-5875424061D3}" type="slidenum">
              <a:rPr lang="ru-RU" sz="1200">
                <a:latin typeface="+mn-lt"/>
              </a:rPr>
              <a:pPr algn="r">
                <a:defRPr/>
              </a:pPr>
              <a:t>26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AFFF8-842A-49B8-A667-D077E9FC07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20E66-3035-4516-B175-5A43EABE56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AFFF8-842A-49B8-A667-D077E9FC07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AFFF8-842A-49B8-A667-D077E9FC07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5408-831D-414A-A1F4-B48127265BDC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2900-4BE1-45CC-9B82-D2B4BD03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0F9D-0D90-4C2F-AAF8-12E79612F873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30EF-C0D5-49C2-9A8B-2877A9BA3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32C-A8A6-494E-A7BF-2E5D7F97F710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3CE7-BEE9-444F-A174-5196DAF64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E04C-6A10-42A6-A295-EA82E2765CD9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2504-70B2-4DEE-B608-B4C5C8E71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E18B-C108-4C59-8156-C20B6D685883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1D32-0968-4BA1-A954-E0B56CCD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3E54-7D75-47C4-BBD5-EA9FD113005B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FCCE-E2CF-4AC1-9799-89357AEEE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49BA-B993-4CCB-A33E-D740479B828E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4DB93-D6D8-4955-A7E8-CA9BB2ED2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CE2E-4C02-4CD2-987D-9BE4647B797B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CF00-F4F6-4214-ABB8-91588E2C2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30C0-C600-4B51-AEA4-34464C1399F6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1CCC-B3A4-47E0-B125-89F9D8C66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360C-7696-4C4C-8AA0-2E957213E61E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6242-F18C-4610-8789-E98A4AF5C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2ECD7-5826-4BCE-88F6-F5875D3B48C8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9488-3005-4B88-B7D7-0D6E6C01A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93F8C-A37E-417C-871E-EDEF07118163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F4FCB0-6F4B-4FB7-8306-5E234264A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49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46.png"/><Relationship Id="rId4" Type="http://schemas.openxmlformats.org/officeDocument/2006/relationships/image" Target="../media/image44.jpeg"/><Relationship Id="rId9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Film.wmv" TargetMode="External"/><Relationship Id="rId4" Type="http://schemas.openxmlformats.org/officeDocument/2006/relationships/hyperlink" Target="&#1052;&#1050;&#1054;&#1059;%20&#1057;&#1054;&#1064;%20&#8470;10%20&#1087;.&#1041;&#1077;&#1083;&#1086;&#1088;&#1077;&#1095;&#1077;&#1085;&#1089;&#1082;%20-%20&#1047;&#1072;&#1082;&#1083;&#1102;&#1095;&#1080;&#1090;&#1077;&#1083;&#1100;&#1085;&#1099;&#1081;.wm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/>
        </p:nvSpPr>
        <p:spPr bwMode="auto">
          <a:xfrm>
            <a:off x="2786050" y="714356"/>
            <a:ext cx="3830480" cy="4788377"/>
          </a:xfrm>
          <a:custGeom>
            <a:avLst/>
            <a:gdLst/>
            <a:ahLst/>
            <a:cxnLst>
              <a:cxn ang="0">
                <a:pos x="690" y="9"/>
              </a:cxn>
              <a:cxn ang="0">
                <a:pos x="1107" y="227"/>
              </a:cxn>
              <a:cxn ang="0">
                <a:pos x="1207" y="627"/>
              </a:cxn>
              <a:cxn ang="0">
                <a:pos x="1234" y="891"/>
              </a:cxn>
              <a:cxn ang="0">
                <a:pos x="1225" y="1336"/>
              </a:cxn>
              <a:cxn ang="0">
                <a:pos x="1516" y="1600"/>
              </a:cxn>
              <a:cxn ang="0">
                <a:pos x="1806" y="1827"/>
              </a:cxn>
              <a:cxn ang="0">
                <a:pos x="1978" y="1909"/>
              </a:cxn>
              <a:cxn ang="0">
                <a:pos x="1951" y="1518"/>
              </a:cxn>
              <a:cxn ang="0">
                <a:pos x="2115" y="1363"/>
              </a:cxn>
              <a:cxn ang="0">
                <a:pos x="2559" y="1100"/>
              </a:cxn>
              <a:cxn ang="0">
                <a:pos x="2886" y="1181"/>
              </a:cxn>
              <a:cxn ang="0">
                <a:pos x="3113" y="745"/>
              </a:cxn>
              <a:cxn ang="0">
                <a:pos x="3676" y="900"/>
              </a:cxn>
              <a:cxn ang="0">
                <a:pos x="4030" y="1181"/>
              </a:cxn>
              <a:cxn ang="0">
                <a:pos x="3884" y="1500"/>
              </a:cxn>
              <a:cxn ang="0">
                <a:pos x="3930" y="1990"/>
              </a:cxn>
              <a:cxn ang="0">
                <a:pos x="4211" y="2099"/>
              </a:cxn>
              <a:cxn ang="0">
                <a:pos x="4229" y="2436"/>
              </a:cxn>
              <a:cxn ang="0">
                <a:pos x="4066" y="2736"/>
              </a:cxn>
              <a:cxn ang="0">
                <a:pos x="3812" y="2763"/>
              </a:cxn>
              <a:cxn ang="0">
                <a:pos x="3694" y="2717"/>
              </a:cxn>
              <a:cxn ang="0">
                <a:pos x="3340" y="2781"/>
              </a:cxn>
              <a:cxn ang="0">
                <a:pos x="3031" y="2908"/>
              </a:cxn>
              <a:cxn ang="0">
                <a:pos x="3122" y="3235"/>
              </a:cxn>
              <a:cxn ang="0">
                <a:pos x="3167" y="3508"/>
              </a:cxn>
              <a:cxn ang="0">
                <a:pos x="3022" y="3763"/>
              </a:cxn>
              <a:cxn ang="0">
                <a:pos x="2732" y="3872"/>
              </a:cxn>
              <a:cxn ang="0">
                <a:pos x="2759" y="4244"/>
              </a:cxn>
              <a:cxn ang="0">
                <a:pos x="2868" y="4335"/>
              </a:cxn>
              <a:cxn ang="0">
                <a:pos x="2813" y="4653"/>
              </a:cxn>
              <a:cxn ang="0">
                <a:pos x="2741" y="4917"/>
              </a:cxn>
              <a:cxn ang="0">
                <a:pos x="2886" y="5144"/>
              </a:cxn>
              <a:cxn ang="0">
                <a:pos x="2668" y="5208"/>
              </a:cxn>
              <a:cxn ang="0">
                <a:pos x="2559" y="4935"/>
              </a:cxn>
              <a:cxn ang="0">
                <a:pos x="2387" y="4890"/>
              </a:cxn>
              <a:cxn ang="0">
                <a:pos x="2169" y="4681"/>
              </a:cxn>
              <a:cxn ang="0">
                <a:pos x="1933" y="4408"/>
              </a:cxn>
              <a:cxn ang="0">
                <a:pos x="1697" y="4290"/>
              </a:cxn>
              <a:cxn ang="0">
                <a:pos x="1507" y="4099"/>
              </a:cxn>
              <a:cxn ang="0">
                <a:pos x="1470" y="4144"/>
              </a:cxn>
              <a:cxn ang="0">
                <a:pos x="1144" y="4153"/>
              </a:cxn>
              <a:cxn ang="0">
                <a:pos x="853" y="4281"/>
              </a:cxn>
              <a:cxn ang="0">
                <a:pos x="536" y="4435"/>
              </a:cxn>
              <a:cxn ang="0">
                <a:pos x="363" y="4335"/>
              </a:cxn>
              <a:cxn ang="0">
                <a:pos x="154" y="4144"/>
              </a:cxn>
              <a:cxn ang="0">
                <a:pos x="218" y="4035"/>
              </a:cxn>
              <a:cxn ang="0">
                <a:pos x="399" y="3708"/>
              </a:cxn>
              <a:cxn ang="0">
                <a:pos x="644" y="3617"/>
              </a:cxn>
              <a:cxn ang="0">
                <a:pos x="681" y="3263"/>
              </a:cxn>
              <a:cxn ang="0">
                <a:pos x="336" y="3226"/>
              </a:cxn>
              <a:cxn ang="0">
                <a:pos x="27" y="3045"/>
              </a:cxn>
              <a:cxn ang="0">
                <a:pos x="136" y="2745"/>
              </a:cxn>
              <a:cxn ang="0">
                <a:pos x="363" y="2599"/>
              </a:cxn>
              <a:cxn ang="0">
                <a:pos x="672" y="2290"/>
              </a:cxn>
              <a:cxn ang="0">
                <a:pos x="436" y="1672"/>
              </a:cxn>
              <a:cxn ang="0">
                <a:pos x="408" y="1363"/>
              </a:cxn>
              <a:cxn ang="0">
                <a:pos x="427" y="1018"/>
              </a:cxn>
              <a:cxn ang="0">
                <a:pos x="209" y="1018"/>
              </a:cxn>
              <a:cxn ang="0">
                <a:pos x="91" y="836"/>
              </a:cxn>
              <a:cxn ang="0">
                <a:pos x="354" y="663"/>
              </a:cxn>
              <a:cxn ang="0">
                <a:pos x="472" y="291"/>
              </a:cxn>
            </a:cxnLst>
            <a:rect l="0" t="0" r="r" b="b"/>
            <a:pathLst>
              <a:path w="4247" h="5262">
                <a:moveTo>
                  <a:pt x="472" y="273"/>
                </a:moveTo>
                <a:lnTo>
                  <a:pt x="481" y="254"/>
                </a:lnTo>
                <a:lnTo>
                  <a:pt x="490" y="154"/>
                </a:lnTo>
                <a:lnTo>
                  <a:pt x="499" y="136"/>
                </a:lnTo>
                <a:lnTo>
                  <a:pt x="517" y="91"/>
                </a:lnTo>
                <a:lnTo>
                  <a:pt x="526" y="64"/>
                </a:lnTo>
                <a:lnTo>
                  <a:pt x="545" y="45"/>
                </a:lnTo>
                <a:lnTo>
                  <a:pt x="572" y="18"/>
                </a:lnTo>
                <a:lnTo>
                  <a:pt x="599" y="0"/>
                </a:lnTo>
                <a:lnTo>
                  <a:pt x="644" y="9"/>
                </a:lnTo>
                <a:lnTo>
                  <a:pt x="690" y="9"/>
                </a:lnTo>
                <a:lnTo>
                  <a:pt x="744" y="9"/>
                </a:lnTo>
                <a:lnTo>
                  <a:pt x="808" y="18"/>
                </a:lnTo>
                <a:lnTo>
                  <a:pt x="853" y="36"/>
                </a:lnTo>
                <a:lnTo>
                  <a:pt x="899" y="73"/>
                </a:lnTo>
                <a:lnTo>
                  <a:pt x="917" y="91"/>
                </a:lnTo>
                <a:lnTo>
                  <a:pt x="935" y="127"/>
                </a:lnTo>
                <a:lnTo>
                  <a:pt x="962" y="164"/>
                </a:lnTo>
                <a:lnTo>
                  <a:pt x="989" y="191"/>
                </a:lnTo>
                <a:lnTo>
                  <a:pt x="1017" y="209"/>
                </a:lnTo>
                <a:lnTo>
                  <a:pt x="1053" y="200"/>
                </a:lnTo>
                <a:lnTo>
                  <a:pt x="1107" y="227"/>
                </a:lnTo>
                <a:lnTo>
                  <a:pt x="1171" y="236"/>
                </a:lnTo>
                <a:lnTo>
                  <a:pt x="1198" y="345"/>
                </a:lnTo>
                <a:lnTo>
                  <a:pt x="1207" y="391"/>
                </a:lnTo>
                <a:lnTo>
                  <a:pt x="1216" y="427"/>
                </a:lnTo>
                <a:lnTo>
                  <a:pt x="1225" y="463"/>
                </a:lnTo>
                <a:lnTo>
                  <a:pt x="1234" y="491"/>
                </a:lnTo>
                <a:lnTo>
                  <a:pt x="1225" y="536"/>
                </a:lnTo>
                <a:lnTo>
                  <a:pt x="1216" y="545"/>
                </a:lnTo>
                <a:lnTo>
                  <a:pt x="1216" y="563"/>
                </a:lnTo>
                <a:lnTo>
                  <a:pt x="1207" y="600"/>
                </a:lnTo>
                <a:lnTo>
                  <a:pt x="1207" y="627"/>
                </a:lnTo>
                <a:lnTo>
                  <a:pt x="1216" y="663"/>
                </a:lnTo>
                <a:lnTo>
                  <a:pt x="1243" y="682"/>
                </a:lnTo>
                <a:lnTo>
                  <a:pt x="1289" y="682"/>
                </a:lnTo>
                <a:lnTo>
                  <a:pt x="1316" y="709"/>
                </a:lnTo>
                <a:lnTo>
                  <a:pt x="1334" y="736"/>
                </a:lnTo>
                <a:lnTo>
                  <a:pt x="1334" y="745"/>
                </a:lnTo>
                <a:lnTo>
                  <a:pt x="1334" y="763"/>
                </a:lnTo>
                <a:lnTo>
                  <a:pt x="1316" y="800"/>
                </a:lnTo>
                <a:lnTo>
                  <a:pt x="1289" y="818"/>
                </a:lnTo>
                <a:lnTo>
                  <a:pt x="1262" y="854"/>
                </a:lnTo>
                <a:lnTo>
                  <a:pt x="1234" y="891"/>
                </a:lnTo>
                <a:lnTo>
                  <a:pt x="1234" y="891"/>
                </a:lnTo>
                <a:lnTo>
                  <a:pt x="1207" y="936"/>
                </a:lnTo>
                <a:lnTo>
                  <a:pt x="1180" y="981"/>
                </a:lnTo>
                <a:lnTo>
                  <a:pt x="1180" y="1036"/>
                </a:lnTo>
                <a:lnTo>
                  <a:pt x="1171" y="1072"/>
                </a:lnTo>
                <a:lnTo>
                  <a:pt x="1180" y="1100"/>
                </a:lnTo>
                <a:lnTo>
                  <a:pt x="1198" y="1127"/>
                </a:lnTo>
                <a:lnTo>
                  <a:pt x="1216" y="1154"/>
                </a:lnTo>
                <a:lnTo>
                  <a:pt x="1216" y="1200"/>
                </a:lnTo>
                <a:lnTo>
                  <a:pt x="1225" y="1263"/>
                </a:lnTo>
                <a:lnTo>
                  <a:pt x="1225" y="1336"/>
                </a:lnTo>
                <a:lnTo>
                  <a:pt x="1225" y="1390"/>
                </a:lnTo>
                <a:lnTo>
                  <a:pt x="1243" y="1409"/>
                </a:lnTo>
                <a:lnTo>
                  <a:pt x="1271" y="1436"/>
                </a:lnTo>
                <a:lnTo>
                  <a:pt x="1316" y="1454"/>
                </a:lnTo>
                <a:lnTo>
                  <a:pt x="1361" y="1463"/>
                </a:lnTo>
                <a:lnTo>
                  <a:pt x="1416" y="1481"/>
                </a:lnTo>
                <a:lnTo>
                  <a:pt x="1461" y="1500"/>
                </a:lnTo>
                <a:lnTo>
                  <a:pt x="1488" y="1509"/>
                </a:lnTo>
                <a:lnTo>
                  <a:pt x="1525" y="1545"/>
                </a:lnTo>
                <a:lnTo>
                  <a:pt x="1525" y="1563"/>
                </a:lnTo>
                <a:lnTo>
                  <a:pt x="1516" y="1600"/>
                </a:lnTo>
                <a:lnTo>
                  <a:pt x="1516" y="1636"/>
                </a:lnTo>
                <a:lnTo>
                  <a:pt x="1516" y="1672"/>
                </a:lnTo>
                <a:lnTo>
                  <a:pt x="1516" y="1681"/>
                </a:lnTo>
                <a:lnTo>
                  <a:pt x="1543" y="1690"/>
                </a:lnTo>
                <a:lnTo>
                  <a:pt x="1579" y="1699"/>
                </a:lnTo>
                <a:lnTo>
                  <a:pt x="1606" y="1709"/>
                </a:lnTo>
                <a:lnTo>
                  <a:pt x="1643" y="1736"/>
                </a:lnTo>
                <a:lnTo>
                  <a:pt x="1697" y="1754"/>
                </a:lnTo>
                <a:lnTo>
                  <a:pt x="1743" y="1781"/>
                </a:lnTo>
                <a:lnTo>
                  <a:pt x="1779" y="1790"/>
                </a:lnTo>
                <a:lnTo>
                  <a:pt x="1806" y="1827"/>
                </a:lnTo>
                <a:lnTo>
                  <a:pt x="1797" y="1881"/>
                </a:lnTo>
                <a:lnTo>
                  <a:pt x="1806" y="1909"/>
                </a:lnTo>
                <a:lnTo>
                  <a:pt x="1797" y="1936"/>
                </a:lnTo>
                <a:lnTo>
                  <a:pt x="1806" y="1954"/>
                </a:lnTo>
                <a:lnTo>
                  <a:pt x="1833" y="1972"/>
                </a:lnTo>
                <a:lnTo>
                  <a:pt x="1861" y="1990"/>
                </a:lnTo>
                <a:lnTo>
                  <a:pt x="1897" y="1981"/>
                </a:lnTo>
                <a:lnTo>
                  <a:pt x="1915" y="1972"/>
                </a:lnTo>
                <a:lnTo>
                  <a:pt x="1942" y="1963"/>
                </a:lnTo>
                <a:lnTo>
                  <a:pt x="1960" y="1954"/>
                </a:lnTo>
                <a:lnTo>
                  <a:pt x="1978" y="1909"/>
                </a:lnTo>
                <a:lnTo>
                  <a:pt x="1988" y="1872"/>
                </a:lnTo>
                <a:lnTo>
                  <a:pt x="1997" y="1827"/>
                </a:lnTo>
                <a:lnTo>
                  <a:pt x="1969" y="1809"/>
                </a:lnTo>
                <a:lnTo>
                  <a:pt x="1960" y="1772"/>
                </a:lnTo>
                <a:lnTo>
                  <a:pt x="1951" y="1736"/>
                </a:lnTo>
                <a:lnTo>
                  <a:pt x="1942" y="1709"/>
                </a:lnTo>
                <a:lnTo>
                  <a:pt x="1933" y="1672"/>
                </a:lnTo>
                <a:lnTo>
                  <a:pt x="1933" y="1618"/>
                </a:lnTo>
                <a:lnTo>
                  <a:pt x="1942" y="1590"/>
                </a:lnTo>
                <a:lnTo>
                  <a:pt x="1942" y="1554"/>
                </a:lnTo>
                <a:lnTo>
                  <a:pt x="1951" y="1518"/>
                </a:lnTo>
                <a:lnTo>
                  <a:pt x="1951" y="1509"/>
                </a:lnTo>
                <a:lnTo>
                  <a:pt x="1997" y="1500"/>
                </a:lnTo>
                <a:lnTo>
                  <a:pt x="2033" y="1500"/>
                </a:lnTo>
                <a:lnTo>
                  <a:pt x="2051" y="1490"/>
                </a:lnTo>
                <a:lnTo>
                  <a:pt x="2060" y="1472"/>
                </a:lnTo>
                <a:lnTo>
                  <a:pt x="2051" y="1445"/>
                </a:lnTo>
                <a:lnTo>
                  <a:pt x="2042" y="1418"/>
                </a:lnTo>
                <a:lnTo>
                  <a:pt x="2042" y="1390"/>
                </a:lnTo>
                <a:lnTo>
                  <a:pt x="2060" y="1372"/>
                </a:lnTo>
                <a:lnTo>
                  <a:pt x="2096" y="1363"/>
                </a:lnTo>
                <a:lnTo>
                  <a:pt x="2115" y="1363"/>
                </a:lnTo>
                <a:lnTo>
                  <a:pt x="2151" y="1354"/>
                </a:lnTo>
                <a:lnTo>
                  <a:pt x="2187" y="1318"/>
                </a:lnTo>
                <a:lnTo>
                  <a:pt x="2224" y="1309"/>
                </a:lnTo>
                <a:lnTo>
                  <a:pt x="2287" y="1281"/>
                </a:lnTo>
                <a:lnTo>
                  <a:pt x="2342" y="1272"/>
                </a:lnTo>
                <a:lnTo>
                  <a:pt x="2387" y="1263"/>
                </a:lnTo>
                <a:lnTo>
                  <a:pt x="2414" y="1254"/>
                </a:lnTo>
                <a:lnTo>
                  <a:pt x="2450" y="1236"/>
                </a:lnTo>
                <a:lnTo>
                  <a:pt x="2487" y="1191"/>
                </a:lnTo>
                <a:lnTo>
                  <a:pt x="2532" y="1136"/>
                </a:lnTo>
                <a:lnTo>
                  <a:pt x="2559" y="1100"/>
                </a:lnTo>
                <a:lnTo>
                  <a:pt x="2587" y="1081"/>
                </a:lnTo>
                <a:lnTo>
                  <a:pt x="2641" y="1054"/>
                </a:lnTo>
                <a:lnTo>
                  <a:pt x="2695" y="1045"/>
                </a:lnTo>
                <a:lnTo>
                  <a:pt x="2741" y="1063"/>
                </a:lnTo>
                <a:lnTo>
                  <a:pt x="2777" y="1091"/>
                </a:lnTo>
                <a:lnTo>
                  <a:pt x="2777" y="1109"/>
                </a:lnTo>
                <a:lnTo>
                  <a:pt x="2795" y="1136"/>
                </a:lnTo>
                <a:lnTo>
                  <a:pt x="2813" y="1163"/>
                </a:lnTo>
                <a:lnTo>
                  <a:pt x="2822" y="1181"/>
                </a:lnTo>
                <a:lnTo>
                  <a:pt x="2859" y="1200"/>
                </a:lnTo>
                <a:lnTo>
                  <a:pt x="2886" y="1181"/>
                </a:lnTo>
                <a:lnTo>
                  <a:pt x="2950" y="1072"/>
                </a:lnTo>
                <a:lnTo>
                  <a:pt x="2968" y="1036"/>
                </a:lnTo>
                <a:lnTo>
                  <a:pt x="2986" y="1009"/>
                </a:lnTo>
                <a:lnTo>
                  <a:pt x="3004" y="972"/>
                </a:lnTo>
                <a:lnTo>
                  <a:pt x="3013" y="927"/>
                </a:lnTo>
                <a:lnTo>
                  <a:pt x="3022" y="891"/>
                </a:lnTo>
                <a:lnTo>
                  <a:pt x="3049" y="845"/>
                </a:lnTo>
                <a:lnTo>
                  <a:pt x="3058" y="818"/>
                </a:lnTo>
                <a:lnTo>
                  <a:pt x="3077" y="791"/>
                </a:lnTo>
                <a:lnTo>
                  <a:pt x="3095" y="763"/>
                </a:lnTo>
                <a:lnTo>
                  <a:pt x="3113" y="745"/>
                </a:lnTo>
                <a:lnTo>
                  <a:pt x="3140" y="736"/>
                </a:lnTo>
                <a:lnTo>
                  <a:pt x="3176" y="736"/>
                </a:lnTo>
                <a:lnTo>
                  <a:pt x="3231" y="782"/>
                </a:lnTo>
                <a:lnTo>
                  <a:pt x="3249" y="809"/>
                </a:lnTo>
                <a:lnTo>
                  <a:pt x="3285" y="818"/>
                </a:lnTo>
                <a:lnTo>
                  <a:pt x="3322" y="845"/>
                </a:lnTo>
                <a:lnTo>
                  <a:pt x="3349" y="854"/>
                </a:lnTo>
                <a:lnTo>
                  <a:pt x="3412" y="872"/>
                </a:lnTo>
                <a:lnTo>
                  <a:pt x="3476" y="882"/>
                </a:lnTo>
                <a:lnTo>
                  <a:pt x="3558" y="891"/>
                </a:lnTo>
                <a:lnTo>
                  <a:pt x="3676" y="900"/>
                </a:lnTo>
                <a:lnTo>
                  <a:pt x="3784" y="891"/>
                </a:lnTo>
                <a:lnTo>
                  <a:pt x="3821" y="872"/>
                </a:lnTo>
                <a:lnTo>
                  <a:pt x="3857" y="845"/>
                </a:lnTo>
                <a:lnTo>
                  <a:pt x="3893" y="836"/>
                </a:lnTo>
                <a:lnTo>
                  <a:pt x="3930" y="854"/>
                </a:lnTo>
                <a:lnTo>
                  <a:pt x="3948" y="872"/>
                </a:lnTo>
                <a:lnTo>
                  <a:pt x="3984" y="909"/>
                </a:lnTo>
                <a:lnTo>
                  <a:pt x="4002" y="963"/>
                </a:lnTo>
                <a:lnTo>
                  <a:pt x="4039" y="1018"/>
                </a:lnTo>
                <a:lnTo>
                  <a:pt x="4039" y="1091"/>
                </a:lnTo>
                <a:lnTo>
                  <a:pt x="4030" y="1181"/>
                </a:lnTo>
                <a:lnTo>
                  <a:pt x="4030" y="1254"/>
                </a:lnTo>
                <a:lnTo>
                  <a:pt x="4020" y="1327"/>
                </a:lnTo>
                <a:lnTo>
                  <a:pt x="3993" y="1372"/>
                </a:lnTo>
                <a:lnTo>
                  <a:pt x="3966" y="1372"/>
                </a:lnTo>
                <a:lnTo>
                  <a:pt x="3948" y="1372"/>
                </a:lnTo>
                <a:lnTo>
                  <a:pt x="3921" y="1381"/>
                </a:lnTo>
                <a:lnTo>
                  <a:pt x="3912" y="1390"/>
                </a:lnTo>
                <a:lnTo>
                  <a:pt x="3893" y="1400"/>
                </a:lnTo>
                <a:lnTo>
                  <a:pt x="3893" y="1436"/>
                </a:lnTo>
                <a:lnTo>
                  <a:pt x="3893" y="1454"/>
                </a:lnTo>
                <a:lnTo>
                  <a:pt x="3884" y="1500"/>
                </a:lnTo>
                <a:lnTo>
                  <a:pt x="3884" y="1563"/>
                </a:lnTo>
                <a:lnTo>
                  <a:pt x="3857" y="1609"/>
                </a:lnTo>
                <a:lnTo>
                  <a:pt x="3830" y="1663"/>
                </a:lnTo>
                <a:lnTo>
                  <a:pt x="3794" y="1718"/>
                </a:lnTo>
                <a:lnTo>
                  <a:pt x="3775" y="1772"/>
                </a:lnTo>
                <a:lnTo>
                  <a:pt x="3775" y="1818"/>
                </a:lnTo>
                <a:lnTo>
                  <a:pt x="3803" y="1863"/>
                </a:lnTo>
                <a:lnTo>
                  <a:pt x="3839" y="1899"/>
                </a:lnTo>
                <a:lnTo>
                  <a:pt x="3866" y="1927"/>
                </a:lnTo>
                <a:lnTo>
                  <a:pt x="3912" y="1972"/>
                </a:lnTo>
                <a:lnTo>
                  <a:pt x="3930" y="1990"/>
                </a:lnTo>
                <a:lnTo>
                  <a:pt x="3966" y="2009"/>
                </a:lnTo>
                <a:lnTo>
                  <a:pt x="4011" y="2009"/>
                </a:lnTo>
                <a:lnTo>
                  <a:pt x="4057" y="1999"/>
                </a:lnTo>
                <a:lnTo>
                  <a:pt x="4084" y="1999"/>
                </a:lnTo>
                <a:lnTo>
                  <a:pt x="4120" y="1990"/>
                </a:lnTo>
                <a:lnTo>
                  <a:pt x="4138" y="1972"/>
                </a:lnTo>
                <a:lnTo>
                  <a:pt x="4147" y="1990"/>
                </a:lnTo>
                <a:lnTo>
                  <a:pt x="4184" y="1999"/>
                </a:lnTo>
                <a:lnTo>
                  <a:pt x="4202" y="2045"/>
                </a:lnTo>
                <a:lnTo>
                  <a:pt x="4211" y="2081"/>
                </a:lnTo>
                <a:lnTo>
                  <a:pt x="4211" y="2099"/>
                </a:lnTo>
                <a:lnTo>
                  <a:pt x="4193" y="2127"/>
                </a:lnTo>
                <a:lnTo>
                  <a:pt x="4175" y="2154"/>
                </a:lnTo>
                <a:lnTo>
                  <a:pt x="4157" y="2172"/>
                </a:lnTo>
                <a:lnTo>
                  <a:pt x="4147" y="2199"/>
                </a:lnTo>
                <a:lnTo>
                  <a:pt x="4147" y="2208"/>
                </a:lnTo>
                <a:lnTo>
                  <a:pt x="4157" y="2245"/>
                </a:lnTo>
                <a:lnTo>
                  <a:pt x="4166" y="2263"/>
                </a:lnTo>
                <a:lnTo>
                  <a:pt x="4184" y="2299"/>
                </a:lnTo>
                <a:lnTo>
                  <a:pt x="4211" y="2345"/>
                </a:lnTo>
                <a:lnTo>
                  <a:pt x="4247" y="2381"/>
                </a:lnTo>
                <a:lnTo>
                  <a:pt x="4229" y="2436"/>
                </a:lnTo>
                <a:lnTo>
                  <a:pt x="4193" y="2454"/>
                </a:lnTo>
                <a:lnTo>
                  <a:pt x="4157" y="2463"/>
                </a:lnTo>
                <a:lnTo>
                  <a:pt x="4129" y="2499"/>
                </a:lnTo>
                <a:lnTo>
                  <a:pt x="4111" y="2536"/>
                </a:lnTo>
                <a:lnTo>
                  <a:pt x="4102" y="2572"/>
                </a:lnTo>
                <a:lnTo>
                  <a:pt x="4111" y="2599"/>
                </a:lnTo>
                <a:lnTo>
                  <a:pt x="4120" y="2636"/>
                </a:lnTo>
                <a:lnTo>
                  <a:pt x="4129" y="2690"/>
                </a:lnTo>
                <a:lnTo>
                  <a:pt x="4157" y="2736"/>
                </a:lnTo>
                <a:lnTo>
                  <a:pt x="4102" y="2736"/>
                </a:lnTo>
                <a:lnTo>
                  <a:pt x="4066" y="2736"/>
                </a:lnTo>
                <a:lnTo>
                  <a:pt x="4030" y="2754"/>
                </a:lnTo>
                <a:lnTo>
                  <a:pt x="4002" y="2772"/>
                </a:lnTo>
                <a:lnTo>
                  <a:pt x="3984" y="2808"/>
                </a:lnTo>
                <a:lnTo>
                  <a:pt x="3966" y="2817"/>
                </a:lnTo>
                <a:lnTo>
                  <a:pt x="3948" y="2826"/>
                </a:lnTo>
                <a:lnTo>
                  <a:pt x="3921" y="2826"/>
                </a:lnTo>
                <a:lnTo>
                  <a:pt x="3875" y="2808"/>
                </a:lnTo>
                <a:lnTo>
                  <a:pt x="3857" y="2790"/>
                </a:lnTo>
                <a:lnTo>
                  <a:pt x="3848" y="2772"/>
                </a:lnTo>
                <a:lnTo>
                  <a:pt x="3821" y="2772"/>
                </a:lnTo>
                <a:lnTo>
                  <a:pt x="3812" y="2763"/>
                </a:lnTo>
                <a:lnTo>
                  <a:pt x="3803" y="2736"/>
                </a:lnTo>
                <a:lnTo>
                  <a:pt x="3812" y="2708"/>
                </a:lnTo>
                <a:lnTo>
                  <a:pt x="3812" y="2690"/>
                </a:lnTo>
                <a:lnTo>
                  <a:pt x="3803" y="2654"/>
                </a:lnTo>
                <a:lnTo>
                  <a:pt x="3784" y="2627"/>
                </a:lnTo>
                <a:lnTo>
                  <a:pt x="3775" y="2627"/>
                </a:lnTo>
                <a:lnTo>
                  <a:pt x="3748" y="2645"/>
                </a:lnTo>
                <a:lnTo>
                  <a:pt x="3739" y="2654"/>
                </a:lnTo>
                <a:lnTo>
                  <a:pt x="3730" y="2681"/>
                </a:lnTo>
                <a:lnTo>
                  <a:pt x="3721" y="2699"/>
                </a:lnTo>
                <a:lnTo>
                  <a:pt x="3694" y="2717"/>
                </a:lnTo>
                <a:lnTo>
                  <a:pt x="3676" y="2736"/>
                </a:lnTo>
                <a:lnTo>
                  <a:pt x="3657" y="2772"/>
                </a:lnTo>
                <a:lnTo>
                  <a:pt x="3648" y="2799"/>
                </a:lnTo>
                <a:lnTo>
                  <a:pt x="3621" y="2817"/>
                </a:lnTo>
                <a:lnTo>
                  <a:pt x="3594" y="2826"/>
                </a:lnTo>
                <a:lnTo>
                  <a:pt x="3576" y="2817"/>
                </a:lnTo>
                <a:lnTo>
                  <a:pt x="3539" y="2817"/>
                </a:lnTo>
                <a:lnTo>
                  <a:pt x="3476" y="2817"/>
                </a:lnTo>
                <a:lnTo>
                  <a:pt x="3412" y="2808"/>
                </a:lnTo>
                <a:lnTo>
                  <a:pt x="3376" y="2808"/>
                </a:lnTo>
                <a:lnTo>
                  <a:pt x="3340" y="2781"/>
                </a:lnTo>
                <a:lnTo>
                  <a:pt x="3331" y="2763"/>
                </a:lnTo>
                <a:lnTo>
                  <a:pt x="3294" y="2754"/>
                </a:lnTo>
                <a:lnTo>
                  <a:pt x="3249" y="2745"/>
                </a:lnTo>
                <a:lnTo>
                  <a:pt x="3222" y="2745"/>
                </a:lnTo>
                <a:lnTo>
                  <a:pt x="3167" y="2763"/>
                </a:lnTo>
                <a:lnTo>
                  <a:pt x="3131" y="2781"/>
                </a:lnTo>
                <a:lnTo>
                  <a:pt x="3104" y="2808"/>
                </a:lnTo>
                <a:lnTo>
                  <a:pt x="3068" y="2836"/>
                </a:lnTo>
                <a:lnTo>
                  <a:pt x="3040" y="2854"/>
                </a:lnTo>
                <a:lnTo>
                  <a:pt x="3031" y="2890"/>
                </a:lnTo>
                <a:lnTo>
                  <a:pt x="3031" y="2908"/>
                </a:lnTo>
                <a:lnTo>
                  <a:pt x="3004" y="3017"/>
                </a:lnTo>
                <a:lnTo>
                  <a:pt x="2995" y="3054"/>
                </a:lnTo>
                <a:lnTo>
                  <a:pt x="2995" y="3090"/>
                </a:lnTo>
                <a:lnTo>
                  <a:pt x="3004" y="3117"/>
                </a:lnTo>
                <a:lnTo>
                  <a:pt x="3022" y="3126"/>
                </a:lnTo>
                <a:lnTo>
                  <a:pt x="3049" y="3145"/>
                </a:lnTo>
                <a:lnTo>
                  <a:pt x="3068" y="3154"/>
                </a:lnTo>
                <a:lnTo>
                  <a:pt x="3077" y="3172"/>
                </a:lnTo>
                <a:lnTo>
                  <a:pt x="3095" y="3181"/>
                </a:lnTo>
                <a:lnTo>
                  <a:pt x="3113" y="3217"/>
                </a:lnTo>
                <a:lnTo>
                  <a:pt x="3122" y="3235"/>
                </a:lnTo>
                <a:lnTo>
                  <a:pt x="3122" y="3245"/>
                </a:lnTo>
                <a:lnTo>
                  <a:pt x="3131" y="3272"/>
                </a:lnTo>
                <a:lnTo>
                  <a:pt x="3140" y="3317"/>
                </a:lnTo>
                <a:lnTo>
                  <a:pt x="3131" y="3354"/>
                </a:lnTo>
                <a:lnTo>
                  <a:pt x="3122" y="3390"/>
                </a:lnTo>
                <a:lnTo>
                  <a:pt x="3140" y="3408"/>
                </a:lnTo>
                <a:lnTo>
                  <a:pt x="3158" y="3417"/>
                </a:lnTo>
                <a:lnTo>
                  <a:pt x="3167" y="3426"/>
                </a:lnTo>
                <a:lnTo>
                  <a:pt x="3176" y="3445"/>
                </a:lnTo>
                <a:lnTo>
                  <a:pt x="3167" y="3472"/>
                </a:lnTo>
                <a:lnTo>
                  <a:pt x="3167" y="3508"/>
                </a:lnTo>
                <a:lnTo>
                  <a:pt x="3149" y="3535"/>
                </a:lnTo>
                <a:lnTo>
                  <a:pt x="3140" y="3554"/>
                </a:lnTo>
                <a:lnTo>
                  <a:pt x="3131" y="3572"/>
                </a:lnTo>
                <a:lnTo>
                  <a:pt x="3131" y="3626"/>
                </a:lnTo>
                <a:lnTo>
                  <a:pt x="3122" y="3635"/>
                </a:lnTo>
                <a:lnTo>
                  <a:pt x="3095" y="3654"/>
                </a:lnTo>
                <a:lnTo>
                  <a:pt x="3077" y="3672"/>
                </a:lnTo>
                <a:lnTo>
                  <a:pt x="3077" y="3699"/>
                </a:lnTo>
                <a:lnTo>
                  <a:pt x="3068" y="3735"/>
                </a:lnTo>
                <a:lnTo>
                  <a:pt x="3049" y="3763"/>
                </a:lnTo>
                <a:lnTo>
                  <a:pt x="3022" y="3763"/>
                </a:lnTo>
                <a:lnTo>
                  <a:pt x="2995" y="3772"/>
                </a:lnTo>
                <a:lnTo>
                  <a:pt x="2959" y="3781"/>
                </a:lnTo>
                <a:lnTo>
                  <a:pt x="2922" y="3790"/>
                </a:lnTo>
                <a:lnTo>
                  <a:pt x="2904" y="3817"/>
                </a:lnTo>
                <a:lnTo>
                  <a:pt x="2868" y="3835"/>
                </a:lnTo>
                <a:lnTo>
                  <a:pt x="2841" y="3835"/>
                </a:lnTo>
                <a:lnTo>
                  <a:pt x="2813" y="3835"/>
                </a:lnTo>
                <a:lnTo>
                  <a:pt x="2786" y="3826"/>
                </a:lnTo>
                <a:lnTo>
                  <a:pt x="2768" y="3835"/>
                </a:lnTo>
                <a:lnTo>
                  <a:pt x="2741" y="3844"/>
                </a:lnTo>
                <a:lnTo>
                  <a:pt x="2732" y="3872"/>
                </a:lnTo>
                <a:lnTo>
                  <a:pt x="2714" y="3953"/>
                </a:lnTo>
                <a:lnTo>
                  <a:pt x="2695" y="4017"/>
                </a:lnTo>
                <a:lnTo>
                  <a:pt x="2695" y="4072"/>
                </a:lnTo>
                <a:lnTo>
                  <a:pt x="2695" y="4090"/>
                </a:lnTo>
                <a:lnTo>
                  <a:pt x="2714" y="4117"/>
                </a:lnTo>
                <a:lnTo>
                  <a:pt x="2723" y="4144"/>
                </a:lnTo>
                <a:lnTo>
                  <a:pt x="2723" y="4163"/>
                </a:lnTo>
                <a:lnTo>
                  <a:pt x="2723" y="4181"/>
                </a:lnTo>
                <a:lnTo>
                  <a:pt x="2732" y="4208"/>
                </a:lnTo>
                <a:lnTo>
                  <a:pt x="2750" y="4226"/>
                </a:lnTo>
                <a:lnTo>
                  <a:pt x="2759" y="4244"/>
                </a:lnTo>
                <a:lnTo>
                  <a:pt x="2759" y="4281"/>
                </a:lnTo>
                <a:lnTo>
                  <a:pt x="2759" y="4281"/>
                </a:lnTo>
                <a:lnTo>
                  <a:pt x="2768" y="4299"/>
                </a:lnTo>
                <a:lnTo>
                  <a:pt x="2759" y="4308"/>
                </a:lnTo>
                <a:lnTo>
                  <a:pt x="2759" y="4317"/>
                </a:lnTo>
                <a:lnTo>
                  <a:pt x="2768" y="4317"/>
                </a:lnTo>
                <a:lnTo>
                  <a:pt x="2786" y="4326"/>
                </a:lnTo>
                <a:lnTo>
                  <a:pt x="2804" y="4317"/>
                </a:lnTo>
                <a:lnTo>
                  <a:pt x="2822" y="4299"/>
                </a:lnTo>
                <a:lnTo>
                  <a:pt x="2822" y="4299"/>
                </a:lnTo>
                <a:lnTo>
                  <a:pt x="2868" y="4335"/>
                </a:lnTo>
                <a:lnTo>
                  <a:pt x="2904" y="4353"/>
                </a:lnTo>
                <a:lnTo>
                  <a:pt x="2922" y="4381"/>
                </a:lnTo>
                <a:lnTo>
                  <a:pt x="2895" y="4399"/>
                </a:lnTo>
                <a:lnTo>
                  <a:pt x="2877" y="4408"/>
                </a:lnTo>
                <a:lnTo>
                  <a:pt x="2868" y="4444"/>
                </a:lnTo>
                <a:lnTo>
                  <a:pt x="2886" y="4472"/>
                </a:lnTo>
                <a:lnTo>
                  <a:pt x="2904" y="4499"/>
                </a:lnTo>
                <a:lnTo>
                  <a:pt x="2859" y="4553"/>
                </a:lnTo>
                <a:lnTo>
                  <a:pt x="2841" y="4581"/>
                </a:lnTo>
                <a:lnTo>
                  <a:pt x="2832" y="4608"/>
                </a:lnTo>
                <a:lnTo>
                  <a:pt x="2813" y="4653"/>
                </a:lnTo>
                <a:lnTo>
                  <a:pt x="2804" y="4653"/>
                </a:lnTo>
                <a:lnTo>
                  <a:pt x="2786" y="4662"/>
                </a:lnTo>
                <a:lnTo>
                  <a:pt x="2768" y="4662"/>
                </a:lnTo>
                <a:lnTo>
                  <a:pt x="2741" y="4681"/>
                </a:lnTo>
                <a:lnTo>
                  <a:pt x="2723" y="4681"/>
                </a:lnTo>
                <a:lnTo>
                  <a:pt x="2705" y="4699"/>
                </a:lnTo>
                <a:lnTo>
                  <a:pt x="2695" y="4717"/>
                </a:lnTo>
                <a:lnTo>
                  <a:pt x="2695" y="4735"/>
                </a:lnTo>
                <a:lnTo>
                  <a:pt x="2705" y="4853"/>
                </a:lnTo>
                <a:lnTo>
                  <a:pt x="2723" y="4890"/>
                </a:lnTo>
                <a:lnTo>
                  <a:pt x="2741" y="4917"/>
                </a:lnTo>
                <a:lnTo>
                  <a:pt x="2768" y="4935"/>
                </a:lnTo>
                <a:lnTo>
                  <a:pt x="2786" y="4944"/>
                </a:lnTo>
                <a:lnTo>
                  <a:pt x="2804" y="4962"/>
                </a:lnTo>
                <a:lnTo>
                  <a:pt x="2804" y="4990"/>
                </a:lnTo>
                <a:lnTo>
                  <a:pt x="2813" y="5008"/>
                </a:lnTo>
                <a:lnTo>
                  <a:pt x="2841" y="5026"/>
                </a:lnTo>
                <a:lnTo>
                  <a:pt x="2868" y="5035"/>
                </a:lnTo>
                <a:lnTo>
                  <a:pt x="2895" y="5053"/>
                </a:lnTo>
                <a:lnTo>
                  <a:pt x="2895" y="5080"/>
                </a:lnTo>
                <a:lnTo>
                  <a:pt x="2886" y="5117"/>
                </a:lnTo>
                <a:lnTo>
                  <a:pt x="2886" y="5144"/>
                </a:lnTo>
                <a:lnTo>
                  <a:pt x="2895" y="5153"/>
                </a:lnTo>
                <a:lnTo>
                  <a:pt x="2904" y="5153"/>
                </a:lnTo>
                <a:lnTo>
                  <a:pt x="2922" y="5162"/>
                </a:lnTo>
                <a:lnTo>
                  <a:pt x="2931" y="5162"/>
                </a:lnTo>
                <a:lnTo>
                  <a:pt x="2940" y="5162"/>
                </a:lnTo>
                <a:lnTo>
                  <a:pt x="2922" y="5208"/>
                </a:lnTo>
                <a:lnTo>
                  <a:pt x="2841" y="5262"/>
                </a:lnTo>
                <a:lnTo>
                  <a:pt x="2786" y="5253"/>
                </a:lnTo>
                <a:lnTo>
                  <a:pt x="2759" y="5244"/>
                </a:lnTo>
                <a:lnTo>
                  <a:pt x="2695" y="5217"/>
                </a:lnTo>
                <a:lnTo>
                  <a:pt x="2668" y="5208"/>
                </a:lnTo>
                <a:lnTo>
                  <a:pt x="2632" y="5190"/>
                </a:lnTo>
                <a:lnTo>
                  <a:pt x="2614" y="5171"/>
                </a:lnTo>
                <a:lnTo>
                  <a:pt x="2605" y="5153"/>
                </a:lnTo>
                <a:lnTo>
                  <a:pt x="2587" y="5117"/>
                </a:lnTo>
                <a:lnTo>
                  <a:pt x="2568" y="5090"/>
                </a:lnTo>
                <a:lnTo>
                  <a:pt x="2559" y="5071"/>
                </a:lnTo>
                <a:lnTo>
                  <a:pt x="2559" y="5044"/>
                </a:lnTo>
                <a:lnTo>
                  <a:pt x="2568" y="4990"/>
                </a:lnTo>
                <a:lnTo>
                  <a:pt x="2568" y="4971"/>
                </a:lnTo>
                <a:lnTo>
                  <a:pt x="2568" y="4953"/>
                </a:lnTo>
                <a:lnTo>
                  <a:pt x="2559" y="4935"/>
                </a:lnTo>
                <a:lnTo>
                  <a:pt x="2523" y="4935"/>
                </a:lnTo>
                <a:lnTo>
                  <a:pt x="2505" y="4935"/>
                </a:lnTo>
                <a:lnTo>
                  <a:pt x="2496" y="4944"/>
                </a:lnTo>
                <a:lnTo>
                  <a:pt x="2496" y="4971"/>
                </a:lnTo>
                <a:lnTo>
                  <a:pt x="2478" y="4990"/>
                </a:lnTo>
                <a:lnTo>
                  <a:pt x="2469" y="4990"/>
                </a:lnTo>
                <a:lnTo>
                  <a:pt x="2441" y="4990"/>
                </a:lnTo>
                <a:lnTo>
                  <a:pt x="2414" y="4971"/>
                </a:lnTo>
                <a:lnTo>
                  <a:pt x="2405" y="4944"/>
                </a:lnTo>
                <a:lnTo>
                  <a:pt x="2396" y="4917"/>
                </a:lnTo>
                <a:lnTo>
                  <a:pt x="2387" y="4890"/>
                </a:lnTo>
                <a:lnTo>
                  <a:pt x="2378" y="4844"/>
                </a:lnTo>
                <a:lnTo>
                  <a:pt x="2369" y="4799"/>
                </a:lnTo>
                <a:lnTo>
                  <a:pt x="2342" y="4771"/>
                </a:lnTo>
                <a:lnTo>
                  <a:pt x="2314" y="4753"/>
                </a:lnTo>
                <a:lnTo>
                  <a:pt x="2305" y="4726"/>
                </a:lnTo>
                <a:lnTo>
                  <a:pt x="2287" y="4708"/>
                </a:lnTo>
                <a:lnTo>
                  <a:pt x="2278" y="4690"/>
                </a:lnTo>
                <a:lnTo>
                  <a:pt x="2242" y="4681"/>
                </a:lnTo>
                <a:lnTo>
                  <a:pt x="2196" y="4662"/>
                </a:lnTo>
                <a:lnTo>
                  <a:pt x="2196" y="4681"/>
                </a:lnTo>
                <a:lnTo>
                  <a:pt x="2169" y="4681"/>
                </a:lnTo>
                <a:lnTo>
                  <a:pt x="2096" y="4681"/>
                </a:lnTo>
                <a:lnTo>
                  <a:pt x="2096" y="4608"/>
                </a:lnTo>
                <a:lnTo>
                  <a:pt x="2087" y="4562"/>
                </a:lnTo>
                <a:lnTo>
                  <a:pt x="2087" y="4517"/>
                </a:lnTo>
                <a:lnTo>
                  <a:pt x="2069" y="4472"/>
                </a:lnTo>
                <a:lnTo>
                  <a:pt x="2060" y="4462"/>
                </a:lnTo>
                <a:lnTo>
                  <a:pt x="2024" y="4472"/>
                </a:lnTo>
                <a:lnTo>
                  <a:pt x="2006" y="4472"/>
                </a:lnTo>
                <a:lnTo>
                  <a:pt x="1988" y="4462"/>
                </a:lnTo>
                <a:lnTo>
                  <a:pt x="1960" y="4435"/>
                </a:lnTo>
                <a:lnTo>
                  <a:pt x="1933" y="4408"/>
                </a:lnTo>
                <a:lnTo>
                  <a:pt x="1906" y="4372"/>
                </a:lnTo>
                <a:lnTo>
                  <a:pt x="1897" y="4344"/>
                </a:lnTo>
                <a:lnTo>
                  <a:pt x="1906" y="4308"/>
                </a:lnTo>
                <a:lnTo>
                  <a:pt x="1897" y="4272"/>
                </a:lnTo>
                <a:lnTo>
                  <a:pt x="1861" y="4253"/>
                </a:lnTo>
                <a:lnTo>
                  <a:pt x="1833" y="4253"/>
                </a:lnTo>
                <a:lnTo>
                  <a:pt x="1797" y="4262"/>
                </a:lnTo>
                <a:lnTo>
                  <a:pt x="1770" y="4272"/>
                </a:lnTo>
                <a:lnTo>
                  <a:pt x="1752" y="4272"/>
                </a:lnTo>
                <a:lnTo>
                  <a:pt x="1733" y="4281"/>
                </a:lnTo>
                <a:lnTo>
                  <a:pt x="1697" y="4290"/>
                </a:lnTo>
                <a:lnTo>
                  <a:pt x="1679" y="4299"/>
                </a:lnTo>
                <a:lnTo>
                  <a:pt x="1670" y="4299"/>
                </a:lnTo>
                <a:lnTo>
                  <a:pt x="1652" y="4290"/>
                </a:lnTo>
                <a:lnTo>
                  <a:pt x="1634" y="4272"/>
                </a:lnTo>
                <a:lnTo>
                  <a:pt x="1615" y="4253"/>
                </a:lnTo>
                <a:lnTo>
                  <a:pt x="1625" y="4235"/>
                </a:lnTo>
                <a:lnTo>
                  <a:pt x="1615" y="4208"/>
                </a:lnTo>
                <a:lnTo>
                  <a:pt x="1588" y="4181"/>
                </a:lnTo>
                <a:lnTo>
                  <a:pt x="1570" y="4172"/>
                </a:lnTo>
                <a:lnTo>
                  <a:pt x="1543" y="4144"/>
                </a:lnTo>
                <a:lnTo>
                  <a:pt x="1507" y="4099"/>
                </a:lnTo>
                <a:lnTo>
                  <a:pt x="1525" y="4090"/>
                </a:lnTo>
                <a:lnTo>
                  <a:pt x="1543" y="4072"/>
                </a:lnTo>
                <a:lnTo>
                  <a:pt x="1561" y="4044"/>
                </a:lnTo>
                <a:lnTo>
                  <a:pt x="1552" y="4017"/>
                </a:lnTo>
                <a:lnTo>
                  <a:pt x="1543" y="3999"/>
                </a:lnTo>
                <a:lnTo>
                  <a:pt x="1507" y="4026"/>
                </a:lnTo>
                <a:lnTo>
                  <a:pt x="1488" y="4035"/>
                </a:lnTo>
                <a:lnTo>
                  <a:pt x="1470" y="4063"/>
                </a:lnTo>
                <a:lnTo>
                  <a:pt x="1461" y="4072"/>
                </a:lnTo>
                <a:lnTo>
                  <a:pt x="1461" y="4090"/>
                </a:lnTo>
                <a:lnTo>
                  <a:pt x="1470" y="4144"/>
                </a:lnTo>
                <a:lnTo>
                  <a:pt x="1470" y="4190"/>
                </a:lnTo>
                <a:lnTo>
                  <a:pt x="1470" y="4226"/>
                </a:lnTo>
                <a:lnTo>
                  <a:pt x="1443" y="4226"/>
                </a:lnTo>
                <a:lnTo>
                  <a:pt x="1416" y="4217"/>
                </a:lnTo>
                <a:lnTo>
                  <a:pt x="1398" y="4199"/>
                </a:lnTo>
                <a:lnTo>
                  <a:pt x="1389" y="4163"/>
                </a:lnTo>
                <a:lnTo>
                  <a:pt x="1380" y="4153"/>
                </a:lnTo>
                <a:lnTo>
                  <a:pt x="1352" y="4144"/>
                </a:lnTo>
                <a:lnTo>
                  <a:pt x="1216" y="4144"/>
                </a:lnTo>
                <a:lnTo>
                  <a:pt x="1180" y="4144"/>
                </a:lnTo>
                <a:lnTo>
                  <a:pt x="1144" y="4153"/>
                </a:lnTo>
                <a:lnTo>
                  <a:pt x="1107" y="4163"/>
                </a:lnTo>
                <a:lnTo>
                  <a:pt x="1071" y="4153"/>
                </a:lnTo>
                <a:lnTo>
                  <a:pt x="1035" y="4163"/>
                </a:lnTo>
                <a:lnTo>
                  <a:pt x="1017" y="4190"/>
                </a:lnTo>
                <a:lnTo>
                  <a:pt x="1007" y="4217"/>
                </a:lnTo>
                <a:lnTo>
                  <a:pt x="998" y="4244"/>
                </a:lnTo>
                <a:lnTo>
                  <a:pt x="971" y="4262"/>
                </a:lnTo>
                <a:lnTo>
                  <a:pt x="944" y="4262"/>
                </a:lnTo>
                <a:lnTo>
                  <a:pt x="926" y="4253"/>
                </a:lnTo>
                <a:lnTo>
                  <a:pt x="889" y="4262"/>
                </a:lnTo>
                <a:lnTo>
                  <a:pt x="853" y="4281"/>
                </a:lnTo>
                <a:lnTo>
                  <a:pt x="826" y="4290"/>
                </a:lnTo>
                <a:lnTo>
                  <a:pt x="799" y="4272"/>
                </a:lnTo>
                <a:lnTo>
                  <a:pt x="781" y="4253"/>
                </a:lnTo>
                <a:lnTo>
                  <a:pt x="735" y="4262"/>
                </a:lnTo>
                <a:lnTo>
                  <a:pt x="699" y="4290"/>
                </a:lnTo>
                <a:lnTo>
                  <a:pt x="672" y="4317"/>
                </a:lnTo>
                <a:lnTo>
                  <a:pt x="626" y="4353"/>
                </a:lnTo>
                <a:lnTo>
                  <a:pt x="617" y="4399"/>
                </a:lnTo>
                <a:lnTo>
                  <a:pt x="599" y="4435"/>
                </a:lnTo>
                <a:lnTo>
                  <a:pt x="572" y="4435"/>
                </a:lnTo>
                <a:lnTo>
                  <a:pt x="536" y="4435"/>
                </a:lnTo>
                <a:lnTo>
                  <a:pt x="499" y="4453"/>
                </a:lnTo>
                <a:lnTo>
                  <a:pt x="463" y="4472"/>
                </a:lnTo>
                <a:lnTo>
                  <a:pt x="408" y="4481"/>
                </a:lnTo>
                <a:lnTo>
                  <a:pt x="390" y="4462"/>
                </a:lnTo>
                <a:lnTo>
                  <a:pt x="390" y="4444"/>
                </a:lnTo>
                <a:lnTo>
                  <a:pt x="399" y="4426"/>
                </a:lnTo>
                <a:lnTo>
                  <a:pt x="408" y="4408"/>
                </a:lnTo>
                <a:lnTo>
                  <a:pt x="418" y="4381"/>
                </a:lnTo>
                <a:lnTo>
                  <a:pt x="408" y="4362"/>
                </a:lnTo>
                <a:lnTo>
                  <a:pt x="381" y="4353"/>
                </a:lnTo>
                <a:lnTo>
                  <a:pt x="363" y="4335"/>
                </a:lnTo>
                <a:lnTo>
                  <a:pt x="318" y="4335"/>
                </a:lnTo>
                <a:lnTo>
                  <a:pt x="290" y="4335"/>
                </a:lnTo>
                <a:lnTo>
                  <a:pt x="127" y="4344"/>
                </a:lnTo>
                <a:lnTo>
                  <a:pt x="154" y="4281"/>
                </a:lnTo>
                <a:lnTo>
                  <a:pt x="154" y="4262"/>
                </a:lnTo>
                <a:lnTo>
                  <a:pt x="173" y="4244"/>
                </a:lnTo>
                <a:lnTo>
                  <a:pt x="173" y="4226"/>
                </a:lnTo>
                <a:lnTo>
                  <a:pt x="182" y="4208"/>
                </a:lnTo>
                <a:lnTo>
                  <a:pt x="173" y="4190"/>
                </a:lnTo>
                <a:lnTo>
                  <a:pt x="163" y="4172"/>
                </a:lnTo>
                <a:lnTo>
                  <a:pt x="154" y="4144"/>
                </a:lnTo>
                <a:lnTo>
                  <a:pt x="145" y="4135"/>
                </a:lnTo>
                <a:lnTo>
                  <a:pt x="127" y="4117"/>
                </a:lnTo>
                <a:lnTo>
                  <a:pt x="118" y="4099"/>
                </a:lnTo>
                <a:lnTo>
                  <a:pt x="136" y="4090"/>
                </a:lnTo>
                <a:lnTo>
                  <a:pt x="154" y="4081"/>
                </a:lnTo>
                <a:lnTo>
                  <a:pt x="182" y="4090"/>
                </a:lnTo>
                <a:lnTo>
                  <a:pt x="200" y="4099"/>
                </a:lnTo>
                <a:lnTo>
                  <a:pt x="209" y="4099"/>
                </a:lnTo>
                <a:lnTo>
                  <a:pt x="227" y="4081"/>
                </a:lnTo>
                <a:lnTo>
                  <a:pt x="236" y="4053"/>
                </a:lnTo>
                <a:lnTo>
                  <a:pt x="218" y="4035"/>
                </a:lnTo>
                <a:lnTo>
                  <a:pt x="191" y="4017"/>
                </a:lnTo>
                <a:lnTo>
                  <a:pt x="173" y="3999"/>
                </a:lnTo>
                <a:lnTo>
                  <a:pt x="163" y="3963"/>
                </a:lnTo>
                <a:lnTo>
                  <a:pt x="173" y="3917"/>
                </a:lnTo>
                <a:lnTo>
                  <a:pt x="182" y="3872"/>
                </a:lnTo>
                <a:lnTo>
                  <a:pt x="209" y="3844"/>
                </a:lnTo>
                <a:lnTo>
                  <a:pt x="218" y="3817"/>
                </a:lnTo>
                <a:lnTo>
                  <a:pt x="245" y="3790"/>
                </a:lnTo>
                <a:lnTo>
                  <a:pt x="281" y="3763"/>
                </a:lnTo>
                <a:lnTo>
                  <a:pt x="345" y="3735"/>
                </a:lnTo>
                <a:lnTo>
                  <a:pt x="399" y="3708"/>
                </a:lnTo>
                <a:lnTo>
                  <a:pt x="427" y="3699"/>
                </a:lnTo>
                <a:lnTo>
                  <a:pt x="481" y="3690"/>
                </a:lnTo>
                <a:lnTo>
                  <a:pt x="499" y="3699"/>
                </a:lnTo>
                <a:lnTo>
                  <a:pt x="508" y="3708"/>
                </a:lnTo>
                <a:lnTo>
                  <a:pt x="536" y="3717"/>
                </a:lnTo>
                <a:lnTo>
                  <a:pt x="554" y="3726"/>
                </a:lnTo>
                <a:lnTo>
                  <a:pt x="581" y="3726"/>
                </a:lnTo>
                <a:lnTo>
                  <a:pt x="590" y="3708"/>
                </a:lnTo>
                <a:lnTo>
                  <a:pt x="608" y="3681"/>
                </a:lnTo>
                <a:lnTo>
                  <a:pt x="635" y="3654"/>
                </a:lnTo>
                <a:lnTo>
                  <a:pt x="644" y="3617"/>
                </a:lnTo>
                <a:lnTo>
                  <a:pt x="663" y="3563"/>
                </a:lnTo>
                <a:lnTo>
                  <a:pt x="663" y="3526"/>
                </a:lnTo>
                <a:lnTo>
                  <a:pt x="672" y="3508"/>
                </a:lnTo>
                <a:lnTo>
                  <a:pt x="699" y="3472"/>
                </a:lnTo>
                <a:lnTo>
                  <a:pt x="717" y="3435"/>
                </a:lnTo>
                <a:lnTo>
                  <a:pt x="744" y="3417"/>
                </a:lnTo>
                <a:lnTo>
                  <a:pt x="762" y="3390"/>
                </a:lnTo>
                <a:lnTo>
                  <a:pt x="799" y="3354"/>
                </a:lnTo>
                <a:lnTo>
                  <a:pt x="781" y="3326"/>
                </a:lnTo>
                <a:lnTo>
                  <a:pt x="735" y="3290"/>
                </a:lnTo>
                <a:lnTo>
                  <a:pt x="681" y="3263"/>
                </a:lnTo>
                <a:lnTo>
                  <a:pt x="644" y="3272"/>
                </a:lnTo>
                <a:lnTo>
                  <a:pt x="590" y="3272"/>
                </a:lnTo>
                <a:lnTo>
                  <a:pt x="572" y="3281"/>
                </a:lnTo>
                <a:lnTo>
                  <a:pt x="572" y="3254"/>
                </a:lnTo>
                <a:lnTo>
                  <a:pt x="563" y="3245"/>
                </a:lnTo>
                <a:lnTo>
                  <a:pt x="563" y="3235"/>
                </a:lnTo>
                <a:lnTo>
                  <a:pt x="526" y="3226"/>
                </a:lnTo>
                <a:lnTo>
                  <a:pt x="472" y="3217"/>
                </a:lnTo>
                <a:lnTo>
                  <a:pt x="427" y="3226"/>
                </a:lnTo>
                <a:lnTo>
                  <a:pt x="381" y="3226"/>
                </a:lnTo>
                <a:lnTo>
                  <a:pt x="336" y="3226"/>
                </a:lnTo>
                <a:lnTo>
                  <a:pt x="290" y="3226"/>
                </a:lnTo>
                <a:lnTo>
                  <a:pt x="227" y="3226"/>
                </a:lnTo>
                <a:lnTo>
                  <a:pt x="163" y="3226"/>
                </a:lnTo>
                <a:lnTo>
                  <a:pt x="109" y="3226"/>
                </a:lnTo>
                <a:lnTo>
                  <a:pt x="73" y="3226"/>
                </a:lnTo>
                <a:lnTo>
                  <a:pt x="36" y="3208"/>
                </a:lnTo>
                <a:lnTo>
                  <a:pt x="27" y="3199"/>
                </a:lnTo>
                <a:lnTo>
                  <a:pt x="18" y="3181"/>
                </a:lnTo>
                <a:lnTo>
                  <a:pt x="9" y="3163"/>
                </a:lnTo>
                <a:lnTo>
                  <a:pt x="0" y="3135"/>
                </a:lnTo>
                <a:lnTo>
                  <a:pt x="27" y="3045"/>
                </a:lnTo>
                <a:lnTo>
                  <a:pt x="55" y="3026"/>
                </a:lnTo>
                <a:lnTo>
                  <a:pt x="55" y="3017"/>
                </a:lnTo>
                <a:lnTo>
                  <a:pt x="55" y="2990"/>
                </a:lnTo>
                <a:lnTo>
                  <a:pt x="36" y="2963"/>
                </a:lnTo>
                <a:lnTo>
                  <a:pt x="45" y="2926"/>
                </a:lnTo>
                <a:lnTo>
                  <a:pt x="73" y="2890"/>
                </a:lnTo>
                <a:lnTo>
                  <a:pt x="100" y="2845"/>
                </a:lnTo>
                <a:lnTo>
                  <a:pt x="118" y="2817"/>
                </a:lnTo>
                <a:lnTo>
                  <a:pt x="136" y="2781"/>
                </a:lnTo>
                <a:lnTo>
                  <a:pt x="136" y="2763"/>
                </a:lnTo>
                <a:lnTo>
                  <a:pt x="136" y="2745"/>
                </a:lnTo>
                <a:lnTo>
                  <a:pt x="127" y="2708"/>
                </a:lnTo>
                <a:lnTo>
                  <a:pt x="127" y="2681"/>
                </a:lnTo>
                <a:lnTo>
                  <a:pt x="136" y="2654"/>
                </a:lnTo>
                <a:lnTo>
                  <a:pt x="145" y="2627"/>
                </a:lnTo>
                <a:lnTo>
                  <a:pt x="173" y="2617"/>
                </a:lnTo>
                <a:lnTo>
                  <a:pt x="200" y="2617"/>
                </a:lnTo>
                <a:lnTo>
                  <a:pt x="236" y="2608"/>
                </a:lnTo>
                <a:lnTo>
                  <a:pt x="281" y="2599"/>
                </a:lnTo>
                <a:lnTo>
                  <a:pt x="309" y="2599"/>
                </a:lnTo>
                <a:lnTo>
                  <a:pt x="345" y="2599"/>
                </a:lnTo>
                <a:lnTo>
                  <a:pt x="363" y="2599"/>
                </a:lnTo>
                <a:lnTo>
                  <a:pt x="381" y="2590"/>
                </a:lnTo>
                <a:lnTo>
                  <a:pt x="390" y="2563"/>
                </a:lnTo>
                <a:lnTo>
                  <a:pt x="381" y="2527"/>
                </a:lnTo>
                <a:lnTo>
                  <a:pt x="418" y="2490"/>
                </a:lnTo>
                <a:lnTo>
                  <a:pt x="445" y="2463"/>
                </a:lnTo>
                <a:lnTo>
                  <a:pt x="499" y="2445"/>
                </a:lnTo>
                <a:lnTo>
                  <a:pt x="536" y="2417"/>
                </a:lnTo>
                <a:lnTo>
                  <a:pt x="563" y="2336"/>
                </a:lnTo>
                <a:lnTo>
                  <a:pt x="572" y="2318"/>
                </a:lnTo>
                <a:lnTo>
                  <a:pt x="617" y="2308"/>
                </a:lnTo>
                <a:lnTo>
                  <a:pt x="672" y="2290"/>
                </a:lnTo>
                <a:lnTo>
                  <a:pt x="672" y="2245"/>
                </a:lnTo>
                <a:lnTo>
                  <a:pt x="672" y="2181"/>
                </a:lnTo>
                <a:lnTo>
                  <a:pt x="653" y="2118"/>
                </a:lnTo>
                <a:lnTo>
                  <a:pt x="590" y="2063"/>
                </a:lnTo>
                <a:lnTo>
                  <a:pt x="545" y="1999"/>
                </a:lnTo>
                <a:lnTo>
                  <a:pt x="536" y="1927"/>
                </a:lnTo>
                <a:lnTo>
                  <a:pt x="526" y="1890"/>
                </a:lnTo>
                <a:lnTo>
                  <a:pt x="481" y="1845"/>
                </a:lnTo>
                <a:lnTo>
                  <a:pt x="427" y="1809"/>
                </a:lnTo>
                <a:lnTo>
                  <a:pt x="418" y="1754"/>
                </a:lnTo>
                <a:lnTo>
                  <a:pt x="436" y="1672"/>
                </a:lnTo>
                <a:lnTo>
                  <a:pt x="445" y="1627"/>
                </a:lnTo>
                <a:lnTo>
                  <a:pt x="454" y="1600"/>
                </a:lnTo>
                <a:lnTo>
                  <a:pt x="445" y="1554"/>
                </a:lnTo>
                <a:lnTo>
                  <a:pt x="445" y="1554"/>
                </a:lnTo>
                <a:lnTo>
                  <a:pt x="481" y="1472"/>
                </a:lnTo>
                <a:lnTo>
                  <a:pt x="481" y="1445"/>
                </a:lnTo>
                <a:lnTo>
                  <a:pt x="490" y="1427"/>
                </a:lnTo>
                <a:lnTo>
                  <a:pt x="481" y="1409"/>
                </a:lnTo>
                <a:lnTo>
                  <a:pt x="472" y="1381"/>
                </a:lnTo>
                <a:lnTo>
                  <a:pt x="445" y="1372"/>
                </a:lnTo>
                <a:lnTo>
                  <a:pt x="408" y="1363"/>
                </a:lnTo>
                <a:lnTo>
                  <a:pt x="381" y="1345"/>
                </a:lnTo>
                <a:lnTo>
                  <a:pt x="354" y="1345"/>
                </a:lnTo>
                <a:lnTo>
                  <a:pt x="336" y="1336"/>
                </a:lnTo>
                <a:lnTo>
                  <a:pt x="327" y="1309"/>
                </a:lnTo>
                <a:lnTo>
                  <a:pt x="336" y="1272"/>
                </a:lnTo>
                <a:lnTo>
                  <a:pt x="354" y="1209"/>
                </a:lnTo>
                <a:lnTo>
                  <a:pt x="372" y="1172"/>
                </a:lnTo>
                <a:lnTo>
                  <a:pt x="381" y="1136"/>
                </a:lnTo>
                <a:lnTo>
                  <a:pt x="408" y="1081"/>
                </a:lnTo>
                <a:lnTo>
                  <a:pt x="418" y="1045"/>
                </a:lnTo>
                <a:lnTo>
                  <a:pt x="427" y="1018"/>
                </a:lnTo>
                <a:lnTo>
                  <a:pt x="418" y="991"/>
                </a:lnTo>
                <a:lnTo>
                  <a:pt x="418" y="972"/>
                </a:lnTo>
                <a:lnTo>
                  <a:pt x="399" y="963"/>
                </a:lnTo>
                <a:lnTo>
                  <a:pt x="381" y="972"/>
                </a:lnTo>
                <a:lnTo>
                  <a:pt x="363" y="981"/>
                </a:lnTo>
                <a:lnTo>
                  <a:pt x="345" y="1009"/>
                </a:lnTo>
                <a:lnTo>
                  <a:pt x="336" y="1018"/>
                </a:lnTo>
                <a:lnTo>
                  <a:pt x="318" y="1018"/>
                </a:lnTo>
                <a:lnTo>
                  <a:pt x="263" y="1009"/>
                </a:lnTo>
                <a:lnTo>
                  <a:pt x="245" y="1027"/>
                </a:lnTo>
                <a:lnTo>
                  <a:pt x="209" y="1018"/>
                </a:lnTo>
                <a:lnTo>
                  <a:pt x="163" y="1018"/>
                </a:lnTo>
                <a:lnTo>
                  <a:pt x="145" y="1009"/>
                </a:lnTo>
                <a:lnTo>
                  <a:pt x="127" y="1009"/>
                </a:lnTo>
                <a:lnTo>
                  <a:pt x="118" y="1000"/>
                </a:lnTo>
                <a:lnTo>
                  <a:pt x="109" y="981"/>
                </a:lnTo>
                <a:lnTo>
                  <a:pt x="100" y="954"/>
                </a:lnTo>
                <a:lnTo>
                  <a:pt x="73" y="927"/>
                </a:lnTo>
                <a:lnTo>
                  <a:pt x="64" y="900"/>
                </a:lnTo>
                <a:lnTo>
                  <a:pt x="64" y="872"/>
                </a:lnTo>
                <a:lnTo>
                  <a:pt x="73" y="854"/>
                </a:lnTo>
                <a:lnTo>
                  <a:pt x="91" y="836"/>
                </a:lnTo>
                <a:lnTo>
                  <a:pt x="118" y="827"/>
                </a:lnTo>
                <a:lnTo>
                  <a:pt x="145" y="827"/>
                </a:lnTo>
                <a:lnTo>
                  <a:pt x="191" y="827"/>
                </a:lnTo>
                <a:lnTo>
                  <a:pt x="236" y="827"/>
                </a:lnTo>
                <a:lnTo>
                  <a:pt x="254" y="827"/>
                </a:lnTo>
                <a:lnTo>
                  <a:pt x="281" y="827"/>
                </a:lnTo>
                <a:lnTo>
                  <a:pt x="290" y="827"/>
                </a:lnTo>
                <a:lnTo>
                  <a:pt x="309" y="818"/>
                </a:lnTo>
                <a:lnTo>
                  <a:pt x="336" y="772"/>
                </a:lnTo>
                <a:lnTo>
                  <a:pt x="336" y="727"/>
                </a:lnTo>
                <a:lnTo>
                  <a:pt x="354" y="663"/>
                </a:lnTo>
                <a:lnTo>
                  <a:pt x="363" y="609"/>
                </a:lnTo>
                <a:lnTo>
                  <a:pt x="372" y="572"/>
                </a:lnTo>
                <a:lnTo>
                  <a:pt x="399" y="536"/>
                </a:lnTo>
                <a:lnTo>
                  <a:pt x="418" y="509"/>
                </a:lnTo>
                <a:lnTo>
                  <a:pt x="445" y="482"/>
                </a:lnTo>
                <a:lnTo>
                  <a:pt x="445" y="463"/>
                </a:lnTo>
                <a:lnTo>
                  <a:pt x="445" y="436"/>
                </a:lnTo>
                <a:lnTo>
                  <a:pt x="445" y="391"/>
                </a:lnTo>
                <a:lnTo>
                  <a:pt x="445" y="354"/>
                </a:lnTo>
                <a:lnTo>
                  <a:pt x="463" y="309"/>
                </a:lnTo>
                <a:lnTo>
                  <a:pt x="472" y="291"/>
                </a:lnTo>
                <a:lnTo>
                  <a:pt x="472" y="273"/>
                </a:lnTo>
                <a:close/>
              </a:path>
            </a:pathLst>
          </a:custGeom>
          <a:gradFill rotWithShape="1">
            <a:gsLst>
              <a:gs pos="0">
                <a:srgbClr val="076D30">
                  <a:alpha val="0"/>
                </a:srgbClr>
              </a:gs>
              <a:gs pos="50000">
                <a:srgbClr val="B2F090"/>
              </a:gs>
              <a:gs pos="100000">
                <a:srgbClr val="076D30">
                  <a:alpha val="0"/>
                </a:srgbClr>
              </a:gs>
            </a:gsLst>
            <a:lin ang="2700000" scaled="1"/>
          </a:gradFill>
          <a:ln w="22225">
            <a:solidFill>
              <a:srgbClr val="8AD28D">
                <a:alpha val="92999"/>
              </a:srgbClr>
            </a:solidFill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3286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одели информационно-образовательной среды электронной сельской школы на основе программного обеспечения ИВЦ «Аверс»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157192"/>
            <a:ext cx="4357688" cy="757238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Л.Чашников,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Заслуженный учитель РФ,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отдел ИВЦ «Аверс»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27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12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575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00392" y="116632"/>
            <a:ext cx="792088" cy="87319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Шестиугольник 31"/>
          <p:cNvSpPr/>
          <p:nvPr/>
        </p:nvSpPr>
        <p:spPr>
          <a:xfrm>
            <a:off x="3286116" y="1857364"/>
            <a:ext cx="2857520" cy="2571768"/>
          </a:xfrm>
          <a:prstGeom prst="hexagon">
            <a:avLst/>
          </a:prstGeom>
          <a:gradFill>
            <a:gsLst>
              <a:gs pos="0">
                <a:srgbClr val="1BED3E"/>
              </a:gs>
              <a:gs pos="100000">
                <a:srgbClr val="0E8A29"/>
              </a:gs>
            </a:gsLst>
            <a:lin ang="5400000" scaled="0"/>
          </a:gradFill>
          <a:ln w="0">
            <a:solidFill>
              <a:srgbClr val="92D050"/>
            </a:solidFill>
          </a:ln>
          <a:effectLst>
            <a:outerShdw blurRad="76200" dir="13500000" sy="23000" kx="1200000" algn="br" rotWithShape="0">
              <a:schemeClr val="tx1">
                <a:lumMod val="65000"/>
                <a:lumOff val="35000"/>
                <a:alpha val="2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" name="Рисунок 35" descr="AversBlu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764704"/>
            <a:ext cx="1008112" cy="102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fa853715c7e5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50" y="5567579"/>
            <a:ext cx="708670" cy="741741"/>
          </a:xfrm>
          <a:prstGeom prst="rect">
            <a:avLst/>
          </a:prstGeom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Команда по реализации проекта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923928" y="2905488"/>
            <a:ext cx="1800200" cy="5715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Чашников Л.А. научный руководитель </a:t>
            </a:r>
            <a:r>
              <a:rPr lang="ru-RU" sz="12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проекта</a:t>
            </a: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учебно-методический отдел ИВЦ </a:t>
            </a: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«АВЕРС»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7813206">
            <a:off x="2971006" y="1242220"/>
            <a:ext cx="358775" cy="1338262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4879094">
            <a:off x="3005931" y="3699669"/>
            <a:ext cx="358775" cy="126523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2680494" y="2705894"/>
            <a:ext cx="358775" cy="862013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3937437">
            <a:off x="5944394" y="1599407"/>
            <a:ext cx="358775" cy="928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 rot="6074300">
            <a:off x="6321425" y="2859088"/>
            <a:ext cx="358775" cy="733425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6670620">
            <a:off x="6012656" y="3713957"/>
            <a:ext cx="358775" cy="10683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428625" y="857250"/>
            <a:ext cx="2000250" cy="928688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Белых Н.П.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директор школы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357188" y="2643188"/>
            <a:ext cx="2000250" cy="85725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Кильманова</a:t>
            </a: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Е.Э.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зам.директора по ВР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357188" y="4714875"/>
            <a:ext cx="2000250" cy="85725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Торопов Р.А.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инженер-электроник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6643688" y="785813"/>
            <a:ext cx="2286000" cy="135731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Никанорова Г.В. 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зам.директора по УВР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6929438" y="3000375"/>
            <a:ext cx="2000250" cy="714375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Полушкина Р.Я.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учитель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6500813" y="4500563"/>
            <a:ext cx="2428875" cy="1143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Туриндина</a:t>
            </a: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Т.Н.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председатель родительского комитета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Блок-схема: альтернативный процесс 150"/>
          <p:cNvSpPr/>
          <p:nvPr/>
        </p:nvSpPr>
        <p:spPr>
          <a:xfrm>
            <a:off x="3714750" y="5429250"/>
            <a:ext cx="2000250" cy="928688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Колодкин</a:t>
            </a: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Е.А.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председатель ученического самоуправления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2" name="Стрелка вниз 151"/>
          <p:cNvSpPr/>
          <p:nvPr/>
        </p:nvSpPr>
        <p:spPr>
          <a:xfrm rot="10800000">
            <a:off x="4500563" y="4429125"/>
            <a:ext cx="358775" cy="5715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" name="Picture 5" descr="j04339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0176" y="155679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 descr="j043164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712" y="5517335"/>
            <a:ext cx="936000" cy="93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j043395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2400" y="3645104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завуч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380312" y="1844824"/>
            <a:ext cx="749150" cy="720000"/>
          </a:xfrm>
          <a:prstGeom prst="rect">
            <a:avLst/>
          </a:prstGeom>
        </p:spPr>
      </p:pic>
      <p:pic>
        <p:nvPicPr>
          <p:cNvPr id="39937" name="Picture 1" descr="родители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46329" y="5410795"/>
            <a:ext cx="7540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учительниц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44088" y="3549100"/>
            <a:ext cx="403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Avers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Проектные линии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187624" y="857032"/>
            <a:ext cx="7452176" cy="5307384"/>
            <a:chOff x="899832" y="857032"/>
            <a:chExt cx="7452176" cy="5307384"/>
          </a:xfrm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899832" y="857250"/>
              <a:ext cx="2160000" cy="540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Белых Н.П.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директор школы</a:t>
              </a:r>
              <a:endParaRPr lang="ru-RU" sz="11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899832" y="857032"/>
              <a:ext cx="7452176" cy="5307384"/>
              <a:chOff x="899832" y="857032"/>
              <a:chExt cx="7452176" cy="5307384"/>
            </a:xfrm>
          </p:grpSpPr>
          <p:sp>
            <p:nvSpPr>
              <p:cNvPr id="33" name="Стрелка вниз 32"/>
              <p:cNvSpPr/>
              <p:nvPr/>
            </p:nvSpPr>
            <p:spPr>
              <a:xfrm rot="16200000">
                <a:off x="3671860" y="338900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Блок-схема: альтернативный процесс 50"/>
              <p:cNvSpPr/>
              <p:nvPr/>
            </p:nvSpPr>
            <p:spPr>
              <a:xfrm>
                <a:off x="899832" y="2632336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err="1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Кильманова</a:t>
                </a: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 Е.Э.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зам.директора по ВР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Блок-схема: альтернативный процесс 51"/>
              <p:cNvSpPr/>
              <p:nvPr/>
            </p:nvSpPr>
            <p:spPr>
              <a:xfrm>
                <a:off x="899832" y="4149080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Торопов Р.А.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err="1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инженер-электроник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Блок-схема: альтернативный процесс 53"/>
              <p:cNvSpPr/>
              <p:nvPr/>
            </p:nvSpPr>
            <p:spPr>
              <a:xfrm>
                <a:off x="899832" y="3392149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Полушкина Р.Я.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учитель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Блок-схема: альтернативный процесс 54"/>
              <p:cNvSpPr/>
              <p:nvPr/>
            </p:nvSpPr>
            <p:spPr>
              <a:xfrm>
                <a:off x="899832" y="5622384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err="1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Туриндина</a:t>
                </a: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 Т.Н.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председатель родительского комитета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1" name="Блок-схема: альтернативный процесс 150"/>
              <p:cNvSpPr/>
              <p:nvPr/>
            </p:nvSpPr>
            <p:spPr>
              <a:xfrm>
                <a:off x="899832" y="4889155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err="1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Колодкин</a:t>
                </a: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  Е.А.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ученическое самоуправление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Блок-схема: альтернативный процесс 28"/>
              <p:cNvSpPr/>
              <p:nvPr/>
            </p:nvSpPr>
            <p:spPr>
              <a:xfrm>
                <a:off x="4644008" y="5624416"/>
                <a:ext cx="3708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5DA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Информационное сопровождение проекта</a:t>
                </a:r>
                <a:b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Электронные образовательные ресурсы</a:t>
                </a:r>
              </a:p>
            </p:txBody>
          </p:sp>
          <p:sp>
            <p:nvSpPr>
              <p:cNvPr id="31" name="Блок-схема: альтернативный процесс 30"/>
              <p:cNvSpPr/>
              <p:nvPr/>
            </p:nvSpPr>
            <p:spPr>
              <a:xfrm>
                <a:off x="4644008" y="3393056"/>
                <a:ext cx="3708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5DA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Электронное расписание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Электронные образовательные ресурсы</a:t>
                </a:r>
                <a:endParaRPr lang="ru-RU" sz="12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Блок-схема: альтернативный процесс 47"/>
              <p:cNvSpPr/>
              <p:nvPr/>
            </p:nvSpPr>
            <p:spPr>
              <a:xfrm>
                <a:off x="4644008" y="4890812"/>
                <a:ext cx="3708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5DA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Информационное сопровождение проекта</a:t>
                </a:r>
                <a:b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Электронные образовательные ресурсы</a:t>
                </a:r>
              </a:p>
            </p:txBody>
          </p:sp>
          <p:sp>
            <p:nvSpPr>
              <p:cNvPr id="49" name="Блок-схема: альтернативный процесс 48"/>
              <p:cNvSpPr/>
              <p:nvPr/>
            </p:nvSpPr>
            <p:spPr>
              <a:xfrm>
                <a:off x="4644008" y="4150362"/>
                <a:ext cx="3708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5DA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Информационное сопровождение проекта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Ресурсное обеспечение проекта</a:t>
                </a:r>
                <a:endParaRPr lang="ru-RU" sz="12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Блок-схема: альтернативный процесс 55"/>
              <p:cNvSpPr/>
              <p:nvPr/>
            </p:nvSpPr>
            <p:spPr>
              <a:xfrm>
                <a:off x="4644008" y="1651596"/>
                <a:ext cx="3708000" cy="792000"/>
              </a:xfrm>
              <a:prstGeom prst="flowChartAlternateProcess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5DA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Электронный журнал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Электронный дневник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Электронное расписание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Методическое сопровождение проекта</a:t>
                </a:r>
                <a:endParaRPr lang="ru-RU" sz="12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Блок-схема: альтернативный процесс 56"/>
              <p:cNvSpPr/>
              <p:nvPr/>
            </p:nvSpPr>
            <p:spPr>
              <a:xfrm>
                <a:off x="4644008" y="857032"/>
                <a:ext cx="3708000" cy="612000"/>
              </a:xfrm>
              <a:prstGeom prst="flowChartAlternateProcess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5DA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Электронное управление школой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Электронный журнал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Информационное сопровождение проекта</a:t>
                </a:r>
                <a:endParaRPr lang="ru-RU" sz="12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Блок-схема: альтернативный процесс 57"/>
              <p:cNvSpPr/>
              <p:nvPr/>
            </p:nvSpPr>
            <p:spPr>
              <a:xfrm>
                <a:off x="4644008" y="2600968"/>
                <a:ext cx="3708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5DA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Электронная библиотека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Ресурсное обеспечение проекта</a:t>
                </a:r>
                <a:endParaRPr lang="ru-RU" sz="12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Блок-схема: альтернативный процесс 52"/>
              <p:cNvSpPr/>
              <p:nvPr/>
            </p:nvSpPr>
            <p:spPr>
              <a:xfrm>
                <a:off x="899832" y="1803839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Никанорова Г.В. 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зам.директора по УВР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Стрелка вниз 39"/>
              <p:cNvSpPr/>
              <p:nvPr/>
            </p:nvSpPr>
            <p:spPr>
              <a:xfrm rot="16200000">
                <a:off x="3672445" y="1253796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Стрелка вниз 41"/>
              <p:cNvSpPr/>
              <p:nvPr/>
            </p:nvSpPr>
            <p:spPr>
              <a:xfrm rot="16200000">
                <a:off x="3682605" y="5120644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Стрелка вниз 42"/>
              <p:cNvSpPr/>
              <p:nvPr/>
            </p:nvSpPr>
            <p:spPr>
              <a:xfrm rot="16200000">
                <a:off x="3683493" y="4349252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Стрелка вниз 43"/>
              <p:cNvSpPr/>
              <p:nvPr/>
            </p:nvSpPr>
            <p:spPr>
              <a:xfrm rot="16200000">
                <a:off x="3682605" y="3632486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Стрелка вниз 44"/>
              <p:cNvSpPr/>
              <p:nvPr/>
            </p:nvSpPr>
            <p:spPr>
              <a:xfrm rot="16200000">
                <a:off x="3682605" y="2887816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Стрелка вниз 64"/>
              <p:cNvSpPr/>
              <p:nvPr/>
            </p:nvSpPr>
            <p:spPr>
              <a:xfrm rot="16200000">
                <a:off x="3672445" y="2097572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66" name="Picture 5" descr="j04339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600" y="76559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завуч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1743224"/>
            <a:ext cx="749150" cy="720000"/>
          </a:xfrm>
          <a:prstGeom prst="rect">
            <a:avLst/>
          </a:prstGeom>
        </p:spPr>
      </p:pic>
      <p:pic>
        <p:nvPicPr>
          <p:cNvPr id="70" name="Picture 2" descr="учительниц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367" y="2554744"/>
            <a:ext cx="403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6" descr="j043164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80" y="4025385"/>
            <a:ext cx="760719" cy="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 descr="j043395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5696" y="3429888"/>
            <a:ext cx="535344" cy="53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" descr="родители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9747" y="5507960"/>
            <a:ext cx="6043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73" descr="fa853715c7e5t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93048" y="4797152"/>
            <a:ext cx="708670" cy="741741"/>
          </a:xfrm>
          <a:prstGeom prst="rect">
            <a:avLst/>
          </a:prstGeom>
        </p:spPr>
      </p:pic>
      <p:pic>
        <p:nvPicPr>
          <p:cNvPr id="36" name="Рисунок 35" descr="Avers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низ 26"/>
          <p:cNvSpPr/>
          <p:nvPr/>
        </p:nvSpPr>
        <p:spPr>
          <a:xfrm rot="18833651">
            <a:off x="6200775" y="687388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2223294" y="689769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340216" y="571500"/>
            <a:ext cx="4176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Варианты электронных журналов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214813" y="1214438"/>
            <a:ext cx="504825" cy="642937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2060848"/>
            <a:ext cx="9144000" cy="71437"/>
            <a:chOff x="-207" y="5929313"/>
            <a:chExt cx="9144207" cy="428625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TextBox 6"/>
            <p:cNvSpPr txBox="1">
              <a:spLocks noChangeArrowheads="1"/>
            </p:cNvSpPr>
            <p:nvPr/>
          </p:nvSpPr>
          <p:spPr bwMode="auto">
            <a:xfrm>
              <a:off x="-207" y="5976935"/>
              <a:ext cx="9144207" cy="31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0" name="Стрелка вниз 149"/>
          <p:cNvSpPr/>
          <p:nvPr/>
        </p:nvSpPr>
        <p:spPr>
          <a:xfrm>
            <a:off x="642938" y="213228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Стрелка вниз 150"/>
          <p:cNvSpPr/>
          <p:nvPr/>
        </p:nvSpPr>
        <p:spPr>
          <a:xfrm>
            <a:off x="1857375" y="213228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2" name="Стрелка вниз 151"/>
          <p:cNvSpPr/>
          <p:nvPr/>
        </p:nvSpPr>
        <p:spPr>
          <a:xfrm>
            <a:off x="3071813" y="213228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" name="Стрелка вниз 152"/>
          <p:cNvSpPr/>
          <p:nvPr/>
        </p:nvSpPr>
        <p:spPr>
          <a:xfrm>
            <a:off x="4357688" y="213228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4" name="Стрелка вниз 153"/>
          <p:cNvSpPr/>
          <p:nvPr/>
        </p:nvSpPr>
        <p:spPr>
          <a:xfrm>
            <a:off x="5643563" y="213228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5" name="Стрелка вниз 154"/>
          <p:cNvSpPr/>
          <p:nvPr/>
        </p:nvSpPr>
        <p:spPr>
          <a:xfrm>
            <a:off x="6929438" y="213228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6" name="Стрелка вниз 155"/>
          <p:cNvSpPr/>
          <p:nvPr/>
        </p:nvSpPr>
        <p:spPr>
          <a:xfrm>
            <a:off x="8215313" y="213228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6" name="Рисунок 55" descr="ружел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2708920"/>
            <a:ext cx="1008000" cy="757063"/>
          </a:xfrm>
          <a:prstGeom prst="rect">
            <a:avLst/>
          </a:prstGeom>
        </p:spPr>
      </p:pic>
      <p:pic>
        <p:nvPicPr>
          <p:cNvPr id="57" name="Рисунок 56" descr="logo[1]_dnevnik_w567_h1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592" y="5445224"/>
            <a:ext cx="1836000" cy="550480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</p:spPr>
      </p:pic>
      <p:pic>
        <p:nvPicPr>
          <p:cNvPr id="58" name="Рисунок 57" descr="элект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4077072"/>
            <a:ext cx="1008000" cy="9788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59" name="Рисунок 58" descr="handle40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47864" y="5157192"/>
            <a:ext cx="1008000" cy="990392"/>
          </a:xfrm>
          <a:prstGeom prst="rect">
            <a:avLst/>
          </a:prstGeom>
        </p:spPr>
      </p:pic>
      <p:pic>
        <p:nvPicPr>
          <p:cNvPr id="60" name="Рисунок 59" descr="NetCity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97752" y="2721408"/>
            <a:ext cx="1008000" cy="1008000"/>
          </a:xfrm>
          <a:prstGeom prst="rect">
            <a:avLst/>
          </a:prstGeom>
        </p:spPr>
      </p:pic>
      <p:pic>
        <p:nvPicPr>
          <p:cNvPr id="61" name="Рисунок 60" descr="62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40848" y="4149080"/>
            <a:ext cx="1382400" cy="864000"/>
          </a:xfrm>
          <a:prstGeom prst="rect">
            <a:avLst/>
          </a:prstGeom>
        </p:spPr>
      </p:pic>
      <p:pic>
        <p:nvPicPr>
          <p:cNvPr id="63" name="Рисунок 62" descr="vertikal-nyiy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95536" y="2708920"/>
            <a:ext cx="720000" cy="1440000"/>
          </a:xfrm>
          <a:prstGeom prst="rect">
            <a:avLst/>
          </a:prstGeom>
        </p:spPr>
      </p:pic>
      <p:pic>
        <p:nvPicPr>
          <p:cNvPr id="64" name="Рисунок 63" descr="gurnal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986664" y="2683662"/>
            <a:ext cx="1008000" cy="745338"/>
          </a:xfrm>
          <a:prstGeom prst="rect">
            <a:avLst/>
          </a:prstGeom>
        </p:spPr>
      </p:pic>
      <p:pic>
        <p:nvPicPr>
          <p:cNvPr id="65" name="Рисунок 64" descr="1200725-8acf1f48b3b3ced5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956376" y="2708920"/>
            <a:ext cx="1008000" cy="445200"/>
          </a:xfrm>
          <a:prstGeom prst="rect">
            <a:avLst/>
          </a:prstGeom>
        </p:spPr>
      </p:pic>
      <p:pic>
        <p:nvPicPr>
          <p:cNvPr id="68" name="Рисунок 67" descr="018_obrazovanie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652120" y="5229200"/>
            <a:ext cx="1728000" cy="864000"/>
          </a:xfrm>
          <a:prstGeom prst="rect">
            <a:avLst/>
          </a:prstGeom>
        </p:spPr>
      </p:pic>
      <p:pic>
        <p:nvPicPr>
          <p:cNvPr id="70" name="Рисунок 69" descr="dnevnik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732240" y="2780928"/>
            <a:ext cx="1008000" cy="482936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71" name="Рисунок 70" descr="school_160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452320" y="3645024"/>
            <a:ext cx="1008000" cy="1411200"/>
          </a:xfrm>
          <a:prstGeom prst="rect">
            <a:avLst/>
          </a:prstGeom>
        </p:spPr>
      </p:pic>
      <p:pic>
        <p:nvPicPr>
          <p:cNvPr id="46082" name="Picture 2" descr="C:\элект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292080" y="2708920"/>
            <a:ext cx="1008112" cy="97891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sp>
        <p:nvSpPr>
          <p:cNvPr id="72" name="Стрелка вниз 71"/>
          <p:cNvSpPr/>
          <p:nvPr/>
        </p:nvSpPr>
        <p:spPr>
          <a:xfrm>
            <a:off x="1213719" y="2132285"/>
            <a:ext cx="261937" cy="327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>
          <a:xfrm>
            <a:off x="2467447" y="2132856"/>
            <a:ext cx="261937" cy="198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>
            <a:off x="3733111" y="2123584"/>
            <a:ext cx="261937" cy="306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5019983" y="2122696"/>
            <a:ext cx="261937" cy="1944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6388135" y="2103264"/>
            <a:ext cx="261937" cy="3132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7735079" y="2122125"/>
            <a:ext cx="261937" cy="154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" name="Рисунок 38" descr="Avers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низ 43"/>
          <p:cNvSpPr/>
          <p:nvPr/>
        </p:nvSpPr>
        <p:spPr>
          <a:xfrm rot="10800000" flipV="1">
            <a:off x="1332352" y="4776039"/>
            <a:ext cx="6408000" cy="864000"/>
          </a:xfrm>
          <a:prstGeom prst="downArrow">
            <a:avLst>
              <a:gd name="adj1" fmla="val 20203"/>
              <a:gd name="adj2" fmla="val 500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2739430">
            <a:off x="3606022" y="455148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8833651">
            <a:off x="4986507" y="452777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833651">
            <a:off x="7037044" y="438565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1533715" y="538969"/>
            <a:ext cx="503237" cy="126000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«АВЕРС» –новые стандарты школьной практики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57188" y="1660168"/>
            <a:ext cx="8439150" cy="659981"/>
            <a:chOff x="357188" y="1916832"/>
            <a:chExt cx="8439150" cy="659981"/>
          </a:xfrm>
        </p:grpSpPr>
        <p:sp>
          <p:nvSpPr>
            <p:cNvPr id="66" name="Блок-схема: альтернативный процесс 65"/>
            <p:cNvSpPr/>
            <p:nvPr/>
          </p:nvSpPr>
          <p:spPr>
            <a:xfrm>
              <a:off x="357188" y="1928813"/>
              <a:ext cx="2016000" cy="648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Стандарт комплексности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7" name="Блок-схема: альтернативный процесс 66"/>
            <p:cNvSpPr/>
            <p:nvPr/>
          </p:nvSpPr>
          <p:spPr>
            <a:xfrm>
              <a:off x="2522268" y="1928813"/>
              <a:ext cx="2016000" cy="648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Стандарт открытого информационного пространства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" name="Блок-схема: альтернативный процесс 68"/>
            <p:cNvSpPr/>
            <p:nvPr/>
          </p:nvSpPr>
          <p:spPr>
            <a:xfrm>
              <a:off x="4669607" y="1928813"/>
              <a:ext cx="2000250" cy="648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Стандарт сотрудничества 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Блок-схема: альтернативный процесс 42"/>
            <p:cNvSpPr/>
            <p:nvPr/>
          </p:nvSpPr>
          <p:spPr>
            <a:xfrm>
              <a:off x="6796088" y="1916832"/>
              <a:ext cx="2000250" cy="648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Работа в СПО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0" y="2420888"/>
            <a:ext cx="9144000" cy="2607208"/>
            <a:chOff x="0" y="2842776"/>
            <a:chExt cx="9144000" cy="2607208"/>
          </a:xfrm>
        </p:grpSpPr>
        <p:grpSp>
          <p:nvGrpSpPr>
            <p:cNvPr id="3" name="Группа 36"/>
            <p:cNvGrpSpPr>
              <a:grpSpLocks/>
            </p:cNvGrpSpPr>
            <p:nvPr/>
          </p:nvGrpSpPr>
          <p:grpSpPr bwMode="auto">
            <a:xfrm>
              <a:off x="0" y="2842776"/>
              <a:ext cx="9144000" cy="71437"/>
              <a:chOff x="-207" y="5929313"/>
              <a:chExt cx="9144207" cy="428625"/>
            </a:xfrm>
          </p:grpSpPr>
          <p:sp>
            <p:nvSpPr>
              <p:cNvPr id="148" name="Прямоугольник 147"/>
              <p:cNvSpPr/>
              <p:nvPr/>
            </p:nvSpPr>
            <p:spPr>
              <a:xfrm>
                <a:off x="-207" y="5929313"/>
                <a:ext cx="9144207" cy="428625"/>
              </a:xfrm>
              <a:prstGeom prst="rect">
                <a:avLst/>
              </a:prstGeom>
              <a:solidFill>
                <a:srgbClr val="0B87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" name="TextBox 6"/>
              <p:cNvSpPr txBox="1">
                <a:spLocks noChangeArrowheads="1"/>
              </p:cNvSpPr>
              <p:nvPr/>
            </p:nvSpPr>
            <p:spPr bwMode="auto">
              <a:xfrm>
                <a:off x="-207" y="5976935"/>
                <a:ext cx="9144207" cy="314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0" name="Стрелка вниз 149"/>
            <p:cNvSpPr/>
            <p:nvPr/>
          </p:nvSpPr>
          <p:spPr>
            <a:xfrm>
              <a:off x="805554" y="2914213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Стрелка вниз 150"/>
            <p:cNvSpPr/>
            <p:nvPr/>
          </p:nvSpPr>
          <p:spPr>
            <a:xfrm>
              <a:off x="1664875" y="2914213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" name="Стрелка вниз 61"/>
            <p:cNvSpPr/>
            <p:nvPr/>
          </p:nvSpPr>
          <p:spPr>
            <a:xfrm>
              <a:off x="2970068" y="2909221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3" name="Стрелка вниз 62"/>
            <p:cNvSpPr/>
            <p:nvPr/>
          </p:nvSpPr>
          <p:spPr>
            <a:xfrm>
              <a:off x="3829389" y="2909221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Стрелка вниз 67"/>
            <p:cNvSpPr/>
            <p:nvPr/>
          </p:nvSpPr>
          <p:spPr>
            <a:xfrm>
              <a:off x="5101657" y="2914213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" name="Стрелка вниз 69"/>
            <p:cNvSpPr/>
            <p:nvPr/>
          </p:nvSpPr>
          <p:spPr>
            <a:xfrm>
              <a:off x="5960978" y="2914213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57754" y="3356992"/>
              <a:ext cx="8453452" cy="2092992"/>
              <a:chOff x="357754" y="3429000"/>
              <a:chExt cx="8453452" cy="2092992"/>
            </a:xfrm>
          </p:grpSpPr>
          <p:sp>
            <p:nvSpPr>
              <p:cNvPr id="143" name="Блок-схема: альтернативный процесс 142"/>
              <p:cNvSpPr/>
              <p:nvPr/>
            </p:nvSpPr>
            <p:spPr>
              <a:xfrm>
                <a:off x="357754" y="3433992"/>
                <a:ext cx="2016000" cy="2088000"/>
              </a:xfrm>
              <a:prstGeom prst="flowChartAlternateProcess">
                <a:avLst/>
              </a:prstGeom>
              <a:gradFill>
                <a:gsLst>
                  <a:gs pos="0">
                    <a:srgbClr val="DB4141"/>
                  </a:gs>
                  <a:gs pos="100000">
                    <a:srgbClr val="A51717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Решение задач информатизации школы, автоматизации внутришкольного контроля, организация и поддержка образовательного процесса</a:t>
                </a:r>
                <a:endParaRPr lang="ru-RU" sz="1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Блок-схема: альтернативный процесс 60"/>
              <p:cNvSpPr/>
              <p:nvPr/>
            </p:nvSpPr>
            <p:spPr>
              <a:xfrm>
                <a:off x="2522268" y="3429000"/>
                <a:ext cx="2016000" cy="2088000"/>
              </a:xfrm>
              <a:prstGeom prst="flowChartAlternateProcess">
                <a:avLst/>
              </a:prstGeom>
              <a:gradFill>
                <a:gsLst>
                  <a:gs pos="0">
                    <a:srgbClr val="DB4141"/>
                  </a:gs>
                  <a:gs pos="100000">
                    <a:srgbClr val="A51717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Обеспечивает надежный контакт с родителями, оперативный контроль родителями успеваемости и посещаемости через Интернет или </a:t>
                </a:r>
                <a:r>
                  <a:rPr lang="en-US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SMS-</a:t>
                </a: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сообщения</a:t>
                </a:r>
                <a:endParaRPr lang="ru-RU" sz="1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Блок-схема: альтернативный процесс 64"/>
              <p:cNvSpPr/>
              <p:nvPr/>
            </p:nvSpPr>
            <p:spPr>
              <a:xfrm>
                <a:off x="4653857" y="3433992"/>
                <a:ext cx="2016000" cy="2088000"/>
              </a:xfrm>
              <a:prstGeom prst="flowChartAlternateProcess">
                <a:avLst/>
              </a:prstGeom>
              <a:gradFill>
                <a:gsLst>
                  <a:gs pos="0">
                    <a:srgbClr val="DB4141"/>
                  </a:gs>
                  <a:gs pos="100000">
                    <a:srgbClr val="A51717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Совместная учебная проектная деятельность учащихся и учителей.  Работа на сайте: форум, доска объявлений, портфолио учащихся и учителей.</a:t>
                </a:r>
                <a:endParaRPr lang="ru-RU" sz="1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Блок-схема: альтернативный процесс 71"/>
              <p:cNvSpPr/>
              <p:nvPr/>
            </p:nvSpPr>
            <p:spPr>
              <a:xfrm>
                <a:off x="6795206" y="3429000"/>
                <a:ext cx="2016000" cy="2088000"/>
              </a:xfrm>
              <a:prstGeom prst="flowChartAlternateProcess">
                <a:avLst/>
              </a:prstGeom>
              <a:gradFill>
                <a:gsLst>
                  <a:gs pos="0">
                    <a:srgbClr val="DB4141"/>
                  </a:gs>
                  <a:gs pos="100000">
                    <a:srgbClr val="A51717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Решена проблема совместимости с </a:t>
                </a:r>
                <a:r>
                  <a:rPr lang="en-US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Linux</a:t>
                </a:r>
                <a:endParaRPr lang="ru-RU" sz="13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3" name="Стрелка вниз 72"/>
            <p:cNvSpPr/>
            <p:nvPr/>
          </p:nvSpPr>
          <p:spPr>
            <a:xfrm>
              <a:off x="7243006" y="2909221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4" name="Стрелка вниз 73"/>
            <p:cNvSpPr/>
            <p:nvPr/>
          </p:nvSpPr>
          <p:spPr>
            <a:xfrm>
              <a:off x="8102327" y="2909221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Блок-схема: альтернативный процесс 41"/>
          <p:cNvSpPr/>
          <p:nvPr/>
        </p:nvSpPr>
        <p:spPr>
          <a:xfrm>
            <a:off x="1331640" y="5665812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«АВЕРС» – школьная система завтрашнего дня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Рисунок 34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EKG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15751" y="3267818"/>
            <a:ext cx="3203848" cy="953270"/>
          </a:xfrm>
          <a:prstGeom prst="rect">
            <a:avLst/>
          </a:prstGeom>
        </p:spPr>
      </p:pic>
      <p:pic>
        <p:nvPicPr>
          <p:cNvPr id="49" name="Рисунок 48" descr="panasonic-pa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912" y="3030860"/>
            <a:ext cx="1623442" cy="1203901"/>
          </a:xfrm>
          <a:prstGeom prst="rect">
            <a:avLst/>
          </a:prstGeom>
        </p:spPr>
      </p:pic>
      <p:pic>
        <p:nvPicPr>
          <p:cNvPr id="50" name="Рисунок 49" descr="медиате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3996" y="3212976"/>
            <a:ext cx="1364985" cy="1024448"/>
          </a:xfrm>
          <a:prstGeom prst="rect">
            <a:avLst/>
          </a:prstGeom>
        </p:spPr>
      </p:pic>
      <p:pic>
        <p:nvPicPr>
          <p:cNvPr id="53" name="Рисунок 52" descr="izo-sens-3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8423920" y="2924944"/>
            <a:ext cx="720080" cy="1430018"/>
          </a:xfrm>
          <a:prstGeom prst="rect">
            <a:avLst/>
          </a:prstGeom>
        </p:spPr>
      </p:pic>
      <p:pic>
        <p:nvPicPr>
          <p:cNvPr id="54" name="Рисунок 53" descr="ofisnoe-rabochee-mesto-0000144564-preview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13378" y="3212976"/>
            <a:ext cx="1296144" cy="1094916"/>
          </a:xfrm>
          <a:prstGeom prst="rect">
            <a:avLst/>
          </a:prstGeom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2223294" y="689769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Расходы на реализацию проекта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143250" y="571500"/>
            <a:ext cx="2663825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1 052 000  </a:t>
            </a:r>
            <a:r>
              <a:rPr lang="ru-RU" sz="16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руб.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4214813" y="1214438"/>
            <a:ext cx="504825" cy="642937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833651">
            <a:off x="6200775" y="687388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57188" y="1928813"/>
            <a:ext cx="2000250" cy="5715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Средства гранта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1 000 000 руб.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3143250" y="1928813"/>
            <a:ext cx="2643188" cy="5715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Муниципальный бюджет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50 000 руб.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6643688" y="1928813"/>
            <a:ext cx="2000250" cy="5715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Спонсоры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2 000 руб.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0" y="2780928"/>
            <a:ext cx="9144000" cy="492125"/>
            <a:chOff x="0" y="3789611"/>
            <a:chExt cx="9144000" cy="492125"/>
          </a:xfrm>
        </p:grpSpPr>
        <p:grpSp>
          <p:nvGrpSpPr>
            <p:cNvPr id="3" name="Группа 36"/>
            <p:cNvGrpSpPr>
              <a:grpSpLocks/>
            </p:cNvGrpSpPr>
            <p:nvPr/>
          </p:nvGrpSpPr>
          <p:grpSpPr bwMode="auto">
            <a:xfrm>
              <a:off x="0" y="3789611"/>
              <a:ext cx="9144000" cy="71437"/>
              <a:chOff x="-207" y="5929313"/>
              <a:chExt cx="9144207" cy="428625"/>
            </a:xfrm>
          </p:grpSpPr>
          <p:sp>
            <p:nvSpPr>
              <p:cNvPr id="148" name="Прямоугольник 147"/>
              <p:cNvSpPr/>
              <p:nvPr/>
            </p:nvSpPr>
            <p:spPr>
              <a:xfrm>
                <a:off x="-207" y="5929313"/>
                <a:ext cx="9144207" cy="428625"/>
              </a:xfrm>
              <a:prstGeom prst="rect">
                <a:avLst/>
              </a:prstGeom>
              <a:solidFill>
                <a:srgbClr val="0B87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" name="TextBox 6"/>
              <p:cNvSpPr txBox="1">
                <a:spLocks noChangeArrowheads="1"/>
              </p:cNvSpPr>
              <p:nvPr/>
            </p:nvSpPr>
            <p:spPr bwMode="auto">
              <a:xfrm>
                <a:off x="-207" y="5976935"/>
                <a:ext cx="9144207" cy="314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0" name="Стрелка вниз 149"/>
            <p:cNvSpPr/>
            <p:nvPr/>
          </p:nvSpPr>
          <p:spPr>
            <a:xfrm>
              <a:off x="642938" y="3861048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Стрелка вниз 150"/>
            <p:cNvSpPr/>
            <p:nvPr/>
          </p:nvSpPr>
          <p:spPr>
            <a:xfrm>
              <a:off x="1857375" y="3857625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Стрелка вниз 151"/>
            <p:cNvSpPr/>
            <p:nvPr/>
          </p:nvSpPr>
          <p:spPr>
            <a:xfrm>
              <a:off x="3071813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Стрелка вниз 152"/>
            <p:cNvSpPr/>
            <p:nvPr/>
          </p:nvSpPr>
          <p:spPr>
            <a:xfrm>
              <a:off x="4357688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Стрелка вниз 153"/>
            <p:cNvSpPr/>
            <p:nvPr/>
          </p:nvSpPr>
          <p:spPr>
            <a:xfrm>
              <a:off x="5643563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Стрелка вниз 154"/>
            <p:cNvSpPr/>
            <p:nvPr/>
          </p:nvSpPr>
          <p:spPr>
            <a:xfrm>
              <a:off x="6929438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Стрелка вниз 155"/>
            <p:cNvSpPr/>
            <p:nvPr/>
          </p:nvSpPr>
          <p:spPr>
            <a:xfrm>
              <a:off x="8215313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4" name="Блок-схема: альтернативный процесс 43"/>
          <p:cNvSpPr/>
          <p:nvPr/>
        </p:nvSpPr>
        <p:spPr>
          <a:xfrm>
            <a:off x="357754" y="4299303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10 компьютеров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10 ноутбуков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5 проекторов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 интерактивных комплекса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ксерокс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5 принтеров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МФУ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 сканер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522268" y="4294311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«ЭКЖ» Аверс «Директор»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«Расписание»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«Библиотека»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«Тарификация»</a:t>
            </a:r>
            <a:endParaRPr lang="en-US" sz="1200" b="1" dirty="0" smtClean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4653857" y="4299303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Обучающие компьютерные программы 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(100 наименований)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Электронные  энциклопедии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6795206" y="4294311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Видеокамера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Цифровой фотоаппарат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Информационный киоск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Ламинатор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Устройство для брошюрования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Мебель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" name="Рисунок 32" descr="Aver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EKG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1035570"/>
            <a:ext cx="3203848" cy="953270"/>
          </a:xfrm>
          <a:prstGeom prst="rect">
            <a:avLst/>
          </a:prstGeom>
        </p:spPr>
      </p:pic>
      <p:pic>
        <p:nvPicPr>
          <p:cNvPr id="35" name="Рисунок 34" descr="panasonic-pa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08304" y="5013176"/>
            <a:ext cx="1623442" cy="1203901"/>
          </a:xfrm>
          <a:prstGeom prst="rect">
            <a:avLst/>
          </a:prstGeom>
        </p:spPr>
      </p:pic>
      <p:pic>
        <p:nvPicPr>
          <p:cNvPr id="34" name="Рисунок 33" descr="медиате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24328" y="548680"/>
            <a:ext cx="1364985" cy="1024448"/>
          </a:xfrm>
          <a:prstGeom prst="rect">
            <a:avLst/>
          </a:prstGeom>
        </p:spPr>
      </p:pic>
      <p:pic>
        <p:nvPicPr>
          <p:cNvPr id="83" name="Рисунок 82" descr="сайт школы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648072"/>
            <a:ext cx="1244072" cy="980728"/>
          </a:xfrm>
          <a:prstGeom prst="rect">
            <a:avLst/>
          </a:prstGeom>
        </p:spPr>
      </p:pic>
      <p:pic>
        <p:nvPicPr>
          <p:cNvPr id="82" name="Рисунок 81" descr="computer-network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43399" y="2688782"/>
            <a:ext cx="1439917" cy="1079938"/>
          </a:xfrm>
          <a:prstGeom prst="rect">
            <a:avLst/>
          </a:prstGeom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57188" y="714375"/>
            <a:ext cx="8501062" cy="5000625"/>
          </a:xfrm>
          <a:prstGeom prst="donut">
            <a:avLst>
              <a:gd name="adj" fmla="val 2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1" name="Блок-схема: альтернативный процесс 450"/>
          <p:cNvSpPr/>
          <p:nvPr/>
        </p:nvSpPr>
        <p:spPr>
          <a:xfrm>
            <a:off x="3779912" y="525437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3" name="Блок-схема: альтернативный процесс 452"/>
          <p:cNvSpPr/>
          <p:nvPr/>
        </p:nvSpPr>
        <p:spPr>
          <a:xfrm>
            <a:off x="6666840" y="1124744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Программно-аппаратный комплекс «</a:t>
            </a:r>
            <a:r>
              <a:rPr lang="ru-RU" sz="11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Медиатека</a:t>
            </a: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4" name="Блок-схема: альтернативный процесс 453"/>
          <p:cNvSpPr/>
          <p:nvPr/>
        </p:nvSpPr>
        <p:spPr>
          <a:xfrm>
            <a:off x="7544808" y="2770768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Компьютерный класс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6" name="Блок-схема: альтернативный процесс 455"/>
          <p:cNvSpPr/>
          <p:nvPr/>
        </p:nvSpPr>
        <p:spPr>
          <a:xfrm>
            <a:off x="768127" y="1196751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Школьный  сайт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7" name="Блок-схема: альтернативный процесс 456"/>
          <p:cNvSpPr/>
          <p:nvPr/>
        </p:nvSpPr>
        <p:spPr>
          <a:xfrm>
            <a:off x="214313" y="2851159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Локальная компьютерная сеть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8" name="Блок-схема: альтернативный процесс 457"/>
          <p:cNvSpPr/>
          <p:nvPr/>
        </p:nvSpPr>
        <p:spPr>
          <a:xfrm>
            <a:off x="738217" y="4459604"/>
            <a:ext cx="1476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администрации,  учителей и др.работников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06" name="Блок-схема: альтернативный процесс 505"/>
          <p:cNvSpPr/>
          <p:nvPr/>
        </p:nvSpPr>
        <p:spPr>
          <a:xfrm>
            <a:off x="6804248" y="4509120"/>
            <a:ext cx="1548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Мультимедийные</a:t>
            </a: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классы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26" name="Блок-схема: альтернативный процесс 525"/>
          <p:cNvSpPr/>
          <p:nvPr/>
        </p:nvSpPr>
        <p:spPr>
          <a:xfrm>
            <a:off x="3708080" y="5229280"/>
            <a:ext cx="1584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Сенсорный информационный киоск 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613490" y="2122696"/>
            <a:ext cx="3857652" cy="2357454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0">
            <a:solidFill>
              <a:srgbClr val="92D050"/>
            </a:solidFill>
          </a:ln>
          <a:effectLst>
            <a:outerShdw blurRad="76200" dir="13500000" sy="23000" kx="1200000" algn="br" rotWithShape="0">
              <a:schemeClr val="tx1">
                <a:lumMod val="65000"/>
                <a:lumOff val="35000"/>
                <a:alpha val="2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07492" y="2868613"/>
            <a:ext cx="8651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Блок-схема: альтернативный процесс 69"/>
          <p:cNvSpPr/>
          <p:nvPr/>
        </p:nvSpPr>
        <p:spPr>
          <a:xfrm>
            <a:off x="2400712" y="1844824"/>
            <a:ext cx="4214842" cy="2246792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Сетевое взаимодействие</a:t>
            </a: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2587126" y="2492896"/>
            <a:ext cx="3929090" cy="2286016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>
                <a:gd name="adj" fmla="val 721192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Развитие инфраструктуры</a:t>
            </a:r>
          </a:p>
        </p:txBody>
      </p:sp>
      <p:sp>
        <p:nvSpPr>
          <p:cNvPr id="73" name="Стрелка вниз 72"/>
          <p:cNvSpPr/>
          <p:nvPr/>
        </p:nvSpPr>
        <p:spPr>
          <a:xfrm rot="10800000">
            <a:off x="4396616" y="2081382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 rot="10800000" flipV="1">
            <a:off x="4386456" y="3716224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5244192" y="2938984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Стрелка вниз 75"/>
          <p:cNvSpPr/>
          <p:nvPr/>
        </p:nvSpPr>
        <p:spPr>
          <a:xfrm rot="5400000">
            <a:off x="3526160" y="2928824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Стрелка вниз 76"/>
          <p:cNvSpPr/>
          <p:nvPr/>
        </p:nvSpPr>
        <p:spPr>
          <a:xfrm rot="7440000">
            <a:off x="3712154" y="2369650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4160000" flipH="1">
            <a:off x="5084619" y="2381883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>
          <a:xfrm rot="14160000" flipV="1">
            <a:off x="3726627" y="3446877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18240000">
            <a:off x="5156627" y="3468085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" name="Рисунок 80" descr="computer-class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289144" y="2532656"/>
            <a:ext cx="1296144" cy="1256384"/>
          </a:xfrm>
          <a:prstGeom prst="rect">
            <a:avLst/>
          </a:prstGeom>
        </p:spPr>
      </p:pic>
      <p:pic>
        <p:nvPicPr>
          <p:cNvPr id="31" name="Рисунок 30" descr="izo-sens-33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flipH="1">
            <a:off x="5292080" y="4725144"/>
            <a:ext cx="720080" cy="1430018"/>
          </a:xfrm>
          <a:prstGeom prst="rect">
            <a:avLst/>
          </a:prstGeom>
        </p:spPr>
      </p:pic>
      <p:pic>
        <p:nvPicPr>
          <p:cNvPr id="32" name="Рисунок 31" descr="ofisnoe-rabochee-mesto-0000144564-preview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27584" y="5142396"/>
            <a:ext cx="1296144" cy="1094916"/>
          </a:xfrm>
          <a:prstGeom prst="rect">
            <a:avLst/>
          </a:prstGeom>
        </p:spPr>
      </p:pic>
      <p:pic>
        <p:nvPicPr>
          <p:cNvPr id="37" name="Рисунок 36" descr="Avers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142875" y="714375"/>
            <a:ext cx="3357563" cy="1785938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Расписание»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14313" y="2643188"/>
            <a:ext cx="3286125" cy="1285875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Сенсорный  информационный киоск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786438" y="2643188"/>
            <a:ext cx="3214687" cy="1285875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Библиотека»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5786438" y="785813"/>
            <a:ext cx="3143250" cy="17145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Электронный Классный  Журнал»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2571750" y="4071938"/>
            <a:ext cx="4071938" cy="714375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Директор»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643313" y="571500"/>
            <a:ext cx="200025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«АВЕРС»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429125" y="1214438"/>
            <a:ext cx="357188" cy="28575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0800000">
            <a:off x="3500438" y="1214438"/>
            <a:ext cx="642937" cy="642937"/>
          </a:xfrm>
          <a:prstGeom prst="bentArrow">
            <a:avLst>
              <a:gd name="adj1" fmla="val 21464"/>
              <a:gd name="adj2" fmla="val 30442"/>
              <a:gd name="adj3" fmla="val 32619"/>
              <a:gd name="adj4" fmla="val 4375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3500438" y="1214438"/>
            <a:ext cx="928687" cy="2286000"/>
          </a:xfrm>
          <a:prstGeom prst="bentArrow">
            <a:avLst>
              <a:gd name="adj1" fmla="val 16112"/>
              <a:gd name="adj2" fmla="val 21190"/>
              <a:gd name="adj3" fmla="val 25000"/>
              <a:gd name="adj4" fmla="val 4375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10800000" flipH="1">
            <a:off x="4786313" y="1214438"/>
            <a:ext cx="1000125" cy="2286000"/>
          </a:xfrm>
          <a:prstGeom prst="bentArrow">
            <a:avLst>
              <a:gd name="adj1" fmla="val 16112"/>
              <a:gd name="adj2" fmla="val 21190"/>
              <a:gd name="adj3" fmla="val 25000"/>
              <a:gd name="adj4" fmla="val 4375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Стрелка углом 41"/>
          <p:cNvSpPr/>
          <p:nvPr/>
        </p:nvSpPr>
        <p:spPr>
          <a:xfrm rot="10800000" flipH="1">
            <a:off x="5072063" y="1214438"/>
            <a:ext cx="714375" cy="714375"/>
          </a:xfrm>
          <a:prstGeom prst="bentArrow">
            <a:avLst>
              <a:gd name="adj1" fmla="val 21464"/>
              <a:gd name="adj2" fmla="val 30442"/>
              <a:gd name="adj3" fmla="val 32619"/>
              <a:gd name="adj4" fmla="val 4375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279" name="Группа 36"/>
          <p:cNvGrpSpPr>
            <a:grpSpLocks/>
          </p:cNvGrpSpPr>
          <p:nvPr/>
        </p:nvGrpSpPr>
        <p:grpSpPr bwMode="auto">
          <a:xfrm>
            <a:off x="0" y="4857750"/>
            <a:ext cx="9144000" cy="71438"/>
            <a:chOff x="-207" y="5929313"/>
            <a:chExt cx="9144207" cy="4286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-207" y="5976941"/>
              <a:ext cx="9144207" cy="31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" name="Стрелка вниз 39"/>
          <p:cNvSpPr/>
          <p:nvPr/>
        </p:nvSpPr>
        <p:spPr>
          <a:xfrm>
            <a:off x="642938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1857375" y="4929188"/>
            <a:ext cx="261938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3071813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4357688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643563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6929438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8215313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42875" y="5429250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Доля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учителей, использующих ИАС «Директор» и ИАС «ЭКЖ»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4786313" y="5429250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Доля родителей, учащихся, использующих ИАС «Директор» и ИАС «ЭКЖ»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43250" y="5786438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857625" y="5643563"/>
            <a:ext cx="571500" cy="6429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3071813" y="6000750"/>
            <a:ext cx="714375" cy="28575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2010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3786188" y="6000750"/>
            <a:ext cx="714375" cy="28575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2012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3143250" y="5429250"/>
            <a:ext cx="642938" cy="428625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42%</a:t>
            </a: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3786188" y="5286375"/>
            <a:ext cx="785812" cy="428625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91%</a:t>
            </a: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5" y="5357813"/>
            <a:ext cx="4429125" cy="10001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714875" y="5357813"/>
            <a:ext cx="4286250" cy="10001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572375" y="6000750"/>
            <a:ext cx="5715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286750" y="5643563"/>
            <a:ext cx="571500" cy="642937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8215313" y="6000750"/>
            <a:ext cx="714375" cy="28575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2012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7500938" y="5715000"/>
            <a:ext cx="642937" cy="285750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20%</a:t>
            </a: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Блок-схема: альтернативный процесс 62"/>
          <p:cNvSpPr/>
          <p:nvPr/>
        </p:nvSpPr>
        <p:spPr>
          <a:xfrm>
            <a:off x="8286750" y="5286375"/>
            <a:ext cx="642938" cy="428625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46%</a:t>
            </a: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7500938" y="6000750"/>
            <a:ext cx="714375" cy="28575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2010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5" name="Рисунок 64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95536" y="1284243"/>
            <a:ext cx="270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Серия 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«Начальная школа Кирилла и Мефодия»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95536" y="3213056"/>
            <a:ext cx="270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Серия 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«Школа развития личности»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2571750" y="4071937"/>
            <a:ext cx="4071938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Обучающие программы по предметам 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339752" y="571500"/>
            <a:ext cx="4284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Программно-аппаратный комплекс «</a:t>
            </a:r>
            <a:r>
              <a:rPr lang="ru-RU" sz="16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Медиатека</a:t>
            </a: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2020»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429125" y="1224598"/>
            <a:ext cx="357188" cy="2808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4857750"/>
            <a:ext cx="9144000" cy="71438"/>
            <a:chOff x="-207" y="5929313"/>
            <a:chExt cx="9144207" cy="4286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-207" y="5976941"/>
              <a:ext cx="9144207" cy="31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" name="Стрелка вниз 39"/>
          <p:cNvSpPr/>
          <p:nvPr/>
        </p:nvSpPr>
        <p:spPr>
          <a:xfrm>
            <a:off x="1141711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3558615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893351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7771720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-192405" y="5398770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Начальные классы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Русский язык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5" y="5357813"/>
            <a:ext cx="8677597" cy="10001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95536" y="2248649"/>
            <a:ext cx="270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Серия 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«Виртуальная школа Кирилла и Мефодия»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6099264" y="1264811"/>
            <a:ext cx="270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Серия 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«Репетиторы Кирилла и Мефодия»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6099264" y="3193624"/>
            <a:ext cx="270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Серия 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«Информационные технологии»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6099264" y="2229217"/>
            <a:ext cx="270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Серия 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«История, Искусство, Культура »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3127192" y="1230827"/>
            <a:ext cx="1301932" cy="2455723"/>
            <a:chOff x="3127192" y="1230827"/>
            <a:chExt cx="1301932" cy="2455723"/>
          </a:xfrm>
        </p:grpSpPr>
        <p:sp>
          <p:nvSpPr>
            <p:cNvPr id="37" name="Стрелка углом 36"/>
            <p:cNvSpPr/>
            <p:nvPr/>
          </p:nvSpPr>
          <p:spPr>
            <a:xfrm rot="10800000">
              <a:off x="3127192" y="1230827"/>
              <a:ext cx="1008000" cy="1529780"/>
            </a:xfrm>
            <a:prstGeom prst="bentArrow">
              <a:avLst>
                <a:gd name="adj1" fmla="val 13025"/>
                <a:gd name="adj2" fmla="val 16378"/>
                <a:gd name="adj3" fmla="val 27931"/>
                <a:gd name="adj4" fmla="val 45625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" name="Стрелка углом 37"/>
            <p:cNvSpPr/>
            <p:nvPr/>
          </p:nvSpPr>
          <p:spPr>
            <a:xfrm rot="10800000">
              <a:off x="3131840" y="1238279"/>
              <a:ext cx="1297284" cy="2448271"/>
            </a:xfrm>
            <a:prstGeom prst="bentArrow">
              <a:avLst>
                <a:gd name="adj1" fmla="val 11413"/>
                <a:gd name="adj2" fmla="val 11009"/>
                <a:gd name="adj3" fmla="val 25000"/>
                <a:gd name="adj4" fmla="val 39374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" name="Стрелка углом 69"/>
            <p:cNvSpPr/>
            <p:nvPr/>
          </p:nvSpPr>
          <p:spPr>
            <a:xfrm rot="10800000">
              <a:off x="3164097" y="1249214"/>
              <a:ext cx="714375" cy="612000"/>
            </a:xfrm>
            <a:prstGeom prst="bentArrow">
              <a:avLst>
                <a:gd name="adj1" fmla="val 21464"/>
                <a:gd name="adj2" fmla="val 30442"/>
                <a:gd name="adj3" fmla="val 32619"/>
                <a:gd name="adj4" fmla="val 43750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flipH="1">
            <a:off x="4792396" y="1239168"/>
            <a:ext cx="1301932" cy="2455723"/>
            <a:chOff x="3127192" y="1230827"/>
            <a:chExt cx="1301932" cy="2455723"/>
          </a:xfrm>
        </p:grpSpPr>
        <p:sp>
          <p:nvSpPr>
            <p:cNvPr id="73" name="Стрелка углом 72"/>
            <p:cNvSpPr/>
            <p:nvPr/>
          </p:nvSpPr>
          <p:spPr>
            <a:xfrm rot="10800000">
              <a:off x="3127192" y="1230827"/>
              <a:ext cx="1008000" cy="1529780"/>
            </a:xfrm>
            <a:prstGeom prst="bentArrow">
              <a:avLst>
                <a:gd name="adj1" fmla="val 13025"/>
                <a:gd name="adj2" fmla="val 16378"/>
                <a:gd name="adj3" fmla="val 27931"/>
                <a:gd name="adj4" fmla="val 45625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4" name="Стрелка углом 73"/>
            <p:cNvSpPr/>
            <p:nvPr/>
          </p:nvSpPr>
          <p:spPr>
            <a:xfrm rot="10800000">
              <a:off x="3131840" y="1238279"/>
              <a:ext cx="1297284" cy="2448271"/>
            </a:xfrm>
            <a:prstGeom prst="bentArrow">
              <a:avLst>
                <a:gd name="adj1" fmla="val 11413"/>
                <a:gd name="adj2" fmla="val 11009"/>
                <a:gd name="adj3" fmla="val 25000"/>
                <a:gd name="adj4" fmla="val 39374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5" name="Стрелка углом 74"/>
            <p:cNvSpPr/>
            <p:nvPr/>
          </p:nvSpPr>
          <p:spPr>
            <a:xfrm rot="10800000">
              <a:off x="3164097" y="1249214"/>
              <a:ext cx="714375" cy="612000"/>
            </a:xfrm>
            <a:prstGeom prst="bentArrow">
              <a:avLst>
                <a:gd name="adj1" fmla="val 21464"/>
                <a:gd name="adj2" fmla="val 30442"/>
                <a:gd name="adj3" fmla="val 32619"/>
                <a:gd name="adj4" fmla="val 43750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2278792" y="5403696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Биология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Физика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Алгебра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Геометрия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6382196" y="5398770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Иностранный язык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Природоведение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Трудовое обучение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Домоводство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4594820" y="5398770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Химия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География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Музыка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Рисование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" name="Рисунок 40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диатека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556781" y="1386488"/>
            <a:ext cx="6030438" cy="45259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47664" y="571500"/>
            <a:ext cx="612068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Библиотека  обучающих программ по предметам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трелка вниз 60"/>
          <p:cNvSpPr/>
          <p:nvPr/>
        </p:nvSpPr>
        <p:spPr>
          <a:xfrm rot="19121398">
            <a:off x="5229309" y="2321622"/>
            <a:ext cx="357188" cy="1836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Стрелка вниз 58"/>
          <p:cNvSpPr/>
          <p:nvPr/>
        </p:nvSpPr>
        <p:spPr>
          <a:xfrm rot="17901018">
            <a:off x="5429400" y="2257558"/>
            <a:ext cx="357188" cy="1008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Стрелка вниз 59"/>
          <p:cNvSpPr/>
          <p:nvPr/>
        </p:nvSpPr>
        <p:spPr>
          <a:xfrm rot="13929679">
            <a:off x="5389900" y="1350502"/>
            <a:ext cx="357188" cy="1152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 rot="16200000">
            <a:off x="5419574" y="1900310"/>
            <a:ext cx="357188" cy="972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3433299">
            <a:off x="5157129" y="467042"/>
            <a:ext cx="357188" cy="2016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4857750"/>
            <a:ext cx="9144000" cy="71438"/>
            <a:chOff x="-207" y="5929313"/>
            <a:chExt cx="9144207" cy="4286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-207" y="5976941"/>
              <a:ext cx="9144207" cy="31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" name="Стрелка вниз 39"/>
          <p:cNvSpPr/>
          <p:nvPr/>
        </p:nvSpPr>
        <p:spPr>
          <a:xfrm>
            <a:off x="1141711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3558615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893351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7771720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-192405" y="5398770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Кабинет 1 класса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Кабинет 2 класса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Кабинет 3 класса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Кабинет 4 класса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5" y="5357813"/>
            <a:ext cx="8677597" cy="10001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95536" y="579210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директора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062960" y="2060848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библиотекаря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2571750" y="4210090"/>
            <a:ext cx="4071938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Учебные  кабинеты 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398645" y="2638872"/>
            <a:ext cx="357188" cy="1548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95536" y="3478962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секретаря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395536" y="1545794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зам.директора по УВР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6062960" y="3518734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Сенсорный информационный киоск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6062960" y="2759609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Электронная учительская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2278792" y="5403696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Русский язык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Информатика 1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Информатика 2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6382196" y="5398770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Иностранный язык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Технологии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Кабинет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дошкольной группы</a:t>
            </a: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4594820" y="5398770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Физика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Биология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География</a:t>
            </a: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6062960" y="548680"/>
            <a:ext cx="2700000" cy="5652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Бухгалтерия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062960" y="1340768"/>
            <a:ext cx="2700000" cy="5652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Врача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395536" y="2512378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зам.директора по ВР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Стрелка вниз 51"/>
          <p:cNvSpPr/>
          <p:nvPr/>
        </p:nvSpPr>
        <p:spPr>
          <a:xfrm rot="2576649">
            <a:off x="3549980" y="2352552"/>
            <a:ext cx="357188" cy="1728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 rot="4142365">
            <a:off x="3371625" y="2131504"/>
            <a:ext cx="357188" cy="972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 rot="8143236">
            <a:off x="3565192" y="586759"/>
            <a:ext cx="357188" cy="1800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Стрелка вниз 54"/>
          <p:cNvSpPr/>
          <p:nvPr/>
        </p:nvSpPr>
        <p:spPr>
          <a:xfrm rot="7408890">
            <a:off x="3355444" y="1554286"/>
            <a:ext cx="357188" cy="1044000"/>
          </a:xfrm>
          <a:prstGeom prst="downArrow">
            <a:avLst>
              <a:gd name="adj1" fmla="val 43904"/>
              <a:gd name="adj2" fmla="val 6523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3779912" y="1700808"/>
            <a:ext cx="1584176" cy="1224136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Локальная сеть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" name="Рисунок 40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трелка вниз 45"/>
          <p:cNvSpPr/>
          <p:nvPr/>
        </p:nvSpPr>
        <p:spPr>
          <a:xfrm rot="18833651">
            <a:off x="6025875" y="720113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2739430">
            <a:off x="2389886" y="721340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2739430">
            <a:off x="3849478" y="712196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8833651">
            <a:off x="4611603" y="729257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833651">
            <a:off x="7462236" y="723045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1094877" y="723849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Опыт участия школы в национальном проекте «Образование»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3786188"/>
            <a:ext cx="9144000" cy="71437"/>
            <a:chOff x="-207" y="5929313"/>
            <a:chExt cx="9144207" cy="428625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TextBox 6"/>
            <p:cNvSpPr txBox="1">
              <a:spLocks noChangeArrowheads="1"/>
            </p:cNvSpPr>
            <p:nvPr/>
          </p:nvSpPr>
          <p:spPr bwMode="auto">
            <a:xfrm>
              <a:off x="-207" y="5976935"/>
              <a:ext cx="9144207" cy="31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" name="Блок-схема: альтернативный процесс 142"/>
          <p:cNvSpPr/>
          <p:nvPr/>
        </p:nvSpPr>
        <p:spPr>
          <a:xfrm>
            <a:off x="357754" y="4299303"/>
            <a:ext cx="8390710" cy="190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2000" indent="2520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победитель конкурса лучших учителей РФ</a:t>
            </a:r>
          </a:p>
          <a:p>
            <a:pPr marL="252000" lvl="0" indent="252000" algn="l">
              <a:buFont typeface="Arial" pitchFamily="34" charset="0"/>
              <a:buChar char="•"/>
              <a:tabLst>
                <a:tab pos="228600" algn="l"/>
                <a:tab pos="457200" algn="l"/>
                <a:tab pos="1350963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лауреат конкурсного отбора ОУ Кировской области, грант  100 000 рублей</a:t>
            </a:r>
          </a:p>
          <a:p>
            <a:pPr marL="252000" lvl="0" indent="252000" algn="l">
              <a:buFont typeface="Arial" pitchFamily="34" charset="0"/>
              <a:buChar char="•"/>
              <a:tabLst>
                <a:tab pos="228600" algn="l"/>
                <a:tab pos="457200" algn="l"/>
                <a:tab pos="1350963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 за проект «Твори добро себе во благо»,  грант 10000 руб.</a:t>
            </a:r>
          </a:p>
          <a:p>
            <a:pPr marL="252000" lvl="0" indent="252000" algn="l">
              <a:buFont typeface="Arial" pitchFamily="34" charset="0"/>
              <a:buChar char="•"/>
              <a:tabLst>
                <a:tab pos="228600" algn="l"/>
                <a:tab pos="457200" algn="l"/>
                <a:tab pos="1350963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 за проект «Школьный дворик», грант  3000 руб.</a:t>
            </a:r>
          </a:p>
          <a:p>
            <a:pPr marL="252000" lvl="0" indent="252000" algn="l">
              <a:buFont typeface="Arial" pitchFamily="34" charset="0"/>
              <a:buChar char="•"/>
              <a:tabLst>
                <a:tab pos="228600" algn="l"/>
                <a:tab pos="457200" algn="l"/>
                <a:tab pos="1350963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победитель в номинации «Лучший </a:t>
            </a:r>
            <a:r>
              <a:rPr lang="ru-RU" sz="14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воспитатель»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52000" lvl="0" indent="252000" algn="l">
              <a:buFont typeface="Arial" pitchFamily="34" charset="0"/>
              <a:buChar char="•"/>
              <a:tabLst>
                <a:tab pos="228600" algn="l"/>
                <a:tab pos="457200" algn="l"/>
                <a:tab pos="1350963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победитель областного конкурса инновационных проектов  в  номинации «Электронная школа»,  грант 1 000 000 рублей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Стрелка вниз 149"/>
          <p:cNvSpPr/>
          <p:nvPr/>
        </p:nvSpPr>
        <p:spPr>
          <a:xfrm>
            <a:off x="704970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Стрелка вниз 150"/>
          <p:cNvSpPr/>
          <p:nvPr/>
        </p:nvSpPr>
        <p:spPr>
          <a:xfrm>
            <a:off x="2212686" y="385762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3701373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5183953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>
          <a:xfrm>
            <a:off x="6659088" y="3852633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>
            <a:off x="8129759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" name="Picture 2" descr="F:\1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519" y="2607193"/>
            <a:ext cx="720000" cy="1027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" descr="F:\2 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6505" y="2607193"/>
            <a:ext cx="720000" cy="1055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4" descr="F:\3 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53491" y="2607193"/>
            <a:ext cx="720000" cy="1010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6" descr="F:\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4448" y="2607193"/>
            <a:ext cx="720000" cy="1030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1" name="Группа 40"/>
          <p:cNvGrpSpPr/>
          <p:nvPr/>
        </p:nvGrpSpPr>
        <p:grpSpPr>
          <a:xfrm>
            <a:off x="197800" y="1907688"/>
            <a:ext cx="8679276" cy="551981"/>
            <a:chOff x="197800" y="2099712"/>
            <a:chExt cx="8679276" cy="551981"/>
          </a:xfrm>
        </p:grpSpPr>
        <p:sp>
          <p:nvSpPr>
            <p:cNvPr id="66" name="Блок-схема: альтернативный процесс 65"/>
            <p:cNvSpPr/>
            <p:nvPr/>
          </p:nvSpPr>
          <p:spPr>
            <a:xfrm>
              <a:off x="197800" y="2111693"/>
              <a:ext cx="1368000" cy="540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2007г.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7" name="Блок-схема: альтернативный процесс 66"/>
            <p:cNvSpPr/>
            <p:nvPr/>
          </p:nvSpPr>
          <p:spPr>
            <a:xfrm>
              <a:off x="1660055" y="2111693"/>
              <a:ext cx="1368000" cy="540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2008г.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" name="Блок-схема: альтернативный процесс 68"/>
            <p:cNvSpPr/>
            <p:nvPr/>
          </p:nvSpPr>
          <p:spPr>
            <a:xfrm>
              <a:off x="4584565" y="2111693"/>
              <a:ext cx="1368000" cy="540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2009г.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Блок-схема: альтернативный процесс 42"/>
            <p:cNvSpPr/>
            <p:nvPr/>
          </p:nvSpPr>
          <p:spPr>
            <a:xfrm>
              <a:off x="6046820" y="2099712"/>
              <a:ext cx="1368000" cy="540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2010г.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Блок-схема: альтернативный процесс 38"/>
            <p:cNvSpPr/>
            <p:nvPr/>
          </p:nvSpPr>
          <p:spPr>
            <a:xfrm>
              <a:off x="3122310" y="2099712"/>
              <a:ext cx="1368000" cy="540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2008г.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Блок-схема: альтернативный процесс 39"/>
            <p:cNvSpPr/>
            <p:nvPr/>
          </p:nvSpPr>
          <p:spPr>
            <a:xfrm>
              <a:off x="7509076" y="2099712"/>
              <a:ext cx="1368000" cy="540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2010г.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2" name="Picture 2" descr="F:\1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0477" y="2607193"/>
            <a:ext cx="720000" cy="1027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Picture 2" descr="F:\1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7463" y="2607193"/>
            <a:ext cx="720000" cy="1027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 descr="Avers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47664" y="571500"/>
            <a:ext cx="612068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Оснащение учебных кабинетов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SDC107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6240" y="1511072"/>
            <a:ext cx="60486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47664" y="571500"/>
            <a:ext cx="612068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Компьютерные классы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SDC10743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610528" y="1492522"/>
            <a:ext cx="6062357" cy="454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339752" y="571500"/>
            <a:ext cx="4284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Сенсорный информационный киоск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gray">
          <a:xfrm>
            <a:off x="562490" y="2144792"/>
            <a:ext cx="2709030" cy="270903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18372" y="1484784"/>
            <a:ext cx="8674108" cy="4346443"/>
            <a:chOff x="146041" y="1890845"/>
            <a:chExt cx="8674108" cy="4346443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146041" y="2214554"/>
              <a:ext cx="3392497" cy="3392496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" name="Picture 2" descr="F:\для Кильмаковой Е. Э\SDC10719.JPG"/>
            <p:cNvPicPr>
              <a:picLocks noChangeAspect="1" noChangeArrowheads="1"/>
            </p:cNvPicPr>
            <p:nvPr/>
          </p:nvPicPr>
          <p:blipFill>
            <a:blip r:embed="rId3" cstate="email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6355878" y="1890845"/>
              <a:ext cx="2464271" cy="4346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2523769" y="1963741"/>
              <a:ext cx="3406788" cy="45052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</a:rPr>
                <a:t>Оценки учащегося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>
              <a:off x="3001950" y="2773026"/>
              <a:ext cx="3406788" cy="44909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</a:rPr>
                <a:t>Расписание уроков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gray">
            <a:xfrm>
              <a:off x="3288813" y="3434504"/>
              <a:ext cx="3405357" cy="45052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</a:rPr>
                <a:t>Домашнее задание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5" name="AutoShape 9"/>
            <p:cNvSpPr>
              <a:spLocks noChangeArrowheads="1"/>
            </p:cNvSpPr>
            <p:nvPr/>
          </p:nvSpPr>
          <p:spPr bwMode="gray">
            <a:xfrm>
              <a:off x="3290875" y="4097412"/>
              <a:ext cx="3406788" cy="4505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</a:rPr>
                <a:t>Количество пропусков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6" name="AutoShape 10"/>
            <p:cNvSpPr>
              <a:spLocks noChangeArrowheads="1"/>
            </p:cNvSpPr>
            <p:nvPr/>
          </p:nvSpPr>
          <p:spPr bwMode="gray">
            <a:xfrm>
              <a:off x="3009570" y="4760320"/>
              <a:ext cx="3406788" cy="45052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</a:rPr>
                <a:t>Замечания учителей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AutoShape 9"/>
            <p:cNvSpPr>
              <a:spLocks noChangeArrowheads="1"/>
            </p:cNvSpPr>
            <p:nvPr/>
          </p:nvSpPr>
          <p:spPr bwMode="gray">
            <a:xfrm>
              <a:off x="2533929" y="5409965"/>
              <a:ext cx="3406788" cy="4505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</a:rPr>
                <a:t>Объявления школы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608606" y="3269751"/>
              <a:ext cx="2366369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Терминал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позволяет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отслеживать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pic>
        <p:nvPicPr>
          <p:cNvPr id="18" name="Рисунок 17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339752" y="571500"/>
            <a:ext cx="4284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Школьный сайт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" name="Рисунок 18" descr="сайт школ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4680" y="1286478"/>
            <a:ext cx="5754640" cy="45365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587322" y="6021288"/>
            <a:ext cx="396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http://www.belorechensk.far.ru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5536" y="571500"/>
            <a:ext cx="828092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Функции электронной школы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2" name="Схема 51"/>
          <p:cNvGraphicFramePr/>
          <p:nvPr/>
        </p:nvGraphicFramePr>
        <p:xfrm>
          <a:off x="827584" y="1638072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475656" y="5250686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Электронная сельская школа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6742400" y="1268760"/>
            <a:ext cx="2016224" cy="4032448"/>
          </a:xfrm>
          <a:prstGeom prst="roundRect">
            <a:avLst>
              <a:gd name="adj" fmla="val 6790"/>
            </a:avLst>
          </a:prstGeom>
          <a:solidFill>
            <a:srgbClr val="99FF99"/>
          </a:solidFill>
          <a:ln>
            <a:solidFill>
              <a:srgbClr val="0E8A2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613528" y="1268760"/>
            <a:ext cx="2016224" cy="2879432"/>
          </a:xfrm>
          <a:prstGeom prst="roundRect">
            <a:avLst>
              <a:gd name="adj" fmla="val 6790"/>
            </a:avLst>
          </a:prstGeom>
          <a:solidFill>
            <a:srgbClr val="FFCCFF"/>
          </a:solidFill>
          <a:ln>
            <a:solidFill>
              <a:srgbClr val="0E8A2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504976" y="1269648"/>
            <a:ext cx="2016224" cy="2879432"/>
          </a:xfrm>
          <a:prstGeom prst="roundRect">
            <a:avLst>
              <a:gd name="adj" fmla="val 6790"/>
            </a:avLst>
          </a:prstGeom>
          <a:solidFill>
            <a:srgbClr val="FFFF00"/>
          </a:solidFill>
          <a:ln>
            <a:solidFill>
              <a:srgbClr val="0E8A2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395536" y="1268760"/>
            <a:ext cx="2016224" cy="4968552"/>
          </a:xfrm>
          <a:prstGeom prst="roundRect">
            <a:avLst>
              <a:gd name="adj" fmla="val 6790"/>
            </a:avLst>
          </a:prstGeom>
          <a:solidFill>
            <a:srgbClr val="CCECFF"/>
          </a:solidFill>
          <a:ln>
            <a:solidFill>
              <a:srgbClr val="0E8A2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95360" y="1412856"/>
            <a:ext cx="1800000" cy="720000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Административный центр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832064" y="1398341"/>
            <a:ext cx="1800000" cy="720000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Медиатека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5536" y="571500"/>
            <a:ext cx="828092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Информационный центр электронной школы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2607595" y="1397373"/>
            <a:ext cx="1800000" cy="720000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учителей, персонала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4719830" y="1393424"/>
            <a:ext cx="1800000" cy="720000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Компьютерные классы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555424" y="3011539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</a:t>
            </a:r>
            <a:r>
              <a:rPr lang="ru-RU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АВЕРС:Расписание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555424" y="3674198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Тарификация»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555424" y="4336857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SMS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-сервис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555424" y="4999516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Сенсорный киоск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555424" y="5662176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Электронная почта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555424" y="2348880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Директор»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3466789" y="2132855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Стрелка вниз 58"/>
          <p:cNvSpPr/>
          <p:nvPr/>
        </p:nvSpPr>
        <p:spPr>
          <a:xfrm>
            <a:off x="1331640" y="2132856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2679472" y="2656344"/>
            <a:ext cx="1712144" cy="1342264"/>
            <a:chOff x="3225232" y="2472616"/>
            <a:chExt cx="1712144" cy="1342264"/>
          </a:xfrm>
          <a:solidFill>
            <a:srgbClr val="0FA14A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89" name="Блок-схема: альтернативный процесс 88"/>
            <p:cNvSpPr/>
            <p:nvPr/>
          </p:nvSpPr>
          <p:spPr>
            <a:xfrm>
              <a:off x="3225232" y="2472616"/>
              <a:ext cx="1692000" cy="396000"/>
            </a:xfrm>
            <a:prstGeom prst="flowChartAlternateProces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ИАС «АВЕРС: ЭКЖ»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0" name="Блок-схема: альтернативный процесс 89"/>
            <p:cNvSpPr/>
            <p:nvPr/>
          </p:nvSpPr>
          <p:spPr>
            <a:xfrm>
              <a:off x="3245376" y="3418880"/>
              <a:ext cx="1692000" cy="396000"/>
            </a:xfrm>
            <a:prstGeom prst="flowChartAlternateProces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Мультимедийные</a:t>
              </a:r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комплексы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3" name="Стрелка вниз 92"/>
          <p:cNvSpPr/>
          <p:nvPr/>
        </p:nvSpPr>
        <p:spPr>
          <a:xfrm>
            <a:off x="1331640" y="2759744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Стрелка вниз 93"/>
          <p:cNvSpPr/>
          <p:nvPr/>
        </p:nvSpPr>
        <p:spPr>
          <a:xfrm>
            <a:off x="1331640" y="3429024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Стрелка вниз 94"/>
          <p:cNvSpPr/>
          <p:nvPr/>
        </p:nvSpPr>
        <p:spPr>
          <a:xfrm>
            <a:off x="1331640" y="4087256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6" name="Стрелка вниз 95"/>
          <p:cNvSpPr/>
          <p:nvPr/>
        </p:nvSpPr>
        <p:spPr>
          <a:xfrm>
            <a:off x="1331640" y="5414768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Стрелка вниз 96"/>
          <p:cNvSpPr/>
          <p:nvPr/>
        </p:nvSpPr>
        <p:spPr>
          <a:xfrm>
            <a:off x="1331640" y="4755648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4772704" y="2656344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Интерактивные комплексы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4792848" y="3602608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Доступ к сети Интернет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6886416" y="4559920"/>
            <a:ext cx="1692000" cy="648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Электронная  база учебных программ и методических материалов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6872872" y="2646184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Электронная  библиотека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6893016" y="3626600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ЦОР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" name="Стрелка вниз 107"/>
          <p:cNvSpPr/>
          <p:nvPr/>
        </p:nvSpPr>
        <p:spPr>
          <a:xfrm>
            <a:off x="3472448" y="3063488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9" name="Стрелка вниз 108"/>
          <p:cNvSpPr/>
          <p:nvPr/>
        </p:nvSpPr>
        <p:spPr>
          <a:xfrm>
            <a:off x="5560410" y="2133744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0" name="Стрелка вниз 109"/>
          <p:cNvSpPr/>
          <p:nvPr/>
        </p:nvSpPr>
        <p:spPr>
          <a:xfrm>
            <a:off x="5566069" y="3064377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Стрелка вниз 110"/>
          <p:cNvSpPr/>
          <p:nvPr/>
        </p:nvSpPr>
        <p:spPr>
          <a:xfrm>
            <a:off x="7650418" y="2143016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Стрелка вниз 111"/>
          <p:cNvSpPr/>
          <p:nvPr/>
        </p:nvSpPr>
        <p:spPr>
          <a:xfrm>
            <a:off x="7656077" y="3073649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Стрелка вниз 112"/>
          <p:cNvSpPr/>
          <p:nvPr/>
        </p:nvSpPr>
        <p:spPr>
          <a:xfrm>
            <a:off x="7659072" y="4019912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8" name="Рисунок 117" descr="panasonic-pa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4293096"/>
            <a:ext cx="1623442" cy="1203901"/>
          </a:xfrm>
          <a:prstGeom prst="rect">
            <a:avLst/>
          </a:prstGeom>
        </p:spPr>
      </p:pic>
      <p:pic>
        <p:nvPicPr>
          <p:cNvPr id="122" name="Рисунок 121" descr="izo-sens-3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211960" y="4797152"/>
            <a:ext cx="720080" cy="1430018"/>
          </a:xfrm>
          <a:prstGeom prst="rect">
            <a:avLst/>
          </a:prstGeom>
        </p:spPr>
      </p:pic>
      <p:pic>
        <p:nvPicPr>
          <p:cNvPr id="123" name="Рисунок 122" descr="ofisnoe-rabochee-mesto-0000144564-preview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71800" y="4221088"/>
            <a:ext cx="1296144" cy="1094916"/>
          </a:xfrm>
          <a:prstGeom prst="rect">
            <a:avLst/>
          </a:prstGeom>
        </p:spPr>
      </p:pic>
      <p:pic>
        <p:nvPicPr>
          <p:cNvPr id="46" name="Рисунок 45" descr="Avers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Хорда 156"/>
          <p:cNvSpPr>
            <a:spLocks noChangeArrowheads="1"/>
          </p:cNvSpPr>
          <p:nvPr/>
        </p:nvSpPr>
        <p:spPr bwMode="auto">
          <a:xfrm flipH="1">
            <a:off x="4637087" y="548680"/>
            <a:ext cx="9013825" cy="5857875"/>
          </a:xfrm>
          <a:custGeom>
            <a:avLst/>
            <a:gdLst>
              <a:gd name="T0" fmla="*/ 3874198 w 7788276"/>
              <a:gd name="T1" fmla="*/ 38 h 5857875"/>
              <a:gd name="T2" fmla="*/ 3894964 w 7788276"/>
              <a:gd name="T3" fmla="*/ 5857875 h 5857875"/>
              <a:gd name="T4" fmla="*/ 3884579 w 7788276"/>
              <a:gd name="T5" fmla="*/ 2928955 h 5857875"/>
              <a:gd name="T6" fmla="*/ 17694720 60000 65536"/>
              <a:gd name="T7" fmla="*/ 5898240 60000 65536"/>
              <a:gd name="T8" fmla="*/ 11796480 60000 65536"/>
              <a:gd name="T9" fmla="*/ 1140567 w 7788276"/>
              <a:gd name="T10" fmla="*/ 857865 h 5857875"/>
              <a:gd name="T11" fmla="*/ 6647709 w 7788276"/>
              <a:gd name="T12" fmla="*/ 5000010 h 5857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8276" h="5857875">
                <a:moveTo>
                  <a:pt x="3874198" y="38"/>
                </a:moveTo>
                <a:lnTo>
                  <a:pt x="3874198" y="38"/>
                </a:lnTo>
                <a:cubicBezTo>
                  <a:pt x="3880844" y="12"/>
                  <a:pt x="3887491" y="-1"/>
                  <a:pt x="3894138" y="0"/>
                </a:cubicBezTo>
                <a:cubicBezTo>
                  <a:pt x="6044811" y="0"/>
                  <a:pt x="7788276" y="1311330"/>
                  <a:pt x="7788276" y="2928938"/>
                </a:cubicBezTo>
                <a:cubicBezTo>
                  <a:pt x="7788276" y="4546304"/>
                  <a:pt x="6045310" y="5857535"/>
                  <a:pt x="3894957" y="5857875"/>
                </a:cubicBezTo>
                <a:close/>
              </a:path>
            </a:pathLst>
          </a:custGeom>
          <a:gradFill rotWithShape="1">
            <a:gsLst>
              <a:gs pos="0">
                <a:srgbClr val="FB7B6D"/>
              </a:gs>
              <a:gs pos="100000">
                <a:srgbClr val="E1E8F5"/>
              </a:gs>
            </a:gsLst>
            <a:lin ang="108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Хорда 156"/>
          <p:cNvSpPr/>
          <p:nvPr/>
        </p:nvSpPr>
        <p:spPr>
          <a:xfrm>
            <a:off x="-4248150" y="549275"/>
            <a:ext cx="8496300" cy="5857875"/>
          </a:xfrm>
          <a:prstGeom prst="chord">
            <a:avLst>
              <a:gd name="adj1" fmla="val 16176594"/>
              <a:gd name="adj2" fmla="val 5399028"/>
            </a:avLst>
          </a:prstGeom>
          <a:gradFill flip="none" rotWithShape="1">
            <a:gsLst>
              <a:gs pos="0">
                <a:srgbClr val="1BED3E"/>
              </a:gs>
              <a:gs pos="50000">
                <a:srgbClr val="39EF5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Создание информационного центра электронной школы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 rot="1284628">
            <a:off x="863800" y="1846845"/>
            <a:ext cx="3692994" cy="1571612"/>
          </a:xfrm>
          <a:prstGeom prst="ellipse">
            <a:avLst/>
          </a:prstGeom>
          <a:gradFill>
            <a:gsLst>
              <a:gs pos="0">
                <a:srgbClr val="66AE1E">
                  <a:alpha val="85000"/>
                </a:srgbClr>
              </a:gs>
              <a:gs pos="100000">
                <a:srgbClr val="377A1C">
                  <a:alpha val="87000"/>
                </a:srgbClr>
              </a:gs>
            </a:gsLst>
            <a:lin ang="5400000" scaled="0"/>
          </a:gradFill>
          <a:ln w="0">
            <a:solidFill>
              <a:srgbClr val="92D050"/>
            </a:solidFill>
          </a:ln>
          <a:effectLst>
            <a:outerShdw blurRad="76200" dir="13500000" sy="23000" kx="1200000" algn="br" rotWithShape="0">
              <a:schemeClr val="tx1">
                <a:lumMod val="65000"/>
                <a:lumOff val="35000"/>
                <a:alpha val="2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Овал 58"/>
          <p:cNvSpPr>
            <a:spLocks noChangeArrowheads="1"/>
          </p:cNvSpPr>
          <p:nvPr/>
        </p:nvSpPr>
        <p:spPr bwMode="auto">
          <a:xfrm rot="9180000">
            <a:off x="4857750" y="1629370"/>
            <a:ext cx="3919538" cy="1571625"/>
          </a:xfrm>
          <a:prstGeom prst="ellipse">
            <a:avLst/>
          </a:prstGeom>
          <a:solidFill>
            <a:srgbClr val="FF33CC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60" name="Овал 59"/>
          <p:cNvSpPr/>
          <p:nvPr/>
        </p:nvSpPr>
        <p:spPr>
          <a:xfrm rot="20570803">
            <a:off x="749300" y="3495675"/>
            <a:ext cx="4086225" cy="1571625"/>
          </a:xfrm>
          <a:prstGeom prst="ellipse">
            <a:avLst/>
          </a:prstGeom>
          <a:gradFill>
            <a:gsLst>
              <a:gs pos="0">
                <a:srgbClr val="1FE16E"/>
              </a:gs>
              <a:gs pos="100000">
                <a:srgbClr val="0FA14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62" name="Овал 61"/>
          <p:cNvSpPr>
            <a:spLocks noChangeArrowheads="1"/>
          </p:cNvSpPr>
          <p:nvPr/>
        </p:nvSpPr>
        <p:spPr bwMode="auto">
          <a:xfrm rot="5400000">
            <a:off x="3190875" y="1239838"/>
            <a:ext cx="3336925" cy="2000250"/>
          </a:xfrm>
          <a:prstGeom prst="ellipse">
            <a:avLst/>
          </a:prstGeom>
          <a:gradFill rotWithShape="0">
            <a:gsLst>
              <a:gs pos="0">
                <a:srgbClr val="31859C"/>
              </a:gs>
              <a:gs pos="100000">
                <a:srgbClr val="31859C"/>
              </a:gs>
            </a:gsLst>
            <a:lin ang="5400000"/>
          </a:gra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vert="eaVert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3" name="Овал 61"/>
          <p:cNvSpPr>
            <a:spLocks noChangeArrowheads="1"/>
          </p:cNvSpPr>
          <p:nvPr/>
        </p:nvSpPr>
        <p:spPr bwMode="auto">
          <a:xfrm rot="5400000">
            <a:off x="3182937" y="3736976"/>
            <a:ext cx="3336925" cy="2000250"/>
          </a:xfrm>
          <a:prstGeom prst="ellipse">
            <a:avLst/>
          </a:prstGeom>
          <a:solidFill>
            <a:srgbClr val="3CA2BE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vert="eaVert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61" name="Овал 60"/>
          <p:cNvSpPr>
            <a:spLocks noChangeArrowheads="1"/>
          </p:cNvSpPr>
          <p:nvPr/>
        </p:nvSpPr>
        <p:spPr bwMode="auto">
          <a:xfrm rot="1320000">
            <a:off x="5004000" y="3564000"/>
            <a:ext cx="3971925" cy="157162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3708400" y="1628775"/>
            <a:ext cx="2357438" cy="928688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Управленческий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1619250" y="2060575"/>
            <a:ext cx="2312988" cy="11430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Организационный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6011863" y="1785938"/>
            <a:ext cx="1990725" cy="922337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Методический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476375" y="3644900"/>
            <a:ext cx="2528888" cy="11430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Технический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6" name="Блок-схема: альтернативный процесс 155"/>
          <p:cNvSpPr/>
          <p:nvPr/>
        </p:nvSpPr>
        <p:spPr>
          <a:xfrm>
            <a:off x="5508625" y="3708000"/>
            <a:ext cx="2643188" cy="11430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Научный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9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1371873"/>
            <a:ext cx="762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360" y="4581128"/>
            <a:ext cx="762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5517232"/>
            <a:ext cx="762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4437063"/>
            <a:ext cx="7254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7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088" y="2781300"/>
            <a:ext cx="1085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8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31913" y="1773238"/>
            <a:ext cx="762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Блок-схема: альтернативный процесс 67"/>
          <p:cNvSpPr/>
          <p:nvPr/>
        </p:nvSpPr>
        <p:spPr>
          <a:xfrm>
            <a:off x="3708400" y="4437063"/>
            <a:ext cx="2357438" cy="11430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Коммуникативный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914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7984" y="764704"/>
            <a:ext cx="762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Овал 64"/>
          <p:cNvSpPr/>
          <p:nvPr/>
        </p:nvSpPr>
        <p:spPr>
          <a:xfrm>
            <a:off x="4067175" y="2781300"/>
            <a:ext cx="1571625" cy="15001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Блок-схема: альтернативный процесс 65"/>
          <p:cNvSpPr>
            <a:spLocks noChangeArrowheads="1"/>
          </p:cNvSpPr>
          <p:nvPr/>
        </p:nvSpPr>
        <p:spPr bwMode="auto">
          <a:xfrm>
            <a:off x="3923928" y="3286125"/>
            <a:ext cx="1790378" cy="571500"/>
          </a:xfrm>
          <a:prstGeom prst="flowChartAlternateProcess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Информационный</a:t>
            </a:r>
            <a:b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центр</a:t>
            </a:r>
            <a:endParaRPr lang="ru-RU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Рисунок 28" descr="Avers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bfcVw8n1Nj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2992" y="1309384"/>
            <a:ext cx="1260000" cy="1058400"/>
          </a:xfrm>
          <a:prstGeom prst="rect">
            <a:avLst/>
          </a:prstGeom>
        </p:spPr>
      </p:pic>
      <p:pic>
        <p:nvPicPr>
          <p:cNvPr id="54" name="Рисунок 53" descr="600Обложка_Программы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624" y="1340768"/>
            <a:ext cx="648024" cy="1080041"/>
          </a:xfrm>
          <a:prstGeom prst="rect">
            <a:avLst/>
          </a:prstGeom>
        </p:spPr>
      </p:pic>
      <p:sp>
        <p:nvSpPr>
          <p:cNvPr id="40" name="Стрелка вниз 39"/>
          <p:cNvSpPr/>
          <p:nvPr/>
        </p:nvSpPr>
        <p:spPr>
          <a:xfrm flipV="1">
            <a:off x="947655" y="2925257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 flipV="1">
            <a:off x="3736615" y="2925257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 flipV="1">
            <a:off x="5131095" y="2925257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 flipV="1">
            <a:off x="7920056" y="2925257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flipV="1">
            <a:off x="2342135" y="2922549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339752" y="571500"/>
            <a:ext cx="4176464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Система повышения квалификации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4475" y="1291744"/>
            <a:ext cx="8640000" cy="162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252480" y="5229280"/>
            <a:ext cx="86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 уровень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образовательного учреждения, муниципальных методических служб, районных центров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252480" y="4293176"/>
            <a:ext cx="86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 уровень  - Региональный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52480" y="3357072"/>
            <a:ext cx="86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 уровень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учебно-методического отдела Группы компаний АВЕРС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63104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Программы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1848222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Учебно-методические комплексы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4618458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Конференции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3233340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Вебинары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003576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Консультации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" name="Рисунок 8" descr="6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88296" y="1387847"/>
            <a:ext cx="720000" cy="74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1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8024" y="1435048"/>
            <a:ext cx="972000" cy="841824"/>
          </a:xfrm>
          <a:prstGeom prst="rect">
            <a:avLst/>
          </a:prstGeom>
        </p:spPr>
      </p:pic>
      <p:pic>
        <p:nvPicPr>
          <p:cNvPr id="58" name="Рисунок 57" descr="400_F_20295727_eowcmtwv6Irs0xroYqyhdagw4OfJDyV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56176" y="1363478"/>
            <a:ext cx="1116000" cy="1057410"/>
          </a:xfrm>
          <a:prstGeom prst="rect">
            <a:avLst/>
          </a:prstGeom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236296" y="2168288"/>
            <a:ext cx="1656184" cy="76275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Сайт «Электронная школа Аверс»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04336" y="1473348"/>
            <a:ext cx="972000" cy="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трелка вниз 29"/>
          <p:cNvSpPr/>
          <p:nvPr/>
        </p:nvSpPr>
        <p:spPr>
          <a:xfrm flipV="1">
            <a:off x="6525575" y="2924944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" name="Рисунок 30" descr="Avers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65048" y="1268760"/>
            <a:ext cx="3966470" cy="5118760"/>
          </a:xfrm>
          <a:prstGeom prst="rect">
            <a:avLst/>
          </a:prstGeo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Технология реализации  проекта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844000" y="642620"/>
            <a:ext cx="3456000" cy="571500"/>
          </a:xfrm>
          <a:prstGeom prst="flowChartAlternateProcess">
            <a:avLst/>
          </a:prstGeom>
          <a:gradFill>
            <a:gsLst>
              <a:gs pos="0">
                <a:srgbClr val="66FF33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План реализации проекта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Без имени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3676" y="1398284"/>
            <a:ext cx="7676648" cy="4876786"/>
          </a:xfrm>
          <a:prstGeom prst="rect">
            <a:avLst/>
          </a:prstGeom>
        </p:spPr>
      </p:pic>
      <p:pic>
        <p:nvPicPr>
          <p:cNvPr id="8" name="Рисунок 7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1223963"/>
          </a:xfrm>
        </p:spPr>
        <p:txBody>
          <a:bodyPr/>
          <a:lstStyle/>
          <a:p>
            <a:endParaRPr lang="en-US" sz="2800" dirty="0" smtClean="0">
              <a:solidFill>
                <a:srgbClr val="660066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10800000">
            <a:off x="1835150" y="764704"/>
            <a:ext cx="5530850" cy="367240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00B0F0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755650" y="782623"/>
            <a:ext cx="80645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B0F0"/>
              </a:gs>
              <a:gs pos="50000">
                <a:srgbClr val="0070C0"/>
              </a:gs>
              <a:gs pos="100000">
                <a:srgbClr val="FF0000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Проект «Электронная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сельская школа»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gray">
          <a:xfrm>
            <a:off x="3987669" y="2492375"/>
            <a:ext cx="114961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Цель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gray">
          <a:xfrm>
            <a:off x="3550035" y="6419850"/>
            <a:ext cx="1734753" cy="438150"/>
          </a:xfrm>
          <a:prstGeom prst="ellipse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5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Блок-схема: альтернативный процесс 41"/>
          <p:cNvSpPr/>
          <p:nvPr/>
        </p:nvSpPr>
        <p:spPr>
          <a:xfrm>
            <a:off x="1692328" y="4545256"/>
            <a:ext cx="5832000" cy="11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целью проекта является создание модели информационно-образовательной среды электронной сельской школы на основе программного обеспечения ИВЦ «Аверс» и повышение качества управления и образования  через активное внедрение современных информационных технологий.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131840" y="642620"/>
            <a:ext cx="2880320" cy="571500"/>
          </a:xfrm>
          <a:prstGeom prst="flowChartAlternateProcess">
            <a:avLst/>
          </a:prstGeom>
          <a:gradFill>
            <a:gsLst>
              <a:gs pos="0">
                <a:srgbClr val="66FF33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Материалы  проекта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623282"/>
            <a:ext cx="8280920" cy="5236770"/>
            <a:chOff x="539552" y="981075"/>
            <a:chExt cx="8424936" cy="5327845"/>
          </a:xfrm>
        </p:grpSpPr>
        <p:pic>
          <p:nvPicPr>
            <p:cNvPr id="9" name="Рисунок 8" descr="600Обложка_Концепция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39552" y="2708920"/>
              <a:ext cx="2160000" cy="3600000"/>
            </a:xfrm>
            <a:prstGeom prst="rect">
              <a:avLst/>
            </a:prstGeom>
          </p:spPr>
        </p:pic>
        <p:pic>
          <p:nvPicPr>
            <p:cNvPr id="10" name="Рисунок 9" descr="600Обложка_Проект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27784" y="2151524"/>
              <a:ext cx="2160000" cy="3600000"/>
            </a:xfrm>
            <a:prstGeom prst="rect">
              <a:avLst/>
            </a:prstGeom>
          </p:spPr>
        </p:pic>
        <p:pic>
          <p:nvPicPr>
            <p:cNvPr id="11" name="Рисунок 10" descr="600Обложка_КурсЛекций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39116" y="1562100"/>
              <a:ext cx="2160000" cy="3600000"/>
            </a:xfrm>
            <a:prstGeom prst="rect">
              <a:avLst/>
            </a:prstGeom>
          </p:spPr>
        </p:pic>
        <p:pic>
          <p:nvPicPr>
            <p:cNvPr id="12" name="Рисунок 11" descr="600Обложка_Программы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804488" y="981075"/>
              <a:ext cx="2160000" cy="3600000"/>
            </a:xfrm>
            <a:prstGeom prst="rect">
              <a:avLst/>
            </a:prstGeom>
          </p:spPr>
        </p:pic>
      </p:grpSp>
      <p:pic>
        <p:nvPicPr>
          <p:cNvPr id="14" name="Рисунок 8" descr="6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6012160" y="3573016"/>
            <a:ext cx="2592288" cy="268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Aver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«Сельской электронной школы»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Методические пособия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3" descr="КНИГ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7904" y="1340768"/>
            <a:ext cx="7562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600" y="3797002"/>
            <a:ext cx="82105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Методические пособия</a:t>
            </a: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«Использование  информационных  и  телекоммуникационных технологий  в  управлении  образовательным  учреждением».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«Модель  управления  школой  с  использованием  ИАС «АВЕРС: Управление образовательным учреждением (КРМ  «Директор»).  </a:t>
            </a: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«Новые информационные технологии в образовании»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«Использование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Интернет-технологий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в образовательном 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 воспитательном процессе».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«Модель  построения сельской электронной школы  с  использованием  ИАС «АВЕРС: Управление образовательным учреждением (КРМ  «Директор»).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 indent="450850" eaLnBrk="0" hangingPunct="0">
              <a:buFont typeface="Arial" charset="0"/>
              <a:buChar char="•"/>
            </a:pPr>
            <a:endParaRPr lang="ru-RU" sz="1600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Никанорова\Desktop\фотографии совещаний директоров\IMG_0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3" y="620688"/>
            <a:ext cx="957171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461832" y="710984"/>
            <a:ext cx="2525992" cy="5616000"/>
          </a:xfrm>
          <a:prstGeom prst="flowChartAlternateProcess">
            <a:avLst/>
          </a:prstGeom>
          <a:gradFill>
            <a:gsLst>
              <a:gs pos="0">
                <a:srgbClr val="66FF33">
                  <a:alpha val="26000"/>
                </a:srgbClr>
              </a:gs>
              <a:gs pos="100000">
                <a:srgbClr val="66FF33">
                  <a:alpha val="79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  представлена: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3671294" y="226952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797552" y="2267914"/>
            <a:ext cx="4032000" cy="432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ходе недели информатизации на Вятской земле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4797552" y="3430530"/>
            <a:ext cx="4032000" cy="828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заседаниях инновационной экспериментальной площадки для руководителей ОУ </a:t>
            </a:r>
            <a:r>
              <a:rPr lang="ru-RU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Омутнинского</a:t>
            </a: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района, действующей на базе МКОУ СОШ № 10</a:t>
            </a:r>
            <a:b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п. Белореченск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4797552" y="2849222"/>
            <a:ext cx="4032000" cy="432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окружном совещании заместителей директоров по УВР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4797552" y="853298"/>
            <a:ext cx="4032000" cy="504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4 -</a:t>
            </a: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районном образовательном форуме «Открытость. Качество. Развитие»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4797552" y="1506606"/>
            <a:ext cx="4032000" cy="612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международном образовательном  форуме «Пути реализации национальной образовательной инициативы «Наша новая школа»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3671879" y="923138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3682040" y="4521635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3682040" y="3838512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3671880" y="2224069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4797552" y="4620622"/>
            <a:ext cx="4032000" cy="432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методическом журнале «Директор сельской школы», № 2, 2011 г.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4797552" y="4407838"/>
            <a:ext cx="4032000" cy="648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сборнике материалов международного образовательного форума  «Пути реализации национальной образовательной инициативы «Наша новая школа»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4797552" y="5205146"/>
            <a:ext cx="4032000" cy="432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Статьи  в районной газете  «Наша жизнь»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 rot="16200000">
            <a:off x="3680439" y="1619324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3672439" y="2959444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3672439" y="5101842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Блок-схема: альтернативный процесс 23">
            <a:hlinkClick r:id="rId4" action="ppaction://hlinkfile"/>
          </p:cNvPr>
          <p:cNvSpPr/>
          <p:nvPr/>
        </p:nvSpPr>
        <p:spPr>
          <a:xfrm>
            <a:off x="4797552" y="5786454"/>
            <a:ext cx="4032000" cy="432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 action="ppaction://hlinkfile"/>
              </a:rPr>
              <a:t>Фильм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Рисунок 24" descr="Avers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2786050" y="714356"/>
            <a:ext cx="3830480" cy="4788377"/>
          </a:xfrm>
          <a:custGeom>
            <a:avLst/>
            <a:gdLst/>
            <a:ahLst/>
            <a:cxnLst>
              <a:cxn ang="0">
                <a:pos x="690" y="9"/>
              </a:cxn>
              <a:cxn ang="0">
                <a:pos x="1107" y="227"/>
              </a:cxn>
              <a:cxn ang="0">
                <a:pos x="1207" y="627"/>
              </a:cxn>
              <a:cxn ang="0">
                <a:pos x="1234" y="891"/>
              </a:cxn>
              <a:cxn ang="0">
                <a:pos x="1225" y="1336"/>
              </a:cxn>
              <a:cxn ang="0">
                <a:pos x="1516" y="1600"/>
              </a:cxn>
              <a:cxn ang="0">
                <a:pos x="1806" y="1827"/>
              </a:cxn>
              <a:cxn ang="0">
                <a:pos x="1978" y="1909"/>
              </a:cxn>
              <a:cxn ang="0">
                <a:pos x="1951" y="1518"/>
              </a:cxn>
              <a:cxn ang="0">
                <a:pos x="2115" y="1363"/>
              </a:cxn>
              <a:cxn ang="0">
                <a:pos x="2559" y="1100"/>
              </a:cxn>
              <a:cxn ang="0">
                <a:pos x="2886" y="1181"/>
              </a:cxn>
              <a:cxn ang="0">
                <a:pos x="3113" y="745"/>
              </a:cxn>
              <a:cxn ang="0">
                <a:pos x="3676" y="900"/>
              </a:cxn>
              <a:cxn ang="0">
                <a:pos x="4030" y="1181"/>
              </a:cxn>
              <a:cxn ang="0">
                <a:pos x="3884" y="1500"/>
              </a:cxn>
              <a:cxn ang="0">
                <a:pos x="3930" y="1990"/>
              </a:cxn>
              <a:cxn ang="0">
                <a:pos x="4211" y="2099"/>
              </a:cxn>
              <a:cxn ang="0">
                <a:pos x="4229" y="2436"/>
              </a:cxn>
              <a:cxn ang="0">
                <a:pos x="4066" y="2736"/>
              </a:cxn>
              <a:cxn ang="0">
                <a:pos x="3812" y="2763"/>
              </a:cxn>
              <a:cxn ang="0">
                <a:pos x="3694" y="2717"/>
              </a:cxn>
              <a:cxn ang="0">
                <a:pos x="3340" y="2781"/>
              </a:cxn>
              <a:cxn ang="0">
                <a:pos x="3031" y="2908"/>
              </a:cxn>
              <a:cxn ang="0">
                <a:pos x="3122" y="3235"/>
              </a:cxn>
              <a:cxn ang="0">
                <a:pos x="3167" y="3508"/>
              </a:cxn>
              <a:cxn ang="0">
                <a:pos x="3022" y="3763"/>
              </a:cxn>
              <a:cxn ang="0">
                <a:pos x="2732" y="3872"/>
              </a:cxn>
              <a:cxn ang="0">
                <a:pos x="2759" y="4244"/>
              </a:cxn>
              <a:cxn ang="0">
                <a:pos x="2868" y="4335"/>
              </a:cxn>
              <a:cxn ang="0">
                <a:pos x="2813" y="4653"/>
              </a:cxn>
              <a:cxn ang="0">
                <a:pos x="2741" y="4917"/>
              </a:cxn>
              <a:cxn ang="0">
                <a:pos x="2886" y="5144"/>
              </a:cxn>
              <a:cxn ang="0">
                <a:pos x="2668" y="5208"/>
              </a:cxn>
              <a:cxn ang="0">
                <a:pos x="2559" y="4935"/>
              </a:cxn>
              <a:cxn ang="0">
                <a:pos x="2387" y="4890"/>
              </a:cxn>
              <a:cxn ang="0">
                <a:pos x="2169" y="4681"/>
              </a:cxn>
              <a:cxn ang="0">
                <a:pos x="1933" y="4408"/>
              </a:cxn>
              <a:cxn ang="0">
                <a:pos x="1697" y="4290"/>
              </a:cxn>
              <a:cxn ang="0">
                <a:pos x="1507" y="4099"/>
              </a:cxn>
              <a:cxn ang="0">
                <a:pos x="1470" y="4144"/>
              </a:cxn>
              <a:cxn ang="0">
                <a:pos x="1144" y="4153"/>
              </a:cxn>
              <a:cxn ang="0">
                <a:pos x="853" y="4281"/>
              </a:cxn>
              <a:cxn ang="0">
                <a:pos x="536" y="4435"/>
              </a:cxn>
              <a:cxn ang="0">
                <a:pos x="363" y="4335"/>
              </a:cxn>
              <a:cxn ang="0">
                <a:pos x="154" y="4144"/>
              </a:cxn>
              <a:cxn ang="0">
                <a:pos x="218" y="4035"/>
              </a:cxn>
              <a:cxn ang="0">
                <a:pos x="399" y="3708"/>
              </a:cxn>
              <a:cxn ang="0">
                <a:pos x="644" y="3617"/>
              </a:cxn>
              <a:cxn ang="0">
                <a:pos x="681" y="3263"/>
              </a:cxn>
              <a:cxn ang="0">
                <a:pos x="336" y="3226"/>
              </a:cxn>
              <a:cxn ang="0">
                <a:pos x="27" y="3045"/>
              </a:cxn>
              <a:cxn ang="0">
                <a:pos x="136" y="2745"/>
              </a:cxn>
              <a:cxn ang="0">
                <a:pos x="363" y="2599"/>
              </a:cxn>
              <a:cxn ang="0">
                <a:pos x="672" y="2290"/>
              </a:cxn>
              <a:cxn ang="0">
                <a:pos x="436" y="1672"/>
              </a:cxn>
              <a:cxn ang="0">
                <a:pos x="408" y="1363"/>
              </a:cxn>
              <a:cxn ang="0">
                <a:pos x="427" y="1018"/>
              </a:cxn>
              <a:cxn ang="0">
                <a:pos x="209" y="1018"/>
              </a:cxn>
              <a:cxn ang="0">
                <a:pos x="91" y="836"/>
              </a:cxn>
              <a:cxn ang="0">
                <a:pos x="354" y="663"/>
              </a:cxn>
              <a:cxn ang="0">
                <a:pos x="472" y="291"/>
              </a:cxn>
            </a:cxnLst>
            <a:rect l="0" t="0" r="r" b="b"/>
            <a:pathLst>
              <a:path w="4247" h="5262">
                <a:moveTo>
                  <a:pt x="472" y="273"/>
                </a:moveTo>
                <a:lnTo>
                  <a:pt x="481" y="254"/>
                </a:lnTo>
                <a:lnTo>
                  <a:pt x="490" y="154"/>
                </a:lnTo>
                <a:lnTo>
                  <a:pt x="499" y="136"/>
                </a:lnTo>
                <a:lnTo>
                  <a:pt x="517" y="91"/>
                </a:lnTo>
                <a:lnTo>
                  <a:pt x="526" y="64"/>
                </a:lnTo>
                <a:lnTo>
                  <a:pt x="545" y="45"/>
                </a:lnTo>
                <a:lnTo>
                  <a:pt x="572" y="18"/>
                </a:lnTo>
                <a:lnTo>
                  <a:pt x="599" y="0"/>
                </a:lnTo>
                <a:lnTo>
                  <a:pt x="644" y="9"/>
                </a:lnTo>
                <a:lnTo>
                  <a:pt x="690" y="9"/>
                </a:lnTo>
                <a:lnTo>
                  <a:pt x="744" y="9"/>
                </a:lnTo>
                <a:lnTo>
                  <a:pt x="808" y="18"/>
                </a:lnTo>
                <a:lnTo>
                  <a:pt x="853" y="36"/>
                </a:lnTo>
                <a:lnTo>
                  <a:pt x="899" y="73"/>
                </a:lnTo>
                <a:lnTo>
                  <a:pt x="917" y="91"/>
                </a:lnTo>
                <a:lnTo>
                  <a:pt x="935" y="127"/>
                </a:lnTo>
                <a:lnTo>
                  <a:pt x="962" y="164"/>
                </a:lnTo>
                <a:lnTo>
                  <a:pt x="989" y="191"/>
                </a:lnTo>
                <a:lnTo>
                  <a:pt x="1017" y="209"/>
                </a:lnTo>
                <a:lnTo>
                  <a:pt x="1053" y="200"/>
                </a:lnTo>
                <a:lnTo>
                  <a:pt x="1107" y="227"/>
                </a:lnTo>
                <a:lnTo>
                  <a:pt x="1171" y="236"/>
                </a:lnTo>
                <a:lnTo>
                  <a:pt x="1198" y="345"/>
                </a:lnTo>
                <a:lnTo>
                  <a:pt x="1207" y="391"/>
                </a:lnTo>
                <a:lnTo>
                  <a:pt x="1216" y="427"/>
                </a:lnTo>
                <a:lnTo>
                  <a:pt x="1225" y="463"/>
                </a:lnTo>
                <a:lnTo>
                  <a:pt x="1234" y="491"/>
                </a:lnTo>
                <a:lnTo>
                  <a:pt x="1225" y="536"/>
                </a:lnTo>
                <a:lnTo>
                  <a:pt x="1216" y="545"/>
                </a:lnTo>
                <a:lnTo>
                  <a:pt x="1216" y="563"/>
                </a:lnTo>
                <a:lnTo>
                  <a:pt x="1207" y="600"/>
                </a:lnTo>
                <a:lnTo>
                  <a:pt x="1207" y="627"/>
                </a:lnTo>
                <a:lnTo>
                  <a:pt x="1216" y="663"/>
                </a:lnTo>
                <a:lnTo>
                  <a:pt x="1243" y="682"/>
                </a:lnTo>
                <a:lnTo>
                  <a:pt x="1289" y="682"/>
                </a:lnTo>
                <a:lnTo>
                  <a:pt x="1316" y="709"/>
                </a:lnTo>
                <a:lnTo>
                  <a:pt x="1334" y="736"/>
                </a:lnTo>
                <a:lnTo>
                  <a:pt x="1334" y="745"/>
                </a:lnTo>
                <a:lnTo>
                  <a:pt x="1334" y="763"/>
                </a:lnTo>
                <a:lnTo>
                  <a:pt x="1316" y="800"/>
                </a:lnTo>
                <a:lnTo>
                  <a:pt x="1289" y="818"/>
                </a:lnTo>
                <a:lnTo>
                  <a:pt x="1262" y="854"/>
                </a:lnTo>
                <a:lnTo>
                  <a:pt x="1234" y="891"/>
                </a:lnTo>
                <a:lnTo>
                  <a:pt x="1234" y="891"/>
                </a:lnTo>
                <a:lnTo>
                  <a:pt x="1207" y="936"/>
                </a:lnTo>
                <a:lnTo>
                  <a:pt x="1180" y="981"/>
                </a:lnTo>
                <a:lnTo>
                  <a:pt x="1180" y="1036"/>
                </a:lnTo>
                <a:lnTo>
                  <a:pt x="1171" y="1072"/>
                </a:lnTo>
                <a:lnTo>
                  <a:pt x="1180" y="1100"/>
                </a:lnTo>
                <a:lnTo>
                  <a:pt x="1198" y="1127"/>
                </a:lnTo>
                <a:lnTo>
                  <a:pt x="1216" y="1154"/>
                </a:lnTo>
                <a:lnTo>
                  <a:pt x="1216" y="1200"/>
                </a:lnTo>
                <a:lnTo>
                  <a:pt x="1225" y="1263"/>
                </a:lnTo>
                <a:lnTo>
                  <a:pt x="1225" y="1336"/>
                </a:lnTo>
                <a:lnTo>
                  <a:pt x="1225" y="1390"/>
                </a:lnTo>
                <a:lnTo>
                  <a:pt x="1243" y="1409"/>
                </a:lnTo>
                <a:lnTo>
                  <a:pt x="1271" y="1436"/>
                </a:lnTo>
                <a:lnTo>
                  <a:pt x="1316" y="1454"/>
                </a:lnTo>
                <a:lnTo>
                  <a:pt x="1361" y="1463"/>
                </a:lnTo>
                <a:lnTo>
                  <a:pt x="1416" y="1481"/>
                </a:lnTo>
                <a:lnTo>
                  <a:pt x="1461" y="1500"/>
                </a:lnTo>
                <a:lnTo>
                  <a:pt x="1488" y="1509"/>
                </a:lnTo>
                <a:lnTo>
                  <a:pt x="1525" y="1545"/>
                </a:lnTo>
                <a:lnTo>
                  <a:pt x="1525" y="1563"/>
                </a:lnTo>
                <a:lnTo>
                  <a:pt x="1516" y="1600"/>
                </a:lnTo>
                <a:lnTo>
                  <a:pt x="1516" y="1636"/>
                </a:lnTo>
                <a:lnTo>
                  <a:pt x="1516" y="1672"/>
                </a:lnTo>
                <a:lnTo>
                  <a:pt x="1516" y="1681"/>
                </a:lnTo>
                <a:lnTo>
                  <a:pt x="1543" y="1690"/>
                </a:lnTo>
                <a:lnTo>
                  <a:pt x="1579" y="1699"/>
                </a:lnTo>
                <a:lnTo>
                  <a:pt x="1606" y="1709"/>
                </a:lnTo>
                <a:lnTo>
                  <a:pt x="1643" y="1736"/>
                </a:lnTo>
                <a:lnTo>
                  <a:pt x="1697" y="1754"/>
                </a:lnTo>
                <a:lnTo>
                  <a:pt x="1743" y="1781"/>
                </a:lnTo>
                <a:lnTo>
                  <a:pt x="1779" y="1790"/>
                </a:lnTo>
                <a:lnTo>
                  <a:pt x="1806" y="1827"/>
                </a:lnTo>
                <a:lnTo>
                  <a:pt x="1797" y="1881"/>
                </a:lnTo>
                <a:lnTo>
                  <a:pt x="1806" y="1909"/>
                </a:lnTo>
                <a:lnTo>
                  <a:pt x="1797" y="1936"/>
                </a:lnTo>
                <a:lnTo>
                  <a:pt x="1806" y="1954"/>
                </a:lnTo>
                <a:lnTo>
                  <a:pt x="1833" y="1972"/>
                </a:lnTo>
                <a:lnTo>
                  <a:pt x="1861" y="1990"/>
                </a:lnTo>
                <a:lnTo>
                  <a:pt x="1897" y="1981"/>
                </a:lnTo>
                <a:lnTo>
                  <a:pt x="1915" y="1972"/>
                </a:lnTo>
                <a:lnTo>
                  <a:pt x="1942" y="1963"/>
                </a:lnTo>
                <a:lnTo>
                  <a:pt x="1960" y="1954"/>
                </a:lnTo>
                <a:lnTo>
                  <a:pt x="1978" y="1909"/>
                </a:lnTo>
                <a:lnTo>
                  <a:pt x="1988" y="1872"/>
                </a:lnTo>
                <a:lnTo>
                  <a:pt x="1997" y="1827"/>
                </a:lnTo>
                <a:lnTo>
                  <a:pt x="1969" y="1809"/>
                </a:lnTo>
                <a:lnTo>
                  <a:pt x="1960" y="1772"/>
                </a:lnTo>
                <a:lnTo>
                  <a:pt x="1951" y="1736"/>
                </a:lnTo>
                <a:lnTo>
                  <a:pt x="1942" y="1709"/>
                </a:lnTo>
                <a:lnTo>
                  <a:pt x="1933" y="1672"/>
                </a:lnTo>
                <a:lnTo>
                  <a:pt x="1933" y="1618"/>
                </a:lnTo>
                <a:lnTo>
                  <a:pt x="1942" y="1590"/>
                </a:lnTo>
                <a:lnTo>
                  <a:pt x="1942" y="1554"/>
                </a:lnTo>
                <a:lnTo>
                  <a:pt x="1951" y="1518"/>
                </a:lnTo>
                <a:lnTo>
                  <a:pt x="1951" y="1509"/>
                </a:lnTo>
                <a:lnTo>
                  <a:pt x="1997" y="1500"/>
                </a:lnTo>
                <a:lnTo>
                  <a:pt x="2033" y="1500"/>
                </a:lnTo>
                <a:lnTo>
                  <a:pt x="2051" y="1490"/>
                </a:lnTo>
                <a:lnTo>
                  <a:pt x="2060" y="1472"/>
                </a:lnTo>
                <a:lnTo>
                  <a:pt x="2051" y="1445"/>
                </a:lnTo>
                <a:lnTo>
                  <a:pt x="2042" y="1418"/>
                </a:lnTo>
                <a:lnTo>
                  <a:pt x="2042" y="1390"/>
                </a:lnTo>
                <a:lnTo>
                  <a:pt x="2060" y="1372"/>
                </a:lnTo>
                <a:lnTo>
                  <a:pt x="2096" y="1363"/>
                </a:lnTo>
                <a:lnTo>
                  <a:pt x="2115" y="1363"/>
                </a:lnTo>
                <a:lnTo>
                  <a:pt x="2151" y="1354"/>
                </a:lnTo>
                <a:lnTo>
                  <a:pt x="2187" y="1318"/>
                </a:lnTo>
                <a:lnTo>
                  <a:pt x="2224" y="1309"/>
                </a:lnTo>
                <a:lnTo>
                  <a:pt x="2287" y="1281"/>
                </a:lnTo>
                <a:lnTo>
                  <a:pt x="2342" y="1272"/>
                </a:lnTo>
                <a:lnTo>
                  <a:pt x="2387" y="1263"/>
                </a:lnTo>
                <a:lnTo>
                  <a:pt x="2414" y="1254"/>
                </a:lnTo>
                <a:lnTo>
                  <a:pt x="2450" y="1236"/>
                </a:lnTo>
                <a:lnTo>
                  <a:pt x="2487" y="1191"/>
                </a:lnTo>
                <a:lnTo>
                  <a:pt x="2532" y="1136"/>
                </a:lnTo>
                <a:lnTo>
                  <a:pt x="2559" y="1100"/>
                </a:lnTo>
                <a:lnTo>
                  <a:pt x="2587" y="1081"/>
                </a:lnTo>
                <a:lnTo>
                  <a:pt x="2641" y="1054"/>
                </a:lnTo>
                <a:lnTo>
                  <a:pt x="2695" y="1045"/>
                </a:lnTo>
                <a:lnTo>
                  <a:pt x="2741" y="1063"/>
                </a:lnTo>
                <a:lnTo>
                  <a:pt x="2777" y="1091"/>
                </a:lnTo>
                <a:lnTo>
                  <a:pt x="2777" y="1109"/>
                </a:lnTo>
                <a:lnTo>
                  <a:pt x="2795" y="1136"/>
                </a:lnTo>
                <a:lnTo>
                  <a:pt x="2813" y="1163"/>
                </a:lnTo>
                <a:lnTo>
                  <a:pt x="2822" y="1181"/>
                </a:lnTo>
                <a:lnTo>
                  <a:pt x="2859" y="1200"/>
                </a:lnTo>
                <a:lnTo>
                  <a:pt x="2886" y="1181"/>
                </a:lnTo>
                <a:lnTo>
                  <a:pt x="2950" y="1072"/>
                </a:lnTo>
                <a:lnTo>
                  <a:pt x="2968" y="1036"/>
                </a:lnTo>
                <a:lnTo>
                  <a:pt x="2986" y="1009"/>
                </a:lnTo>
                <a:lnTo>
                  <a:pt x="3004" y="972"/>
                </a:lnTo>
                <a:lnTo>
                  <a:pt x="3013" y="927"/>
                </a:lnTo>
                <a:lnTo>
                  <a:pt x="3022" y="891"/>
                </a:lnTo>
                <a:lnTo>
                  <a:pt x="3049" y="845"/>
                </a:lnTo>
                <a:lnTo>
                  <a:pt x="3058" y="818"/>
                </a:lnTo>
                <a:lnTo>
                  <a:pt x="3077" y="791"/>
                </a:lnTo>
                <a:lnTo>
                  <a:pt x="3095" y="763"/>
                </a:lnTo>
                <a:lnTo>
                  <a:pt x="3113" y="745"/>
                </a:lnTo>
                <a:lnTo>
                  <a:pt x="3140" y="736"/>
                </a:lnTo>
                <a:lnTo>
                  <a:pt x="3176" y="736"/>
                </a:lnTo>
                <a:lnTo>
                  <a:pt x="3231" y="782"/>
                </a:lnTo>
                <a:lnTo>
                  <a:pt x="3249" y="809"/>
                </a:lnTo>
                <a:lnTo>
                  <a:pt x="3285" y="818"/>
                </a:lnTo>
                <a:lnTo>
                  <a:pt x="3322" y="845"/>
                </a:lnTo>
                <a:lnTo>
                  <a:pt x="3349" y="854"/>
                </a:lnTo>
                <a:lnTo>
                  <a:pt x="3412" y="872"/>
                </a:lnTo>
                <a:lnTo>
                  <a:pt x="3476" y="882"/>
                </a:lnTo>
                <a:lnTo>
                  <a:pt x="3558" y="891"/>
                </a:lnTo>
                <a:lnTo>
                  <a:pt x="3676" y="900"/>
                </a:lnTo>
                <a:lnTo>
                  <a:pt x="3784" y="891"/>
                </a:lnTo>
                <a:lnTo>
                  <a:pt x="3821" y="872"/>
                </a:lnTo>
                <a:lnTo>
                  <a:pt x="3857" y="845"/>
                </a:lnTo>
                <a:lnTo>
                  <a:pt x="3893" y="836"/>
                </a:lnTo>
                <a:lnTo>
                  <a:pt x="3930" y="854"/>
                </a:lnTo>
                <a:lnTo>
                  <a:pt x="3948" y="872"/>
                </a:lnTo>
                <a:lnTo>
                  <a:pt x="3984" y="909"/>
                </a:lnTo>
                <a:lnTo>
                  <a:pt x="4002" y="963"/>
                </a:lnTo>
                <a:lnTo>
                  <a:pt x="4039" y="1018"/>
                </a:lnTo>
                <a:lnTo>
                  <a:pt x="4039" y="1091"/>
                </a:lnTo>
                <a:lnTo>
                  <a:pt x="4030" y="1181"/>
                </a:lnTo>
                <a:lnTo>
                  <a:pt x="4030" y="1254"/>
                </a:lnTo>
                <a:lnTo>
                  <a:pt x="4020" y="1327"/>
                </a:lnTo>
                <a:lnTo>
                  <a:pt x="3993" y="1372"/>
                </a:lnTo>
                <a:lnTo>
                  <a:pt x="3966" y="1372"/>
                </a:lnTo>
                <a:lnTo>
                  <a:pt x="3948" y="1372"/>
                </a:lnTo>
                <a:lnTo>
                  <a:pt x="3921" y="1381"/>
                </a:lnTo>
                <a:lnTo>
                  <a:pt x="3912" y="1390"/>
                </a:lnTo>
                <a:lnTo>
                  <a:pt x="3893" y="1400"/>
                </a:lnTo>
                <a:lnTo>
                  <a:pt x="3893" y="1436"/>
                </a:lnTo>
                <a:lnTo>
                  <a:pt x="3893" y="1454"/>
                </a:lnTo>
                <a:lnTo>
                  <a:pt x="3884" y="1500"/>
                </a:lnTo>
                <a:lnTo>
                  <a:pt x="3884" y="1563"/>
                </a:lnTo>
                <a:lnTo>
                  <a:pt x="3857" y="1609"/>
                </a:lnTo>
                <a:lnTo>
                  <a:pt x="3830" y="1663"/>
                </a:lnTo>
                <a:lnTo>
                  <a:pt x="3794" y="1718"/>
                </a:lnTo>
                <a:lnTo>
                  <a:pt x="3775" y="1772"/>
                </a:lnTo>
                <a:lnTo>
                  <a:pt x="3775" y="1818"/>
                </a:lnTo>
                <a:lnTo>
                  <a:pt x="3803" y="1863"/>
                </a:lnTo>
                <a:lnTo>
                  <a:pt x="3839" y="1899"/>
                </a:lnTo>
                <a:lnTo>
                  <a:pt x="3866" y="1927"/>
                </a:lnTo>
                <a:lnTo>
                  <a:pt x="3912" y="1972"/>
                </a:lnTo>
                <a:lnTo>
                  <a:pt x="3930" y="1990"/>
                </a:lnTo>
                <a:lnTo>
                  <a:pt x="3966" y="2009"/>
                </a:lnTo>
                <a:lnTo>
                  <a:pt x="4011" y="2009"/>
                </a:lnTo>
                <a:lnTo>
                  <a:pt x="4057" y="1999"/>
                </a:lnTo>
                <a:lnTo>
                  <a:pt x="4084" y="1999"/>
                </a:lnTo>
                <a:lnTo>
                  <a:pt x="4120" y="1990"/>
                </a:lnTo>
                <a:lnTo>
                  <a:pt x="4138" y="1972"/>
                </a:lnTo>
                <a:lnTo>
                  <a:pt x="4147" y="1990"/>
                </a:lnTo>
                <a:lnTo>
                  <a:pt x="4184" y="1999"/>
                </a:lnTo>
                <a:lnTo>
                  <a:pt x="4202" y="2045"/>
                </a:lnTo>
                <a:lnTo>
                  <a:pt x="4211" y="2081"/>
                </a:lnTo>
                <a:lnTo>
                  <a:pt x="4211" y="2099"/>
                </a:lnTo>
                <a:lnTo>
                  <a:pt x="4193" y="2127"/>
                </a:lnTo>
                <a:lnTo>
                  <a:pt x="4175" y="2154"/>
                </a:lnTo>
                <a:lnTo>
                  <a:pt x="4157" y="2172"/>
                </a:lnTo>
                <a:lnTo>
                  <a:pt x="4147" y="2199"/>
                </a:lnTo>
                <a:lnTo>
                  <a:pt x="4147" y="2208"/>
                </a:lnTo>
                <a:lnTo>
                  <a:pt x="4157" y="2245"/>
                </a:lnTo>
                <a:lnTo>
                  <a:pt x="4166" y="2263"/>
                </a:lnTo>
                <a:lnTo>
                  <a:pt x="4184" y="2299"/>
                </a:lnTo>
                <a:lnTo>
                  <a:pt x="4211" y="2345"/>
                </a:lnTo>
                <a:lnTo>
                  <a:pt x="4247" y="2381"/>
                </a:lnTo>
                <a:lnTo>
                  <a:pt x="4229" y="2436"/>
                </a:lnTo>
                <a:lnTo>
                  <a:pt x="4193" y="2454"/>
                </a:lnTo>
                <a:lnTo>
                  <a:pt x="4157" y="2463"/>
                </a:lnTo>
                <a:lnTo>
                  <a:pt x="4129" y="2499"/>
                </a:lnTo>
                <a:lnTo>
                  <a:pt x="4111" y="2536"/>
                </a:lnTo>
                <a:lnTo>
                  <a:pt x="4102" y="2572"/>
                </a:lnTo>
                <a:lnTo>
                  <a:pt x="4111" y="2599"/>
                </a:lnTo>
                <a:lnTo>
                  <a:pt x="4120" y="2636"/>
                </a:lnTo>
                <a:lnTo>
                  <a:pt x="4129" y="2690"/>
                </a:lnTo>
                <a:lnTo>
                  <a:pt x="4157" y="2736"/>
                </a:lnTo>
                <a:lnTo>
                  <a:pt x="4102" y="2736"/>
                </a:lnTo>
                <a:lnTo>
                  <a:pt x="4066" y="2736"/>
                </a:lnTo>
                <a:lnTo>
                  <a:pt x="4030" y="2754"/>
                </a:lnTo>
                <a:lnTo>
                  <a:pt x="4002" y="2772"/>
                </a:lnTo>
                <a:lnTo>
                  <a:pt x="3984" y="2808"/>
                </a:lnTo>
                <a:lnTo>
                  <a:pt x="3966" y="2817"/>
                </a:lnTo>
                <a:lnTo>
                  <a:pt x="3948" y="2826"/>
                </a:lnTo>
                <a:lnTo>
                  <a:pt x="3921" y="2826"/>
                </a:lnTo>
                <a:lnTo>
                  <a:pt x="3875" y="2808"/>
                </a:lnTo>
                <a:lnTo>
                  <a:pt x="3857" y="2790"/>
                </a:lnTo>
                <a:lnTo>
                  <a:pt x="3848" y="2772"/>
                </a:lnTo>
                <a:lnTo>
                  <a:pt x="3821" y="2772"/>
                </a:lnTo>
                <a:lnTo>
                  <a:pt x="3812" y="2763"/>
                </a:lnTo>
                <a:lnTo>
                  <a:pt x="3803" y="2736"/>
                </a:lnTo>
                <a:lnTo>
                  <a:pt x="3812" y="2708"/>
                </a:lnTo>
                <a:lnTo>
                  <a:pt x="3812" y="2690"/>
                </a:lnTo>
                <a:lnTo>
                  <a:pt x="3803" y="2654"/>
                </a:lnTo>
                <a:lnTo>
                  <a:pt x="3784" y="2627"/>
                </a:lnTo>
                <a:lnTo>
                  <a:pt x="3775" y="2627"/>
                </a:lnTo>
                <a:lnTo>
                  <a:pt x="3748" y="2645"/>
                </a:lnTo>
                <a:lnTo>
                  <a:pt x="3739" y="2654"/>
                </a:lnTo>
                <a:lnTo>
                  <a:pt x="3730" y="2681"/>
                </a:lnTo>
                <a:lnTo>
                  <a:pt x="3721" y="2699"/>
                </a:lnTo>
                <a:lnTo>
                  <a:pt x="3694" y="2717"/>
                </a:lnTo>
                <a:lnTo>
                  <a:pt x="3676" y="2736"/>
                </a:lnTo>
                <a:lnTo>
                  <a:pt x="3657" y="2772"/>
                </a:lnTo>
                <a:lnTo>
                  <a:pt x="3648" y="2799"/>
                </a:lnTo>
                <a:lnTo>
                  <a:pt x="3621" y="2817"/>
                </a:lnTo>
                <a:lnTo>
                  <a:pt x="3594" y="2826"/>
                </a:lnTo>
                <a:lnTo>
                  <a:pt x="3576" y="2817"/>
                </a:lnTo>
                <a:lnTo>
                  <a:pt x="3539" y="2817"/>
                </a:lnTo>
                <a:lnTo>
                  <a:pt x="3476" y="2817"/>
                </a:lnTo>
                <a:lnTo>
                  <a:pt x="3412" y="2808"/>
                </a:lnTo>
                <a:lnTo>
                  <a:pt x="3376" y="2808"/>
                </a:lnTo>
                <a:lnTo>
                  <a:pt x="3340" y="2781"/>
                </a:lnTo>
                <a:lnTo>
                  <a:pt x="3331" y="2763"/>
                </a:lnTo>
                <a:lnTo>
                  <a:pt x="3294" y="2754"/>
                </a:lnTo>
                <a:lnTo>
                  <a:pt x="3249" y="2745"/>
                </a:lnTo>
                <a:lnTo>
                  <a:pt x="3222" y="2745"/>
                </a:lnTo>
                <a:lnTo>
                  <a:pt x="3167" y="2763"/>
                </a:lnTo>
                <a:lnTo>
                  <a:pt x="3131" y="2781"/>
                </a:lnTo>
                <a:lnTo>
                  <a:pt x="3104" y="2808"/>
                </a:lnTo>
                <a:lnTo>
                  <a:pt x="3068" y="2836"/>
                </a:lnTo>
                <a:lnTo>
                  <a:pt x="3040" y="2854"/>
                </a:lnTo>
                <a:lnTo>
                  <a:pt x="3031" y="2890"/>
                </a:lnTo>
                <a:lnTo>
                  <a:pt x="3031" y="2908"/>
                </a:lnTo>
                <a:lnTo>
                  <a:pt x="3004" y="3017"/>
                </a:lnTo>
                <a:lnTo>
                  <a:pt x="2995" y="3054"/>
                </a:lnTo>
                <a:lnTo>
                  <a:pt x="2995" y="3090"/>
                </a:lnTo>
                <a:lnTo>
                  <a:pt x="3004" y="3117"/>
                </a:lnTo>
                <a:lnTo>
                  <a:pt x="3022" y="3126"/>
                </a:lnTo>
                <a:lnTo>
                  <a:pt x="3049" y="3145"/>
                </a:lnTo>
                <a:lnTo>
                  <a:pt x="3068" y="3154"/>
                </a:lnTo>
                <a:lnTo>
                  <a:pt x="3077" y="3172"/>
                </a:lnTo>
                <a:lnTo>
                  <a:pt x="3095" y="3181"/>
                </a:lnTo>
                <a:lnTo>
                  <a:pt x="3113" y="3217"/>
                </a:lnTo>
                <a:lnTo>
                  <a:pt x="3122" y="3235"/>
                </a:lnTo>
                <a:lnTo>
                  <a:pt x="3122" y="3245"/>
                </a:lnTo>
                <a:lnTo>
                  <a:pt x="3131" y="3272"/>
                </a:lnTo>
                <a:lnTo>
                  <a:pt x="3140" y="3317"/>
                </a:lnTo>
                <a:lnTo>
                  <a:pt x="3131" y="3354"/>
                </a:lnTo>
                <a:lnTo>
                  <a:pt x="3122" y="3390"/>
                </a:lnTo>
                <a:lnTo>
                  <a:pt x="3140" y="3408"/>
                </a:lnTo>
                <a:lnTo>
                  <a:pt x="3158" y="3417"/>
                </a:lnTo>
                <a:lnTo>
                  <a:pt x="3167" y="3426"/>
                </a:lnTo>
                <a:lnTo>
                  <a:pt x="3176" y="3445"/>
                </a:lnTo>
                <a:lnTo>
                  <a:pt x="3167" y="3472"/>
                </a:lnTo>
                <a:lnTo>
                  <a:pt x="3167" y="3508"/>
                </a:lnTo>
                <a:lnTo>
                  <a:pt x="3149" y="3535"/>
                </a:lnTo>
                <a:lnTo>
                  <a:pt x="3140" y="3554"/>
                </a:lnTo>
                <a:lnTo>
                  <a:pt x="3131" y="3572"/>
                </a:lnTo>
                <a:lnTo>
                  <a:pt x="3131" y="3626"/>
                </a:lnTo>
                <a:lnTo>
                  <a:pt x="3122" y="3635"/>
                </a:lnTo>
                <a:lnTo>
                  <a:pt x="3095" y="3654"/>
                </a:lnTo>
                <a:lnTo>
                  <a:pt x="3077" y="3672"/>
                </a:lnTo>
                <a:lnTo>
                  <a:pt x="3077" y="3699"/>
                </a:lnTo>
                <a:lnTo>
                  <a:pt x="3068" y="3735"/>
                </a:lnTo>
                <a:lnTo>
                  <a:pt x="3049" y="3763"/>
                </a:lnTo>
                <a:lnTo>
                  <a:pt x="3022" y="3763"/>
                </a:lnTo>
                <a:lnTo>
                  <a:pt x="2995" y="3772"/>
                </a:lnTo>
                <a:lnTo>
                  <a:pt x="2959" y="3781"/>
                </a:lnTo>
                <a:lnTo>
                  <a:pt x="2922" y="3790"/>
                </a:lnTo>
                <a:lnTo>
                  <a:pt x="2904" y="3817"/>
                </a:lnTo>
                <a:lnTo>
                  <a:pt x="2868" y="3835"/>
                </a:lnTo>
                <a:lnTo>
                  <a:pt x="2841" y="3835"/>
                </a:lnTo>
                <a:lnTo>
                  <a:pt x="2813" y="3835"/>
                </a:lnTo>
                <a:lnTo>
                  <a:pt x="2786" y="3826"/>
                </a:lnTo>
                <a:lnTo>
                  <a:pt x="2768" y="3835"/>
                </a:lnTo>
                <a:lnTo>
                  <a:pt x="2741" y="3844"/>
                </a:lnTo>
                <a:lnTo>
                  <a:pt x="2732" y="3872"/>
                </a:lnTo>
                <a:lnTo>
                  <a:pt x="2714" y="3953"/>
                </a:lnTo>
                <a:lnTo>
                  <a:pt x="2695" y="4017"/>
                </a:lnTo>
                <a:lnTo>
                  <a:pt x="2695" y="4072"/>
                </a:lnTo>
                <a:lnTo>
                  <a:pt x="2695" y="4090"/>
                </a:lnTo>
                <a:lnTo>
                  <a:pt x="2714" y="4117"/>
                </a:lnTo>
                <a:lnTo>
                  <a:pt x="2723" y="4144"/>
                </a:lnTo>
                <a:lnTo>
                  <a:pt x="2723" y="4163"/>
                </a:lnTo>
                <a:lnTo>
                  <a:pt x="2723" y="4181"/>
                </a:lnTo>
                <a:lnTo>
                  <a:pt x="2732" y="4208"/>
                </a:lnTo>
                <a:lnTo>
                  <a:pt x="2750" y="4226"/>
                </a:lnTo>
                <a:lnTo>
                  <a:pt x="2759" y="4244"/>
                </a:lnTo>
                <a:lnTo>
                  <a:pt x="2759" y="4281"/>
                </a:lnTo>
                <a:lnTo>
                  <a:pt x="2759" y="4281"/>
                </a:lnTo>
                <a:lnTo>
                  <a:pt x="2768" y="4299"/>
                </a:lnTo>
                <a:lnTo>
                  <a:pt x="2759" y="4308"/>
                </a:lnTo>
                <a:lnTo>
                  <a:pt x="2759" y="4317"/>
                </a:lnTo>
                <a:lnTo>
                  <a:pt x="2768" y="4317"/>
                </a:lnTo>
                <a:lnTo>
                  <a:pt x="2786" y="4326"/>
                </a:lnTo>
                <a:lnTo>
                  <a:pt x="2804" y="4317"/>
                </a:lnTo>
                <a:lnTo>
                  <a:pt x="2822" y="4299"/>
                </a:lnTo>
                <a:lnTo>
                  <a:pt x="2822" y="4299"/>
                </a:lnTo>
                <a:lnTo>
                  <a:pt x="2868" y="4335"/>
                </a:lnTo>
                <a:lnTo>
                  <a:pt x="2904" y="4353"/>
                </a:lnTo>
                <a:lnTo>
                  <a:pt x="2922" y="4381"/>
                </a:lnTo>
                <a:lnTo>
                  <a:pt x="2895" y="4399"/>
                </a:lnTo>
                <a:lnTo>
                  <a:pt x="2877" y="4408"/>
                </a:lnTo>
                <a:lnTo>
                  <a:pt x="2868" y="4444"/>
                </a:lnTo>
                <a:lnTo>
                  <a:pt x="2886" y="4472"/>
                </a:lnTo>
                <a:lnTo>
                  <a:pt x="2904" y="4499"/>
                </a:lnTo>
                <a:lnTo>
                  <a:pt x="2859" y="4553"/>
                </a:lnTo>
                <a:lnTo>
                  <a:pt x="2841" y="4581"/>
                </a:lnTo>
                <a:lnTo>
                  <a:pt x="2832" y="4608"/>
                </a:lnTo>
                <a:lnTo>
                  <a:pt x="2813" y="4653"/>
                </a:lnTo>
                <a:lnTo>
                  <a:pt x="2804" y="4653"/>
                </a:lnTo>
                <a:lnTo>
                  <a:pt x="2786" y="4662"/>
                </a:lnTo>
                <a:lnTo>
                  <a:pt x="2768" y="4662"/>
                </a:lnTo>
                <a:lnTo>
                  <a:pt x="2741" y="4681"/>
                </a:lnTo>
                <a:lnTo>
                  <a:pt x="2723" y="4681"/>
                </a:lnTo>
                <a:lnTo>
                  <a:pt x="2705" y="4699"/>
                </a:lnTo>
                <a:lnTo>
                  <a:pt x="2695" y="4717"/>
                </a:lnTo>
                <a:lnTo>
                  <a:pt x="2695" y="4735"/>
                </a:lnTo>
                <a:lnTo>
                  <a:pt x="2705" y="4853"/>
                </a:lnTo>
                <a:lnTo>
                  <a:pt x="2723" y="4890"/>
                </a:lnTo>
                <a:lnTo>
                  <a:pt x="2741" y="4917"/>
                </a:lnTo>
                <a:lnTo>
                  <a:pt x="2768" y="4935"/>
                </a:lnTo>
                <a:lnTo>
                  <a:pt x="2786" y="4944"/>
                </a:lnTo>
                <a:lnTo>
                  <a:pt x="2804" y="4962"/>
                </a:lnTo>
                <a:lnTo>
                  <a:pt x="2804" y="4990"/>
                </a:lnTo>
                <a:lnTo>
                  <a:pt x="2813" y="5008"/>
                </a:lnTo>
                <a:lnTo>
                  <a:pt x="2841" y="5026"/>
                </a:lnTo>
                <a:lnTo>
                  <a:pt x="2868" y="5035"/>
                </a:lnTo>
                <a:lnTo>
                  <a:pt x="2895" y="5053"/>
                </a:lnTo>
                <a:lnTo>
                  <a:pt x="2895" y="5080"/>
                </a:lnTo>
                <a:lnTo>
                  <a:pt x="2886" y="5117"/>
                </a:lnTo>
                <a:lnTo>
                  <a:pt x="2886" y="5144"/>
                </a:lnTo>
                <a:lnTo>
                  <a:pt x="2895" y="5153"/>
                </a:lnTo>
                <a:lnTo>
                  <a:pt x="2904" y="5153"/>
                </a:lnTo>
                <a:lnTo>
                  <a:pt x="2922" y="5162"/>
                </a:lnTo>
                <a:lnTo>
                  <a:pt x="2931" y="5162"/>
                </a:lnTo>
                <a:lnTo>
                  <a:pt x="2940" y="5162"/>
                </a:lnTo>
                <a:lnTo>
                  <a:pt x="2922" y="5208"/>
                </a:lnTo>
                <a:lnTo>
                  <a:pt x="2841" y="5262"/>
                </a:lnTo>
                <a:lnTo>
                  <a:pt x="2786" y="5253"/>
                </a:lnTo>
                <a:lnTo>
                  <a:pt x="2759" y="5244"/>
                </a:lnTo>
                <a:lnTo>
                  <a:pt x="2695" y="5217"/>
                </a:lnTo>
                <a:lnTo>
                  <a:pt x="2668" y="5208"/>
                </a:lnTo>
                <a:lnTo>
                  <a:pt x="2632" y="5190"/>
                </a:lnTo>
                <a:lnTo>
                  <a:pt x="2614" y="5171"/>
                </a:lnTo>
                <a:lnTo>
                  <a:pt x="2605" y="5153"/>
                </a:lnTo>
                <a:lnTo>
                  <a:pt x="2587" y="5117"/>
                </a:lnTo>
                <a:lnTo>
                  <a:pt x="2568" y="5090"/>
                </a:lnTo>
                <a:lnTo>
                  <a:pt x="2559" y="5071"/>
                </a:lnTo>
                <a:lnTo>
                  <a:pt x="2559" y="5044"/>
                </a:lnTo>
                <a:lnTo>
                  <a:pt x="2568" y="4990"/>
                </a:lnTo>
                <a:lnTo>
                  <a:pt x="2568" y="4971"/>
                </a:lnTo>
                <a:lnTo>
                  <a:pt x="2568" y="4953"/>
                </a:lnTo>
                <a:lnTo>
                  <a:pt x="2559" y="4935"/>
                </a:lnTo>
                <a:lnTo>
                  <a:pt x="2523" y="4935"/>
                </a:lnTo>
                <a:lnTo>
                  <a:pt x="2505" y="4935"/>
                </a:lnTo>
                <a:lnTo>
                  <a:pt x="2496" y="4944"/>
                </a:lnTo>
                <a:lnTo>
                  <a:pt x="2496" y="4971"/>
                </a:lnTo>
                <a:lnTo>
                  <a:pt x="2478" y="4990"/>
                </a:lnTo>
                <a:lnTo>
                  <a:pt x="2469" y="4990"/>
                </a:lnTo>
                <a:lnTo>
                  <a:pt x="2441" y="4990"/>
                </a:lnTo>
                <a:lnTo>
                  <a:pt x="2414" y="4971"/>
                </a:lnTo>
                <a:lnTo>
                  <a:pt x="2405" y="4944"/>
                </a:lnTo>
                <a:lnTo>
                  <a:pt x="2396" y="4917"/>
                </a:lnTo>
                <a:lnTo>
                  <a:pt x="2387" y="4890"/>
                </a:lnTo>
                <a:lnTo>
                  <a:pt x="2378" y="4844"/>
                </a:lnTo>
                <a:lnTo>
                  <a:pt x="2369" y="4799"/>
                </a:lnTo>
                <a:lnTo>
                  <a:pt x="2342" y="4771"/>
                </a:lnTo>
                <a:lnTo>
                  <a:pt x="2314" y="4753"/>
                </a:lnTo>
                <a:lnTo>
                  <a:pt x="2305" y="4726"/>
                </a:lnTo>
                <a:lnTo>
                  <a:pt x="2287" y="4708"/>
                </a:lnTo>
                <a:lnTo>
                  <a:pt x="2278" y="4690"/>
                </a:lnTo>
                <a:lnTo>
                  <a:pt x="2242" y="4681"/>
                </a:lnTo>
                <a:lnTo>
                  <a:pt x="2196" y="4662"/>
                </a:lnTo>
                <a:lnTo>
                  <a:pt x="2196" y="4681"/>
                </a:lnTo>
                <a:lnTo>
                  <a:pt x="2169" y="4681"/>
                </a:lnTo>
                <a:lnTo>
                  <a:pt x="2096" y="4681"/>
                </a:lnTo>
                <a:lnTo>
                  <a:pt x="2096" y="4608"/>
                </a:lnTo>
                <a:lnTo>
                  <a:pt x="2087" y="4562"/>
                </a:lnTo>
                <a:lnTo>
                  <a:pt x="2087" y="4517"/>
                </a:lnTo>
                <a:lnTo>
                  <a:pt x="2069" y="4472"/>
                </a:lnTo>
                <a:lnTo>
                  <a:pt x="2060" y="4462"/>
                </a:lnTo>
                <a:lnTo>
                  <a:pt x="2024" y="4472"/>
                </a:lnTo>
                <a:lnTo>
                  <a:pt x="2006" y="4472"/>
                </a:lnTo>
                <a:lnTo>
                  <a:pt x="1988" y="4462"/>
                </a:lnTo>
                <a:lnTo>
                  <a:pt x="1960" y="4435"/>
                </a:lnTo>
                <a:lnTo>
                  <a:pt x="1933" y="4408"/>
                </a:lnTo>
                <a:lnTo>
                  <a:pt x="1906" y="4372"/>
                </a:lnTo>
                <a:lnTo>
                  <a:pt x="1897" y="4344"/>
                </a:lnTo>
                <a:lnTo>
                  <a:pt x="1906" y="4308"/>
                </a:lnTo>
                <a:lnTo>
                  <a:pt x="1897" y="4272"/>
                </a:lnTo>
                <a:lnTo>
                  <a:pt x="1861" y="4253"/>
                </a:lnTo>
                <a:lnTo>
                  <a:pt x="1833" y="4253"/>
                </a:lnTo>
                <a:lnTo>
                  <a:pt x="1797" y="4262"/>
                </a:lnTo>
                <a:lnTo>
                  <a:pt x="1770" y="4272"/>
                </a:lnTo>
                <a:lnTo>
                  <a:pt x="1752" y="4272"/>
                </a:lnTo>
                <a:lnTo>
                  <a:pt x="1733" y="4281"/>
                </a:lnTo>
                <a:lnTo>
                  <a:pt x="1697" y="4290"/>
                </a:lnTo>
                <a:lnTo>
                  <a:pt x="1679" y="4299"/>
                </a:lnTo>
                <a:lnTo>
                  <a:pt x="1670" y="4299"/>
                </a:lnTo>
                <a:lnTo>
                  <a:pt x="1652" y="4290"/>
                </a:lnTo>
                <a:lnTo>
                  <a:pt x="1634" y="4272"/>
                </a:lnTo>
                <a:lnTo>
                  <a:pt x="1615" y="4253"/>
                </a:lnTo>
                <a:lnTo>
                  <a:pt x="1625" y="4235"/>
                </a:lnTo>
                <a:lnTo>
                  <a:pt x="1615" y="4208"/>
                </a:lnTo>
                <a:lnTo>
                  <a:pt x="1588" y="4181"/>
                </a:lnTo>
                <a:lnTo>
                  <a:pt x="1570" y="4172"/>
                </a:lnTo>
                <a:lnTo>
                  <a:pt x="1543" y="4144"/>
                </a:lnTo>
                <a:lnTo>
                  <a:pt x="1507" y="4099"/>
                </a:lnTo>
                <a:lnTo>
                  <a:pt x="1525" y="4090"/>
                </a:lnTo>
                <a:lnTo>
                  <a:pt x="1543" y="4072"/>
                </a:lnTo>
                <a:lnTo>
                  <a:pt x="1561" y="4044"/>
                </a:lnTo>
                <a:lnTo>
                  <a:pt x="1552" y="4017"/>
                </a:lnTo>
                <a:lnTo>
                  <a:pt x="1543" y="3999"/>
                </a:lnTo>
                <a:lnTo>
                  <a:pt x="1507" y="4026"/>
                </a:lnTo>
                <a:lnTo>
                  <a:pt x="1488" y="4035"/>
                </a:lnTo>
                <a:lnTo>
                  <a:pt x="1470" y="4063"/>
                </a:lnTo>
                <a:lnTo>
                  <a:pt x="1461" y="4072"/>
                </a:lnTo>
                <a:lnTo>
                  <a:pt x="1461" y="4090"/>
                </a:lnTo>
                <a:lnTo>
                  <a:pt x="1470" y="4144"/>
                </a:lnTo>
                <a:lnTo>
                  <a:pt x="1470" y="4190"/>
                </a:lnTo>
                <a:lnTo>
                  <a:pt x="1470" y="4226"/>
                </a:lnTo>
                <a:lnTo>
                  <a:pt x="1443" y="4226"/>
                </a:lnTo>
                <a:lnTo>
                  <a:pt x="1416" y="4217"/>
                </a:lnTo>
                <a:lnTo>
                  <a:pt x="1398" y="4199"/>
                </a:lnTo>
                <a:lnTo>
                  <a:pt x="1389" y="4163"/>
                </a:lnTo>
                <a:lnTo>
                  <a:pt x="1380" y="4153"/>
                </a:lnTo>
                <a:lnTo>
                  <a:pt x="1352" y="4144"/>
                </a:lnTo>
                <a:lnTo>
                  <a:pt x="1216" y="4144"/>
                </a:lnTo>
                <a:lnTo>
                  <a:pt x="1180" y="4144"/>
                </a:lnTo>
                <a:lnTo>
                  <a:pt x="1144" y="4153"/>
                </a:lnTo>
                <a:lnTo>
                  <a:pt x="1107" y="4163"/>
                </a:lnTo>
                <a:lnTo>
                  <a:pt x="1071" y="4153"/>
                </a:lnTo>
                <a:lnTo>
                  <a:pt x="1035" y="4163"/>
                </a:lnTo>
                <a:lnTo>
                  <a:pt x="1017" y="4190"/>
                </a:lnTo>
                <a:lnTo>
                  <a:pt x="1007" y="4217"/>
                </a:lnTo>
                <a:lnTo>
                  <a:pt x="998" y="4244"/>
                </a:lnTo>
                <a:lnTo>
                  <a:pt x="971" y="4262"/>
                </a:lnTo>
                <a:lnTo>
                  <a:pt x="944" y="4262"/>
                </a:lnTo>
                <a:lnTo>
                  <a:pt x="926" y="4253"/>
                </a:lnTo>
                <a:lnTo>
                  <a:pt x="889" y="4262"/>
                </a:lnTo>
                <a:lnTo>
                  <a:pt x="853" y="4281"/>
                </a:lnTo>
                <a:lnTo>
                  <a:pt x="826" y="4290"/>
                </a:lnTo>
                <a:lnTo>
                  <a:pt x="799" y="4272"/>
                </a:lnTo>
                <a:lnTo>
                  <a:pt x="781" y="4253"/>
                </a:lnTo>
                <a:lnTo>
                  <a:pt x="735" y="4262"/>
                </a:lnTo>
                <a:lnTo>
                  <a:pt x="699" y="4290"/>
                </a:lnTo>
                <a:lnTo>
                  <a:pt x="672" y="4317"/>
                </a:lnTo>
                <a:lnTo>
                  <a:pt x="626" y="4353"/>
                </a:lnTo>
                <a:lnTo>
                  <a:pt x="617" y="4399"/>
                </a:lnTo>
                <a:lnTo>
                  <a:pt x="599" y="4435"/>
                </a:lnTo>
                <a:lnTo>
                  <a:pt x="572" y="4435"/>
                </a:lnTo>
                <a:lnTo>
                  <a:pt x="536" y="4435"/>
                </a:lnTo>
                <a:lnTo>
                  <a:pt x="499" y="4453"/>
                </a:lnTo>
                <a:lnTo>
                  <a:pt x="463" y="4472"/>
                </a:lnTo>
                <a:lnTo>
                  <a:pt x="408" y="4481"/>
                </a:lnTo>
                <a:lnTo>
                  <a:pt x="390" y="4462"/>
                </a:lnTo>
                <a:lnTo>
                  <a:pt x="390" y="4444"/>
                </a:lnTo>
                <a:lnTo>
                  <a:pt x="399" y="4426"/>
                </a:lnTo>
                <a:lnTo>
                  <a:pt x="408" y="4408"/>
                </a:lnTo>
                <a:lnTo>
                  <a:pt x="418" y="4381"/>
                </a:lnTo>
                <a:lnTo>
                  <a:pt x="408" y="4362"/>
                </a:lnTo>
                <a:lnTo>
                  <a:pt x="381" y="4353"/>
                </a:lnTo>
                <a:lnTo>
                  <a:pt x="363" y="4335"/>
                </a:lnTo>
                <a:lnTo>
                  <a:pt x="318" y="4335"/>
                </a:lnTo>
                <a:lnTo>
                  <a:pt x="290" y="4335"/>
                </a:lnTo>
                <a:lnTo>
                  <a:pt x="127" y="4344"/>
                </a:lnTo>
                <a:lnTo>
                  <a:pt x="154" y="4281"/>
                </a:lnTo>
                <a:lnTo>
                  <a:pt x="154" y="4262"/>
                </a:lnTo>
                <a:lnTo>
                  <a:pt x="173" y="4244"/>
                </a:lnTo>
                <a:lnTo>
                  <a:pt x="173" y="4226"/>
                </a:lnTo>
                <a:lnTo>
                  <a:pt x="182" y="4208"/>
                </a:lnTo>
                <a:lnTo>
                  <a:pt x="173" y="4190"/>
                </a:lnTo>
                <a:lnTo>
                  <a:pt x="163" y="4172"/>
                </a:lnTo>
                <a:lnTo>
                  <a:pt x="154" y="4144"/>
                </a:lnTo>
                <a:lnTo>
                  <a:pt x="145" y="4135"/>
                </a:lnTo>
                <a:lnTo>
                  <a:pt x="127" y="4117"/>
                </a:lnTo>
                <a:lnTo>
                  <a:pt x="118" y="4099"/>
                </a:lnTo>
                <a:lnTo>
                  <a:pt x="136" y="4090"/>
                </a:lnTo>
                <a:lnTo>
                  <a:pt x="154" y="4081"/>
                </a:lnTo>
                <a:lnTo>
                  <a:pt x="182" y="4090"/>
                </a:lnTo>
                <a:lnTo>
                  <a:pt x="200" y="4099"/>
                </a:lnTo>
                <a:lnTo>
                  <a:pt x="209" y="4099"/>
                </a:lnTo>
                <a:lnTo>
                  <a:pt x="227" y="4081"/>
                </a:lnTo>
                <a:lnTo>
                  <a:pt x="236" y="4053"/>
                </a:lnTo>
                <a:lnTo>
                  <a:pt x="218" y="4035"/>
                </a:lnTo>
                <a:lnTo>
                  <a:pt x="191" y="4017"/>
                </a:lnTo>
                <a:lnTo>
                  <a:pt x="173" y="3999"/>
                </a:lnTo>
                <a:lnTo>
                  <a:pt x="163" y="3963"/>
                </a:lnTo>
                <a:lnTo>
                  <a:pt x="173" y="3917"/>
                </a:lnTo>
                <a:lnTo>
                  <a:pt x="182" y="3872"/>
                </a:lnTo>
                <a:lnTo>
                  <a:pt x="209" y="3844"/>
                </a:lnTo>
                <a:lnTo>
                  <a:pt x="218" y="3817"/>
                </a:lnTo>
                <a:lnTo>
                  <a:pt x="245" y="3790"/>
                </a:lnTo>
                <a:lnTo>
                  <a:pt x="281" y="3763"/>
                </a:lnTo>
                <a:lnTo>
                  <a:pt x="345" y="3735"/>
                </a:lnTo>
                <a:lnTo>
                  <a:pt x="399" y="3708"/>
                </a:lnTo>
                <a:lnTo>
                  <a:pt x="427" y="3699"/>
                </a:lnTo>
                <a:lnTo>
                  <a:pt x="481" y="3690"/>
                </a:lnTo>
                <a:lnTo>
                  <a:pt x="499" y="3699"/>
                </a:lnTo>
                <a:lnTo>
                  <a:pt x="508" y="3708"/>
                </a:lnTo>
                <a:lnTo>
                  <a:pt x="536" y="3717"/>
                </a:lnTo>
                <a:lnTo>
                  <a:pt x="554" y="3726"/>
                </a:lnTo>
                <a:lnTo>
                  <a:pt x="581" y="3726"/>
                </a:lnTo>
                <a:lnTo>
                  <a:pt x="590" y="3708"/>
                </a:lnTo>
                <a:lnTo>
                  <a:pt x="608" y="3681"/>
                </a:lnTo>
                <a:lnTo>
                  <a:pt x="635" y="3654"/>
                </a:lnTo>
                <a:lnTo>
                  <a:pt x="644" y="3617"/>
                </a:lnTo>
                <a:lnTo>
                  <a:pt x="663" y="3563"/>
                </a:lnTo>
                <a:lnTo>
                  <a:pt x="663" y="3526"/>
                </a:lnTo>
                <a:lnTo>
                  <a:pt x="672" y="3508"/>
                </a:lnTo>
                <a:lnTo>
                  <a:pt x="699" y="3472"/>
                </a:lnTo>
                <a:lnTo>
                  <a:pt x="717" y="3435"/>
                </a:lnTo>
                <a:lnTo>
                  <a:pt x="744" y="3417"/>
                </a:lnTo>
                <a:lnTo>
                  <a:pt x="762" y="3390"/>
                </a:lnTo>
                <a:lnTo>
                  <a:pt x="799" y="3354"/>
                </a:lnTo>
                <a:lnTo>
                  <a:pt x="781" y="3326"/>
                </a:lnTo>
                <a:lnTo>
                  <a:pt x="735" y="3290"/>
                </a:lnTo>
                <a:lnTo>
                  <a:pt x="681" y="3263"/>
                </a:lnTo>
                <a:lnTo>
                  <a:pt x="644" y="3272"/>
                </a:lnTo>
                <a:lnTo>
                  <a:pt x="590" y="3272"/>
                </a:lnTo>
                <a:lnTo>
                  <a:pt x="572" y="3281"/>
                </a:lnTo>
                <a:lnTo>
                  <a:pt x="572" y="3254"/>
                </a:lnTo>
                <a:lnTo>
                  <a:pt x="563" y="3245"/>
                </a:lnTo>
                <a:lnTo>
                  <a:pt x="563" y="3235"/>
                </a:lnTo>
                <a:lnTo>
                  <a:pt x="526" y="3226"/>
                </a:lnTo>
                <a:lnTo>
                  <a:pt x="472" y="3217"/>
                </a:lnTo>
                <a:lnTo>
                  <a:pt x="427" y="3226"/>
                </a:lnTo>
                <a:lnTo>
                  <a:pt x="381" y="3226"/>
                </a:lnTo>
                <a:lnTo>
                  <a:pt x="336" y="3226"/>
                </a:lnTo>
                <a:lnTo>
                  <a:pt x="290" y="3226"/>
                </a:lnTo>
                <a:lnTo>
                  <a:pt x="227" y="3226"/>
                </a:lnTo>
                <a:lnTo>
                  <a:pt x="163" y="3226"/>
                </a:lnTo>
                <a:lnTo>
                  <a:pt x="109" y="3226"/>
                </a:lnTo>
                <a:lnTo>
                  <a:pt x="73" y="3226"/>
                </a:lnTo>
                <a:lnTo>
                  <a:pt x="36" y="3208"/>
                </a:lnTo>
                <a:lnTo>
                  <a:pt x="27" y="3199"/>
                </a:lnTo>
                <a:lnTo>
                  <a:pt x="18" y="3181"/>
                </a:lnTo>
                <a:lnTo>
                  <a:pt x="9" y="3163"/>
                </a:lnTo>
                <a:lnTo>
                  <a:pt x="0" y="3135"/>
                </a:lnTo>
                <a:lnTo>
                  <a:pt x="27" y="3045"/>
                </a:lnTo>
                <a:lnTo>
                  <a:pt x="55" y="3026"/>
                </a:lnTo>
                <a:lnTo>
                  <a:pt x="55" y="3017"/>
                </a:lnTo>
                <a:lnTo>
                  <a:pt x="55" y="2990"/>
                </a:lnTo>
                <a:lnTo>
                  <a:pt x="36" y="2963"/>
                </a:lnTo>
                <a:lnTo>
                  <a:pt x="45" y="2926"/>
                </a:lnTo>
                <a:lnTo>
                  <a:pt x="73" y="2890"/>
                </a:lnTo>
                <a:lnTo>
                  <a:pt x="100" y="2845"/>
                </a:lnTo>
                <a:lnTo>
                  <a:pt x="118" y="2817"/>
                </a:lnTo>
                <a:lnTo>
                  <a:pt x="136" y="2781"/>
                </a:lnTo>
                <a:lnTo>
                  <a:pt x="136" y="2763"/>
                </a:lnTo>
                <a:lnTo>
                  <a:pt x="136" y="2745"/>
                </a:lnTo>
                <a:lnTo>
                  <a:pt x="127" y="2708"/>
                </a:lnTo>
                <a:lnTo>
                  <a:pt x="127" y="2681"/>
                </a:lnTo>
                <a:lnTo>
                  <a:pt x="136" y="2654"/>
                </a:lnTo>
                <a:lnTo>
                  <a:pt x="145" y="2627"/>
                </a:lnTo>
                <a:lnTo>
                  <a:pt x="173" y="2617"/>
                </a:lnTo>
                <a:lnTo>
                  <a:pt x="200" y="2617"/>
                </a:lnTo>
                <a:lnTo>
                  <a:pt x="236" y="2608"/>
                </a:lnTo>
                <a:lnTo>
                  <a:pt x="281" y="2599"/>
                </a:lnTo>
                <a:lnTo>
                  <a:pt x="309" y="2599"/>
                </a:lnTo>
                <a:lnTo>
                  <a:pt x="345" y="2599"/>
                </a:lnTo>
                <a:lnTo>
                  <a:pt x="363" y="2599"/>
                </a:lnTo>
                <a:lnTo>
                  <a:pt x="381" y="2590"/>
                </a:lnTo>
                <a:lnTo>
                  <a:pt x="390" y="2563"/>
                </a:lnTo>
                <a:lnTo>
                  <a:pt x="381" y="2527"/>
                </a:lnTo>
                <a:lnTo>
                  <a:pt x="418" y="2490"/>
                </a:lnTo>
                <a:lnTo>
                  <a:pt x="445" y="2463"/>
                </a:lnTo>
                <a:lnTo>
                  <a:pt x="499" y="2445"/>
                </a:lnTo>
                <a:lnTo>
                  <a:pt x="536" y="2417"/>
                </a:lnTo>
                <a:lnTo>
                  <a:pt x="563" y="2336"/>
                </a:lnTo>
                <a:lnTo>
                  <a:pt x="572" y="2318"/>
                </a:lnTo>
                <a:lnTo>
                  <a:pt x="617" y="2308"/>
                </a:lnTo>
                <a:lnTo>
                  <a:pt x="672" y="2290"/>
                </a:lnTo>
                <a:lnTo>
                  <a:pt x="672" y="2245"/>
                </a:lnTo>
                <a:lnTo>
                  <a:pt x="672" y="2181"/>
                </a:lnTo>
                <a:lnTo>
                  <a:pt x="653" y="2118"/>
                </a:lnTo>
                <a:lnTo>
                  <a:pt x="590" y="2063"/>
                </a:lnTo>
                <a:lnTo>
                  <a:pt x="545" y="1999"/>
                </a:lnTo>
                <a:lnTo>
                  <a:pt x="536" y="1927"/>
                </a:lnTo>
                <a:lnTo>
                  <a:pt x="526" y="1890"/>
                </a:lnTo>
                <a:lnTo>
                  <a:pt x="481" y="1845"/>
                </a:lnTo>
                <a:lnTo>
                  <a:pt x="427" y="1809"/>
                </a:lnTo>
                <a:lnTo>
                  <a:pt x="418" y="1754"/>
                </a:lnTo>
                <a:lnTo>
                  <a:pt x="436" y="1672"/>
                </a:lnTo>
                <a:lnTo>
                  <a:pt x="445" y="1627"/>
                </a:lnTo>
                <a:lnTo>
                  <a:pt x="454" y="1600"/>
                </a:lnTo>
                <a:lnTo>
                  <a:pt x="445" y="1554"/>
                </a:lnTo>
                <a:lnTo>
                  <a:pt x="445" y="1554"/>
                </a:lnTo>
                <a:lnTo>
                  <a:pt x="481" y="1472"/>
                </a:lnTo>
                <a:lnTo>
                  <a:pt x="481" y="1445"/>
                </a:lnTo>
                <a:lnTo>
                  <a:pt x="490" y="1427"/>
                </a:lnTo>
                <a:lnTo>
                  <a:pt x="481" y="1409"/>
                </a:lnTo>
                <a:lnTo>
                  <a:pt x="472" y="1381"/>
                </a:lnTo>
                <a:lnTo>
                  <a:pt x="445" y="1372"/>
                </a:lnTo>
                <a:lnTo>
                  <a:pt x="408" y="1363"/>
                </a:lnTo>
                <a:lnTo>
                  <a:pt x="381" y="1345"/>
                </a:lnTo>
                <a:lnTo>
                  <a:pt x="354" y="1345"/>
                </a:lnTo>
                <a:lnTo>
                  <a:pt x="336" y="1336"/>
                </a:lnTo>
                <a:lnTo>
                  <a:pt x="327" y="1309"/>
                </a:lnTo>
                <a:lnTo>
                  <a:pt x="336" y="1272"/>
                </a:lnTo>
                <a:lnTo>
                  <a:pt x="354" y="1209"/>
                </a:lnTo>
                <a:lnTo>
                  <a:pt x="372" y="1172"/>
                </a:lnTo>
                <a:lnTo>
                  <a:pt x="381" y="1136"/>
                </a:lnTo>
                <a:lnTo>
                  <a:pt x="408" y="1081"/>
                </a:lnTo>
                <a:lnTo>
                  <a:pt x="418" y="1045"/>
                </a:lnTo>
                <a:lnTo>
                  <a:pt x="427" y="1018"/>
                </a:lnTo>
                <a:lnTo>
                  <a:pt x="418" y="991"/>
                </a:lnTo>
                <a:lnTo>
                  <a:pt x="418" y="972"/>
                </a:lnTo>
                <a:lnTo>
                  <a:pt x="399" y="963"/>
                </a:lnTo>
                <a:lnTo>
                  <a:pt x="381" y="972"/>
                </a:lnTo>
                <a:lnTo>
                  <a:pt x="363" y="981"/>
                </a:lnTo>
                <a:lnTo>
                  <a:pt x="345" y="1009"/>
                </a:lnTo>
                <a:lnTo>
                  <a:pt x="336" y="1018"/>
                </a:lnTo>
                <a:lnTo>
                  <a:pt x="318" y="1018"/>
                </a:lnTo>
                <a:lnTo>
                  <a:pt x="263" y="1009"/>
                </a:lnTo>
                <a:lnTo>
                  <a:pt x="245" y="1027"/>
                </a:lnTo>
                <a:lnTo>
                  <a:pt x="209" y="1018"/>
                </a:lnTo>
                <a:lnTo>
                  <a:pt x="163" y="1018"/>
                </a:lnTo>
                <a:lnTo>
                  <a:pt x="145" y="1009"/>
                </a:lnTo>
                <a:lnTo>
                  <a:pt x="127" y="1009"/>
                </a:lnTo>
                <a:lnTo>
                  <a:pt x="118" y="1000"/>
                </a:lnTo>
                <a:lnTo>
                  <a:pt x="109" y="981"/>
                </a:lnTo>
                <a:lnTo>
                  <a:pt x="100" y="954"/>
                </a:lnTo>
                <a:lnTo>
                  <a:pt x="73" y="927"/>
                </a:lnTo>
                <a:lnTo>
                  <a:pt x="64" y="900"/>
                </a:lnTo>
                <a:lnTo>
                  <a:pt x="64" y="872"/>
                </a:lnTo>
                <a:lnTo>
                  <a:pt x="73" y="854"/>
                </a:lnTo>
                <a:lnTo>
                  <a:pt x="91" y="836"/>
                </a:lnTo>
                <a:lnTo>
                  <a:pt x="118" y="827"/>
                </a:lnTo>
                <a:lnTo>
                  <a:pt x="145" y="827"/>
                </a:lnTo>
                <a:lnTo>
                  <a:pt x="191" y="827"/>
                </a:lnTo>
                <a:lnTo>
                  <a:pt x="236" y="827"/>
                </a:lnTo>
                <a:lnTo>
                  <a:pt x="254" y="827"/>
                </a:lnTo>
                <a:lnTo>
                  <a:pt x="281" y="827"/>
                </a:lnTo>
                <a:lnTo>
                  <a:pt x="290" y="827"/>
                </a:lnTo>
                <a:lnTo>
                  <a:pt x="309" y="818"/>
                </a:lnTo>
                <a:lnTo>
                  <a:pt x="336" y="772"/>
                </a:lnTo>
                <a:lnTo>
                  <a:pt x="336" y="727"/>
                </a:lnTo>
                <a:lnTo>
                  <a:pt x="354" y="663"/>
                </a:lnTo>
                <a:lnTo>
                  <a:pt x="363" y="609"/>
                </a:lnTo>
                <a:lnTo>
                  <a:pt x="372" y="572"/>
                </a:lnTo>
                <a:lnTo>
                  <a:pt x="399" y="536"/>
                </a:lnTo>
                <a:lnTo>
                  <a:pt x="418" y="509"/>
                </a:lnTo>
                <a:lnTo>
                  <a:pt x="445" y="482"/>
                </a:lnTo>
                <a:lnTo>
                  <a:pt x="445" y="463"/>
                </a:lnTo>
                <a:lnTo>
                  <a:pt x="445" y="436"/>
                </a:lnTo>
                <a:lnTo>
                  <a:pt x="445" y="391"/>
                </a:lnTo>
                <a:lnTo>
                  <a:pt x="445" y="354"/>
                </a:lnTo>
                <a:lnTo>
                  <a:pt x="463" y="309"/>
                </a:lnTo>
                <a:lnTo>
                  <a:pt x="472" y="291"/>
                </a:lnTo>
                <a:lnTo>
                  <a:pt x="472" y="273"/>
                </a:lnTo>
                <a:close/>
              </a:path>
            </a:pathLst>
          </a:custGeom>
          <a:gradFill rotWithShape="1">
            <a:gsLst>
              <a:gs pos="0">
                <a:srgbClr val="076D30">
                  <a:alpha val="0"/>
                </a:srgbClr>
              </a:gs>
              <a:gs pos="50000">
                <a:srgbClr val="B2F090"/>
              </a:gs>
              <a:gs pos="100000">
                <a:srgbClr val="076D30">
                  <a:alpha val="0"/>
                </a:srgbClr>
              </a:gs>
            </a:gsLst>
            <a:lin ang="2700000" scaled="1"/>
          </a:gradFill>
          <a:ln w="22225">
            <a:solidFill>
              <a:srgbClr val="8AD28D">
                <a:alpha val="92999"/>
              </a:srgbClr>
            </a:solidFill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2571750"/>
            <a:ext cx="5572125" cy="1643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366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870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00392" y="107007"/>
            <a:ext cx="821425" cy="90553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1223963"/>
          </a:xfrm>
        </p:spPr>
        <p:txBody>
          <a:bodyPr/>
          <a:lstStyle/>
          <a:p>
            <a:endParaRPr lang="en-US" sz="2800" dirty="0" smtClean="0">
              <a:solidFill>
                <a:srgbClr val="660066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10800000">
            <a:off x="1835150" y="764704"/>
            <a:ext cx="5530850" cy="367240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66FF66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755650" y="782623"/>
            <a:ext cx="80645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B0F0"/>
              </a:gs>
              <a:gs pos="50000">
                <a:srgbClr val="0070C0"/>
              </a:gs>
              <a:gs pos="100000">
                <a:srgbClr val="FF0000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Проект «Электронная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сельская школа»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gray">
          <a:xfrm>
            <a:off x="3777645" y="2492375"/>
            <a:ext cx="15696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Задачи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3716338"/>
            <a:ext cx="1579562" cy="2070100"/>
            <a:chOff x="576" y="2476"/>
            <a:chExt cx="995" cy="130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4585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4586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sp>
            <p:nvSpPr>
              <p:cNvPr id="24587" name="Text Box 11"/>
              <p:cNvSpPr txBox="1">
                <a:spLocks noChangeArrowheads="1"/>
              </p:cNvSpPr>
              <p:nvPr/>
            </p:nvSpPr>
            <p:spPr bwMode="gray">
              <a:xfrm>
                <a:off x="763" y="2030"/>
                <a:ext cx="107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Методика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588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19250" y="4508500"/>
            <a:ext cx="1617663" cy="2070100"/>
            <a:chOff x="1776" y="2476"/>
            <a:chExt cx="1019" cy="1304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24591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/>
            </p:nvSpPr>
            <p:spPr bwMode="gray">
              <a:xfrm>
                <a:off x="2209" y="1948"/>
                <a:ext cx="1295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593" name="Text Box 17"/>
            <p:cNvSpPr txBox="1">
              <a:spLocks noChangeArrowheads="1"/>
            </p:cNvSpPr>
            <p:nvPr/>
          </p:nvSpPr>
          <p:spPr bwMode="gray">
            <a:xfrm>
              <a:off x="1824" y="2651"/>
              <a:ext cx="8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Новые системы оценивания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492500" y="4743450"/>
            <a:ext cx="1792288" cy="2114550"/>
            <a:chOff x="3072" y="2448"/>
            <a:chExt cx="1028" cy="1332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24597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78" cy="1680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4598" name="Freeform 22"/>
              <p:cNvSpPr>
                <a:spLocks/>
              </p:cNvSpPr>
              <p:nvPr/>
            </p:nvSpPr>
            <p:spPr bwMode="gray">
              <a:xfrm>
                <a:off x="2207" y="1948"/>
                <a:ext cx="1297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rgbClr val="FFFF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599" name="Text Box 23"/>
            <p:cNvSpPr txBox="1">
              <a:spLocks noChangeArrowheads="1"/>
            </p:cNvSpPr>
            <p:nvPr/>
          </p:nvSpPr>
          <p:spPr bwMode="gray">
            <a:xfrm>
              <a:off x="3120" y="2663"/>
              <a:ext cx="8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Электронный классный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журнал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564439" y="3716338"/>
            <a:ext cx="1579562" cy="2114550"/>
            <a:chOff x="4272" y="2448"/>
            <a:chExt cx="995" cy="1332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275" y="2448"/>
              <a:ext cx="961" cy="965"/>
              <a:chOff x="2400" y="1488"/>
              <a:chExt cx="1152" cy="1152"/>
            </a:xfrm>
          </p:grpSpPr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24604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4605" name="Freeform 29"/>
                <p:cNvSpPr>
                  <a:spLocks/>
                </p:cNvSpPr>
                <p:nvPr/>
              </p:nvSpPr>
              <p:spPr bwMode="gray">
                <a:xfrm>
                  <a:off x="2209" y="1948"/>
                  <a:ext cx="1295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/>
                    </a:gs>
                    <a:gs pos="5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sp>
            <p:nvSpPr>
              <p:cNvPr id="24606" name="Text Box 30"/>
              <p:cNvSpPr txBox="1">
                <a:spLocks noChangeArrowheads="1"/>
              </p:cNvSpPr>
              <p:nvPr/>
            </p:nvSpPr>
            <p:spPr bwMode="gray">
              <a:xfrm>
                <a:off x="2514" y="1759"/>
                <a:ext cx="912" cy="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Образование</a:t>
                </a:r>
                <a:endPara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через</a:t>
                </a:r>
                <a:endPara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Интернет</a:t>
                </a: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607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5580067" y="4437063"/>
            <a:ext cx="1579564" cy="2114550"/>
            <a:chOff x="4272" y="2448"/>
            <a:chExt cx="995" cy="1332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4272" y="2448"/>
              <a:ext cx="961" cy="965"/>
              <a:chOff x="2400" y="1488"/>
              <a:chExt cx="1152" cy="1152"/>
            </a:xfrm>
          </p:grpSpPr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24611" name="Oval 3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4612" name="Freeform 3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5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FF66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sp>
            <p:nvSpPr>
              <p:cNvPr id="24613" name="Text Box 37"/>
              <p:cNvSpPr txBox="1">
                <a:spLocks noChangeArrowheads="1"/>
              </p:cNvSpPr>
              <p:nvPr/>
            </p:nvSpPr>
            <p:spPr bwMode="gray">
              <a:xfrm>
                <a:off x="2448" y="1710"/>
                <a:ext cx="1102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Взаимодействие</a:t>
                </a:r>
                <a:br>
                  <a:rPr lang="ru-RU" sz="1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</a:br>
                <a:r>
                  <a:rPr lang="ru-RU" sz="1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школьник-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учитель-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родитель</a:t>
                </a:r>
                <a:endParaRPr 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614" name="Oval 38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9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трелка вниз 79"/>
          <p:cNvSpPr/>
          <p:nvPr/>
        </p:nvSpPr>
        <p:spPr>
          <a:xfrm rot="2739430">
            <a:off x="3606022" y="739628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8833651">
            <a:off x="4986507" y="737257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833651">
            <a:off x="7037044" y="723045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170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1598933" y="689769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Сроки и этапы реализации проекта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57188" y="1928813"/>
            <a:ext cx="201600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 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Март-декабрь 2010г.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2522268" y="1928813"/>
            <a:ext cx="201600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 этап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Январь-июнь 2011г.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4669607" y="1928813"/>
            <a:ext cx="200025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 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Июль- ноябрь 2011г.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182" name="Группа 36"/>
          <p:cNvGrpSpPr>
            <a:grpSpLocks/>
          </p:cNvGrpSpPr>
          <p:nvPr/>
        </p:nvGrpSpPr>
        <p:grpSpPr bwMode="auto">
          <a:xfrm>
            <a:off x="0" y="3786188"/>
            <a:ext cx="9144000" cy="71437"/>
            <a:chOff x="-207" y="5929313"/>
            <a:chExt cx="9144207" cy="428625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TextBox 6"/>
            <p:cNvSpPr txBox="1">
              <a:spLocks noChangeArrowheads="1"/>
            </p:cNvSpPr>
            <p:nvPr/>
          </p:nvSpPr>
          <p:spPr bwMode="auto">
            <a:xfrm>
              <a:off x="-207" y="5976935"/>
              <a:ext cx="9144207" cy="31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" name="Блок-схема: альтернативный процесс 142"/>
          <p:cNvSpPr/>
          <p:nvPr/>
        </p:nvSpPr>
        <p:spPr>
          <a:xfrm>
            <a:off x="357754" y="4299303"/>
            <a:ext cx="2016000" cy="190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Организационно-подготовительные мероприятия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Стрелка вниз 149"/>
          <p:cNvSpPr/>
          <p:nvPr/>
        </p:nvSpPr>
        <p:spPr>
          <a:xfrm>
            <a:off x="805554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Стрелка вниз 150"/>
          <p:cNvSpPr/>
          <p:nvPr/>
        </p:nvSpPr>
        <p:spPr>
          <a:xfrm>
            <a:off x="1664875" y="385762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6796088" y="1916832"/>
            <a:ext cx="200025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 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Декабрь 2011г.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2522268" y="4294311"/>
            <a:ext cx="2016000" cy="190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Создание модели ИОС электронной сельской школы на основе  программного  обеспечения ИВЦ «АВЕРС»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Стрелка вниз 61"/>
          <p:cNvSpPr/>
          <p:nvPr/>
        </p:nvSpPr>
        <p:spPr>
          <a:xfrm>
            <a:off x="2970068" y="3852633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3829389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4653857" y="4299303"/>
            <a:ext cx="2016000" cy="190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Реализация модели ИОС электронной сельской школы на основе  программного  обеспечения ИВЦ «АВЕРС»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5101657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5960978" y="385762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6795206" y="4294311"/>
            <a:ext cx="2016000" cy="190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одведение итогов  реализации проекта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>
          <a:xfrm>
            <a:off x="7243006" y="3852633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>
            <a:off x="8102327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5" name="Рисунок 74" descr="1528863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840" y="2627896"/>
            <a:ext cx="1536000" cy="1152000"/>
          </a:xfrm>
          <a:prstGeom prst="rect">
            <a:avLst/>
          </a:prstGeom>
        </p:spPr>
      </p:pic>
      <p:pic>
        <p:nvPicPr>
          <p:cNvPr id="77" name="Рисунок 76" descr="remon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53512" y="2618752"/>
            <a:ext cx="1525829" cy="1152000"/>
          </a:xfrm>
          <a:prstGeom prst="rect">
            <a:avLst/>
          </a:prstGeom>
        </p:spPr>
      </p:pic>
      <p:pic>
        <p:nvPicPr>
          <p:cNvPr id="78" name="Рисунок 77" descr="computer-class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38336" y="2609480"/>
            <a:ext cx="1188454" cy="1152000"/>
          </a:xfrm>
          <a:prstGeom prst="rect">
            <a:avLst/>
          </a:prstGeom>
        </p:spPr>
      </p:pic>
      <p:pic>
        <p:nvPicPr>
          <p:cNvPr id="79" name="Рисунок 78" descr="2229877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73992" y="2609608"/>
            <a:ext cx="1536000" cy="1152000"/>
          </a:xfrm>
          <a:prstGeom prst="rect">
            <a:avLst/>
          </a:prstGeom>
        </p:spPr>
      </p:pic>
      <p:pic>
        <p:nvPicPr>
          <p:cNvPr id="34" name="Рисунок 33" descr="Avers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64801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Концепция ОЦП «Развитие образования Кировской области на 2012-2015 г.г.»</a:t>
            </a: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00250" y="836712"/>
            <a:ext cx="5214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Новизна идеи состоит</a:t>
            </a:r>
            <a:endParaRPr lang="ru-RU" dirty="0"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4544" y="1452845"/>
            <a:ext cx="8423920" cy="4278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Будут выявлены специфические проблемы управления образованием в сельской школе и установлена необходимость применения в системе информационного обеспечения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Интернет-технологий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Выявлены факторы, определяющие благоприятные условия для внедрения средств ИКТ в процесс управления сельской школой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Обоснована необходимость совместного участия всех работников школы в реализации системы электронного управления образованием в сельской школе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Будет создан информационный центр школы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В повышении качества подготовки педагогов с использованием новых информационных технологий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Будет обеспечен равный доступ учащихся к овладению информационными технологиями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В получение родителями оперативной информации о жизни школы и успехах детей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В возможности дистанционного повышения квалификации и участия педагогов в конкурсах различного уровня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Будут разработаны концепция и функциональная модель системы информационного обеспечения электронной сельской школы.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1995" y="1979613"/>
            <a:ext cx="8101533" cy="735012"/>
          </a:xfrm>
          <a:prstGeom prst="rect">
            <a:avLst/>
          </a:prstGeom>
          <a:noFill/>
          <a:ln w="38100">
            <a:solidFill>
              <a:srgbClr val="0B87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управления и обучения за счет эффективного использования программного обеспечения ИВЦ «АВЕРС»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1995" y="1122363"/>
            <a:ext cx="8101533" cy="7143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разработана и внедрена модель единой информационной среды электронной сельской школы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1995" y="3694113"/>
            <a:ext cx="8101533" cy="714375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равного доступа участников образовательного процесса к образовательным ресурсам и результатам обучения и воспитания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1995" y="2857500"/>
            <a:ext cx="8101533" cy="714375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предложен и обоснован для всех сельских школ Кировской области технологический цикл создания «Электронной сельской школы»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64801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Концепция ОЦП «Развитие образования Кировской области на 2012-2015 г.г.»</a:t>
            </a:r>
          </a:p>
        </p:txBody>
      </p:sp>
      <p:grpSp>
        <p:nvGrpSpPr>
          <p:cNvPr id="9225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1995" y="4551363"/>
            <a:ext cx="8101533" cy="7143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 методические рекомендации по созданию единой информационной среды «Электронной сельской школы» 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31995" y="5429250"/>
            <a:ext cx="8101533" cy="7858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активности включения родителей в управление учебно-воспитательным процессом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0250" y="571500"/>
            <a:ext cx="5214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Ожидаемые результаты</a:t>
            </a:r>
            <a:endParaRPr lang="ru-RU" dirty="0">
              <a:latin typeface="+mn-lt"/>
            </a:endParaRPr>
          </a:p>
        </p:txBody>
      </p:sp>
      <p:pic>
        <p:nvPicPr>
          <p:cNvPr id="16" name="Рисунок 15" descr="Aver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62600" y="44624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трелка вниз 79"/>
          <p:cNvSpPr/>
          <p:nvPr/>
        </p:nvSpPr>
        <p:spPr>
          <a:xfrm rot="2739430">
            <a:off x="3606022" y="739628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8833651">
            <a:off x="4986507" y="737257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833651">
            <a:off x="7037044" y="723045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1598933" y="689769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Стартовые  условия  проекта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57188" y="1928813"/>
            <a:ext cx="201600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Аппаратное обеспечение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2522268" y="1928813"/>
            <a:ext cx="201600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Программное обеспечение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4669607" y="1928813"/>
            <a:ext cx="200025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Информационное обеспечение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3786188"/>
            <a:ext cx="9144000" cy="71437"/>
            <a:chOff x="-207" y="5929313"/>
            <a:chExt cx="9144207" cy="428625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TextBox 6"/>
            <p:cNvSpPr txBox="1">
              <a:spLocks noChangeArrowheads="1"/>
            </p:cNvSpPr>
            <p:nvPr/>
          </p:nvSpPr>
          <p:spPr bwMode="auto">
            <a:xfrm>
              <a:off x="-207" y="5976935"/>
              <a:ext cx="9144207" cy="31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" name="Блок-схема: альтернативный процесс 142"/>
          <p:cNvSpPr/>
          <p:nvPr/>
        </p:nvSpPr>
        <p:spPr>
          <a:xfrm>
            <a:off x="357754" y="4299303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20 компьютеров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проектор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интерактивный комплекс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ксерокс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7 принтеров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факс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 сканера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фотоаппарат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локальная сеть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Стрелка вниз 149"/>
          <p:cNvSpPr/>
          <p:nvPr/>
        </p:nvSpPr>
        <p:spPr>
          <a:xfrm>
            <a:off x="805554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Стрелка вниз 150"/>
          <p:cNvSpPr/>
          <p:nvPr/>
        </p:nvSpPr>
        <p:spPr>
          <a:xfrm>
            <a:off x="1664875" y="385762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6796088" y="1916832"/>
            <a:ext cx="200025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Кадровое обеспечение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2522268" y="4294311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ОС </a:t>
            </a:r>
            <a:r>
              <a:rPr lang="en-US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Windows  XP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ОС </a:t>
            </a:r>
            <a:r>
              <a:rPr lang="en-US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Windows 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Первая помощь 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«Директор»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«ЭКЖ»</a:t>
            </a:r>
            <a:endParaRPr lang="en-US" sz="1200" b="1" dirty="0" smtClean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Обучающие компьютерные программы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Электронные  энциклопедии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Стрелка вниз 61"/>
          <p:cNvSpPr/>
          <p:nvPr/>
        </p:nvSpPr>
        <p:spPr>
          <a:xfrm>
            <a:off x="2970068" y="3852633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3829389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4653857" y="4299303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Сайт: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http://belorechensk.far.ru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5101657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5960978" y="385762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6795206" y="4294311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2008-2009 </a:t>
            </a:r>
            <a:r>
              <a:rPr lang="ru-RU" sz="12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уч.г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.  - 26 учителей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2009-2010 </a:t>
            </a:r>
            <a:r>
              <a:rPr lang="ru-RU" sz="12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уч.г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.  - 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24 учителя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2010-2011 </a:t>
            </a:r>
            <a:r>
              <a:rPr lang="ru-RU" sz="12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уч.г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.  - 24 учителя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2011-2012 </a:t>
            </a:r>
            <a:r>
              <a:rPr lang="ru-RU" sz="12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уч.г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.  - 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22 учителя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>
          <a:xfrm>
            <a:off x="7243006" y="3852633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>
            <a:off x="8102327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" name="Рисунок 33" descr="сайт школ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48575" y="2637040"/>
            <a:ext cx="1461333" cy="1152000"/>
          </a:xfrm>
          <a:prstGeom prst="rect">
            <a:avLst/>
          </a:prstGeom>
        </p:spPr>
      </p:pic>
      <p:pic>
        <p:nvPicPr>
          <p:cNvPr id="35" name="Рисунок 34" descr="1627405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20272" y="2612039"/>
            <a:ext cx="1536000" cy="1152000"/>
          </a:xfrm>
          <a:prstGeom prst="rect">
            <a:avLst/>
          </a:prstGeom>
        </p:spPr>
      </p:pic>
      <p:pic>
        <p:nvPicPr>
          <p:cNvPr id="36" name="Рисунок 35" descr="intel_logo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1530" y="2618186"/>
            <a:ext cx="1238544" cy="1152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2728073" y="2636912"/>
            <a:ext cx="1548282" cy="1152128"/>
            <a:chOff x="2671511" y="2618058"/>
            <a:chExt cx="1548282" cy="1152128"/>
          </a:xfrm>
        </p:grpSpPr>
        <p:pic>
          <p:nvPicPr>
            <p:cNvPr id="38" name="Рисунок 37" descr="УМК_дИРЕКТОР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671511" y="2618058"/>
              <a:ext cx="921275" cy="1152000"/>
            </a:xfrm>
            <a:prstGeom prst="rect">
              <a:avLst/>
            </a:prstGeom>
          </p:spPr>
        </p:pic>
        <p:pic>
          <p:nvPicPr>
            <p:cNvPr id="39" name="Рисунок 38" descr="УМК_экж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298518" y="2618186"/>
              <a:ext cx="921275" cy="1152000"/>
            </a:xfrm>
            <a:prstGeom prst="rect">
              <a:avLst/>
            </a:prstGeom>
          </p:spPr>
        </p:pic>
      </p:grpSp>
      <p:pic>
        <p:nvPicPr>
          <p:cNvPr id="37" name="Рисунок 36" descr="Aver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Содержимое 3"/>
          <p:cNvGraphicFramePr>
            <a:graphicFrameLocks/>
          </p:cNvGraphicFramePr>
          <p:nvPr/>
        </p:nvGraphicFramePr>
        <p:xfrm>
          <a:off x="2555776" y="3933056"/>
          <a:ext cx="396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Содержимое 3"/>
          <p:cNvGraphicFramePr>
            <a:graphicFrameLocks/>
          </p:cNvGraphicFramePr>
          <p:nvPr/>
        </p:nvGraphicFramePr>
        <p:xfrm>
          <a:off x="4776000" y="1411632"/>
          <a:ext cx="396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Содержимое 3"/>
          <p:cNvGraphicFramePr>
            <a:graphicFrameLocks/>
          </p:cNvGraphicFramePr>
          <p:nvPr/>
        </p:nvGraphicFramePr>
        <p:xfrm>
          <a:off x="408000" y="1411632"/>
          <a:ext cx="396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Стрелка вниз 46"/>
          <p:cNvSpPr/>
          <p:nvPr/>
        </p:nvSpPr>
        <p:spPr>
          <a:xfrm>
            <a:off x="4309051" y="1140768"/>
            <a:ext cx="503237" cy="291600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 rot="2739430">
            <a:off x="3645434" y="889500"/>
            <a:ext cx="503237" cy="82800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8833651">
            <a:off x="4936945" y="891645"/>
            <a:ext cx="504825" cy="82800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электронной сельской школы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электронной сельской школы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Стартовые  условия  проекта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" name="Рисунок 51" descr="640.1_1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660232" y="4221088"/>
            <a:ext cx="2016224" cy="1680187"/>
          </a:xfrm>
          <a:prstGeom prst="rect">
            <a:avLst/>
          </a:prstGeom>
        </p:spPr>
      </p:pic>
      <p:pic>
        <p:nvPicPr>
          <p:cNvPr id="14" name="Рисунок 13" descr="Avers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1661</Words>
  <Application>Microsoft Office PowerPoint</Application>
  <PresentationFormat>Экран (4:3)</PresentationFormat>
  <Paragraphs>380</Paragraphs>
  <Slides>33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СОЗДАНИЕ модели информационно-образовательной среды электронной сельской школы на основе программного обеспечения ИВЦ «Аверс»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</vt:lpstr>
    </vt:vector>
  </TitlesOfParts>
  <Company>ОГУ ЦОКО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</dc:creator>
  <cp:lastModifiedBy>Пенсионер</cp:lastModifiedBy>
  <cp:revision>338</cp:revision>
  <dcterms:created xsi:type="dcterms:W3CDTF">2011-07-12T04:05:20Z</dcterms:created>
  <dcterms:modified xsi:type="dcterms:W3CDTF">2014-10-21T05:32:47Z</dcterms:modified>
</cp:coreProperties>
</file>