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70" r:id="rId2"/>
    <p:sldId id="273" r:id="rId3"/>
    <p:sldId id="286" r:id="rId4"/>
    <p:sldId id="285" r:id="rId5"/>
    <p:sldId id="289" r:id="rId6"/>
    <p:sldId id="290" r:id="rId7"/>
    <p:sldId id="259" r:id="rId8"/>
    <p:sldId id="257" r:id="rId9"/>
    <p:sldId id="258" r:id="rId10"/>
    <p:sldId id="260" r:id="rId11"/>
    <p:sldId id="256" r:id="rId12"/>
    <p:sldId id="261" r:id="rId13"/>
    <p:sldId id="291" r:id="rId14"/>
    <p:sldId id="282" r:id="rId15"/>
    <p:sldId id="283" r:id="rId16"/>
    <p:sldId id="263" r:id="rId17"/>
    <p:sldId id="281" r:id="rId18"/>
    <p:sldId id="279" r:id="rId19"/>
    <p:sldId id="284" r:id="rId20"/>
    <p:sldId id="265" r:id="rId21"/>
    <p:sldId id="278" r:id="rId22"/>
    <p:sldId id="288" r:id="rId23"/>
    <p:sldId id="280" r:id="rId24"/>
    <p:sldId id="277" r:id="rId25"/>
    <p:sldId id="287" r:id="rId26"/>
    <p:sldId id="271" r:id="rId27"/>
    <p:sldId id="272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929"/>
  </p:normalViewPr>
  <p:slideViewPr>
    <p:cSldViewPr>
      <p:cViewPr>
        <p:scale>
          <a:sx n="125" d="100"/>
          <a:sy n="125" d="100"/>
        </p:scale>
        <p:origin x="610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B6541C2-EDAA-4F68-9F0D-DF5BE3D75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591EDA4-ACAB-46A2-BF9B-6B1ACDC3E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C5D66-FDA5-4FFE-81BF-9881502810CF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5470-4EC8-4A7B-83CE-F7A8019D0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74C24-DA91-4D87-B957-995B3A41C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0336-2DCE-4688-A7C2-DF6CD0D46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FA25-6D8A-4143-B9FF-A6D77D9EB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33A13-4F3B-4980-84F7-7E6935942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15075-F2C1-4257-B7B9-00BAEE234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BCE2-7334-497A-AEDB-9BAB3041D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C3E8-B736-4653-8996-9094A1E58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2C81-2AFE-4536-AFE4-6F81A767F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2360-3EE2-49E8-AEF5-BDA383CEB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D78F-F78A-459C-803B-89E20E7C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A1A798A-95EA-4C8D-865C-62C6FB296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813" y="28575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>
                    <a:lumMod val="25000"/>
                  </a:schemeClr>
                </a:solidFill>
                <a:effectLst/>
                <a:latin typeface="+mn-lt"/>
              </a:rPr>
              <a:t>Формирование системы объективного мониторинга качества функционирования образовательного комплекса</a:t>
            </a:r>
            <a:endParaRPr lang="ru-RU" b="1" dirty="0">
              <a:solidFill>
                <a:schemeClr val="bg1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5000625"/>
            <a:ext cx="6286500" cy="10001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800" b="1" i="1" dirty="0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С. А. </a:t>
            </a:r>
            <a:r>
              <a:rPr lang="ru-RU" sz="1800" b="1" i="1" dirty="0" err="1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Апенина</a:t>
            </a:r>
            <a:r>
              <a:rPr lang="ru-RU" sz="1800" b="1" i="1" dirty="0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algn="r" eaLnBrk="1" hangingPunct="1">
              <a:defRPr/>
            </a:pPr>
            <a:r>
              <a:rPr lang="ru-RU" sz="1800" b="1" i="1" dirty="0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директор Областного бюджетного учреждения «Информационно-аналитический центр» Курской области</a:t>
            </a:r>
            <a:endParaRPr lang="ru-RU" sz="1800" dirty="0" smtClean="0">
              <a:solidFill>
                <a:schemeClr val="bg1">
                  <a:lumMod val="25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 smtClean="0"/>
          </a:p>
        </p:txBody>
      </p:sp>
      <p:pic>
        <p:nvPicPr>
          <p:cNvPr id="3076" name="Picture 5" descr="F:\Логотип ИАЦ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715000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544513" y="188913"/>
            <a:ext cx="7772400" cy="285750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Контроль заполнения мониторинга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1400" y="549275"/>
            <a:ext cx="4238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42938" y="35718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ru-RU" sz="2000" kern="0" dirty="0">
              <a:solidFill>
                <a:srgbClr val="002060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ru-RU" sz="2000" kern="0" dirty="0">
              <a:solidFill>
                <a:srgbClr val="002060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b="1" i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Вкладка «Отчеты»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ru-RU" sz="20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315" name="Рисунок 7"/>
          <p:cNvPicPr>
            <a:picLocks noChangeAspect="1" noChangeArrowheads="1"/>
          </p:cNvPicPr>
          <p:nvPr/>
        </p:nvPicPr>
        <p:blipFill>
          <a:blip r:embed="rId2" cstate="email"/>
          <a:srcRect r="7813" b="13252"/>
          <a:stretch>
            <a:fillRect/>
          </a:stretch>
        </p:blipFill>
        <p:spPr bwMode="auto">
          <a:xfrm>
            <a:off x="182563" y="1357313"/>
            <a:ext cx="88185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687388" y="620713"/>
            <a:ext cx="7772400" cy="334962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Печать с выбором полей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341438"/>
            <a:ext cx="84328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" y="1228725"/>
            <a:ext cx="8702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22513" y="188913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Выстраивание рейтинга 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по определенному показателю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313"/>
            <a:ext cx="894715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Информация о предоставлении услуг доступа к сети Интернет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общеобразовательным учреждениям </a:t>
            </a:r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(отчет ОУ)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214438"/>
            <a:ext cx="68580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313"/>
            <a:ext cx="894715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Информация о предоставлении услуг доступа к сети Интернет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общеобразовательным учреждениям </a:t>
            </a:r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(отчет ОУ)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214438"/>
            <a:ext cx="50339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627063"/>
            <a:ext cx="7548563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5" y="142875"/>
            <a:ext cx="8689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Еженедельный отчет о работе сети Интернет </a:t>
            </a:r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(отчет МОУО)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500188"/>
            <a:ext cx="8851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313" y="428625"/>
            <a:ext cx="68516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Еженедельный отчет о работе сети Интернет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(отчет МОУО)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142875"/>
            <a:ext cx="81518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Отчет о внедрении в ОУ Курской области программных продуктов </a:t>
            </a:r>
          </a:p>
          <a:p>
            <a:pPr algn="ctr">
              <a:defRPr/>
            </a:pPr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управления деятельностью школы, Электронных классных журналов (ЭКЖ)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714375"/>
            <a:ext cx="37147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0"/>
            <a:ext cx="7283450" cy="615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Отчет о внедрении в ОУ Курской области программных продуктов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управления деятельностью школы, Электронных классных журналов (ЭКЖ</a:t>
            </a:r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563563"/>
            <a:ext cx="8786812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 в АТЕ (без филиалов)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 , в которых приобретена (имеется в наличии) программа  Аверс: КРМ"Директор "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установлена  программа  Аверс: КРМ"Директор"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   - локально (на одном ПК)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   - по сети  (на нескольких ПК)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 организована работа с программой Аверс: КРМ "Директор", в т.ч. с базой данных учреждения 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- база данных сформирована полностью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- база данных сформирована частично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- база данных  не сформирована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 программа Аверс:  КРМ "Директор" приобретена (имеется в наличии), но не установлена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Количество ОУ, в которых приобретены (имеются в наличии) программы управления деятельностью школы</a:t>
            </a:r>
          </a:p>
          <a:p>
            <a:pPr marL="342900" indent="-342900" algn="just">
              <a:defRPr/>
            </a:pPr>
            <a:r>
              <a:rPr lang="ru-RU" sz="1200" b="1" i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     (кроме  Аверс: КРМ "Директор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"</a:t>
            </a:r>
            <a:r>
              <a:rPr lang="ru-RU" sz="1200" b="1" i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Укажите наименование ОУ и название программного продукта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установлена программа управления деятельностью школы (кроме Аверс: КРМ "Директор")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    - локально (на одном ПК)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    - по сети  (на нескольких ПК)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организована работа с программой управления деятельности школы, в т.ч. с базой данных учреждения (кроме Аверс: КРМ "Директор")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   - база данных сформирована полностью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   - база данных сформирована частично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              - база данных  не сформирована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приобретена (имеется в наличии) программа управления деятельностью школы, но не установлена (кроме  Аверс: КРМ "Директор")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 , в которых приобретена (имеется в наличии) программа ЭКЖ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установлена программа  Аверс: "Электронный классный журнал "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обеспечена работа программы "Аверс: "Электронный классный журнал", в т.ч. предоставление информации родителям, заполнение ЭКЖ учителями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приобретена (имеется в наличии) программа ЭКЖ (кроме  Аверс: "Электронный классный журнал")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Количество ОУ, в которых обеспечена работа ЭКЖ (кроме Аверс: "Электронный классный журнал"), в т.ч. предоставление информации родителям, заполнение ЭКЖ учителями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>
            <a:grpSpLocks/>
          </p:cNvGrpSpPr>
          <p:nvPr/>
        </p:nvGrpSpPr>
        <p:grpSpPr bwMode="auto">
          <a:xfrm>
            <a:off x="4427538" y="2422525"/>
            <a:ext cx="1008062" cy="1031875"/>
            <a:chOff x="2051719" y="1901435"/>
            <a:chExt cx="802374" cy="850625"/>
          </a:xfrm>
        </p:grpSpPr>
        <p:sp>
          <p:nvSpPr>
            <p:cNvPr id="5" name="TextBox 4"/>
            <p:cNvSpPr txBox="1"/>
            <p:nvPr/>
          </p:nvSpPr>
          <p:spPr>
            <a:xfrm>
              <a:off x="2051719" y="1901435"/>
              <a:ext cx="802374" cy="8506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       МОУО</a:t>
              </a:r>
              <a:endParaRPr lang="ru-RU" sz="100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smtClean="0">
                  <a:solidFill>
                    <a:srgbClr val="000000"/>
                  </a:solidFill>
                  <a:latin typeface="Arial" charset="0"/>
                </a:rPr>
                <a:t>ИАС</a:t>
              </a:r>
              <a:r>
                <a:rPr lang="ru-RU" sz="1000" smtClean="0">
                  <a:solidFill>
                    <a:srgbClr val="000000"/>
                  </a:solidFill>
                </a:rPr>
                <a:t>: РОНО</a:t>
              </a: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60387" y="2129141"/>
              <a:ext cx="545867" cy="425313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" name="Группа 255"/>
          <p:cNvGrpSpPr>
            <a:grpSpLocks/>
          </p:cNvGrpSpPr>
          <p:nvPr/>
        </p:nvGrpSpPr>
        <p:grpSpPr bwMode="auto">
          <a:xfrm>
            <a:off x="6013450" y="946150"/>
            <a:ext cx="1008063" cy="1108075"/>
            <a:chOff x="2051719" y="1901435"/>
            <a:chExt cx="802374" cy="958273"/>
          </a:xfrm>
        </p:grpSpPr>
        <p:sp>
          <p:nvSpPr>
            <p:cNvPr id="8" name="TextBox 276"/>
            <p:cNvSpPr txBox="1"/>
            <p:nvPr/>
          </p:nvSpPr>
          <p:spPr>
            <a:xfrm>
              <a:off x="2051719" y="1901435"/>
              <a:ext cx="802374" cy="9582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ДОУ</a:t>
              </a: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dirty="0" smtClean="0">
                  <a:solidFill>
                    <a:srgbClr val="FF0000"/>
                  </a:solidFill>
                  <a:latin typeface="Arial" charset="0"/>
                </a:rPr>
                <a:t>ИАС</a:t>
              </a:r>
              <a:r>
                <a:rPr lang="ru-RU" sz="800" i="1" dirty="0" smtClean="0">
                  <a:solidFill>
                    <a:srgbClr val="FF0000"/>
                  </a:solidFill>
                </a:rPr>
                <a:t>: Заведующий ДОУ</a:t>
              </a:r>
            </a:p>
          </p:txBody>
        </p:sp>
        <p:pic>
          <p:nvPicPr>
            <p:cNvPr id="4181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59919" y="2128933"/>
              <a:ext cx="546106" cy="42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55"/>
          <p:cNvGrpSpPr>
            <a:grpSpLocks/>
          </p:cNvGrpSpPr>
          <p:nvPr/>
        </p:nvGrpSpPr>
        <p:grpSpPr bwMode="auto">
          <a:xfrm>
            <a:off x="7786688" y="952500"/>
            <a:ext cx="1008062" cy="1108075"/>
            <a:chOff x="2051719" y="1901435"/>
            <a:chExt cx="802374" cy="958273"/>
          </a:xfrm>
        </p:grpSpPr>
        <p:sp>
          <p:nvSpPr>
            <p:cNvPr id="11" name="TextBox 276"/>
            <p:cNvSpPr txBox="1"/>
            <p:nvPr/>
          </p:nvSpPr>
          <p:spPr>
            <a:xfrm>
              <a:off x="2051719" y="1901435"/>
              <a:ext cx="802374" cy="9582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          ДОУ</a:t>
              </a: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dirty="0">
                  <a:solidFill>
                    <a:srgbClr val="FF0000"/>
                  </a:solidFill>
                  <a:latin typeface="Arial" charset="0"/>
                </a:rPr>
                <a:t>ИАС</a:t>
              </a:r>
              <a:r>
                <a:rPr lang="ru-RU" sz="800" i="1" dirty="0">
                  <a:solidFill>
                    <a:srgbClr val="FF0000"/>
                  </a:solidFill>
                </a:rPr>
                <a:t>: Заведующий ДОУ</a:t>
              </a:r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387" y="2129334"/>
              <a:ext cx="545867" cy="425594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7235825" y="1628775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7380288" y="1628775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7596188" y="1628775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Группа 255"/>
          <p:cNvGrpSpPr>
            <a:grpSpLocks/>
          </p:cNvGrpSpPr>
          <p:nvPr/>
        </p:nvGrpSpPr>
        <p:grpSpPr bwMode="auto">
          <a:xfrm>
            <a:off x="6300788" y="5157788"/>
            <a:ext cx="1008062" cy="1062037"/>
            <a:chOff x="2051719" y="1901435"/>
            <a:chExt cx="802374" cy="918524"/>
          </a:xfrm>
        </p:grpSpPr>
        <p:sp>
          <p:nvSpPr>
            <p:cNvPr id="17" name="TextBox 276"/>
            <p:cNvSpPr txBox="1"/>
            <p:nvPr/>
          </p:nvSpPr>
          <p:spPr>
            <a:xfrm>
              <a:off x="2051719" y="1901435"/>
              <a:ext cx="802374" cy="9185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       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</a:rPr>
                <a:t>НПО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dirty="0" smtClean="0">
                  <a:solidFill>
                    <a:srgbClr val="FF0000"/>
                  </a:solidFill>
                  <a:latin typeface="Arial" charset="0"/>
                </a:rPr>
                <a:t>ИАС</a:t>
              </a:r>
              <a:r>
                <a:rPr lang="ru-RU" sz="1200" i="1" dirty="0" smtClean="0">
                  <a:solidFill>
                    <a:srgbClr val="FF0000"/>
                  </a:solidFill>
                </a:rPr>
                <a:t>: </a:t>
              </a:r>
              <a:r>
                <a:rPr lang="ru-RU" sz="1200" i="1" dirty="0" smtClean="0">
                  <a:solidFill>
                    <a:srgbClr val="FF0000"/>
                  </a:solidFill>
                  <a:latin typeface="Arial" charset="0"/>
                </a:rPr>
                <a:t>ПОУ</a:t>
              </a:r>
              <a:endParaRPr lang="ru-RU" sz="1200" i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387" y="2129350"/>
              <a:ext cx="545867" cy="425624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19" name="Oval 50"/>
          <p:cNvSpPr>
            <a:spLocks noChangeArrowheads="1"/>
          </p:cNvSpPr>
          <p:nvPr/>
        </p:nvSpPr>
        <p:spPr bwMode="auto">
          <a:xfrm>
            <a:off x="7380288" y="5589588"/>
            <a:ext cx="71437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7524750" y="5589588"/>
            <a:ext cx="71438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Oval 52"/>
          <p:cNvSpPr>
            <a:spLocks noChangeArrowheads="1"/>
          </p:cNvSpPr>
          <p:nvPr/>
        </p:nvSpPr>
        <p:spPr bwMode="auto">
          <a:xfrm>
            <a:off x="7667625" y="5589588"/>
            <a:ext cx="71438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9" name="Группа 255"/>
          <p:cNvGrpSpPr>
            <a:grpSpLocks/>
          </p:cNvGrpSpPr>
          <p:nvPr/>
        </p:nvGrpSpPr>
        <p:grpSpPr bwMode="auto">
          <a:xfrm>
            <a:off x="5867400" y="3644900"/>
            <a:ext cx="1271588" cy="1184275"/>
            <a:chOff x="2051719" y="1901435"/>
            <a:chExt cx="802374" cy="1024244"/>
          </a:xfrm>
        </p:grpSpPr>
        <p:sp>
          <p:nvSpPr>
            <p:cNvPr id="23" name="TextBox 276"/>
            <p:cNvSpPr txBox="1"/>
            <p:nvPr/>
          </p:nvSpPr>
          <p:spPr>
            <a:xfrm>
              <a:off x="2051719" y="1901435"/>
              <a:ext cx="802374" cy="10242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       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</a:rPr>
                <a:t>      </a:t>
              </a:r>
              <a:r>
                <a:rPr lang="ru-RU" sz="1000" dirty="0" smtClean="0">
                  <a:solidFill>
                    <a:srgbClr val="000000"/>
                  </a:solidFill>
                </a:rPr>
                <a:t>ОУ</a:t>
              </a: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i="1" dirty="0" smtClean="0">
                  <a:solidFill>
                    <a:srgbClr val="FF0000"/>
                  </a:solidFill>
                  <a:latin typeface="Arial" charset="0"/>
                </a:rPr>
                <a:t>КРМ: Директор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i="1" dirty="0" smtClean="0">
                  <a:solidFill>
                    <a:srgbClr val="FF0000"/>
                  </a:solidFill>
                  <a:latin typeface="Arial" charset="0"/>
                </a:rPr>
                <a:t>ИАС: ЭКЖ</a:t>
              </a:r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59904" y="2129350"/>
              <a:ext cx="545935" cy="425624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7235825" y="4149725"/>
            <a:ext cx="74613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7380288" y="4149725"/>
            <a:ext cx="74612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7524750" y="4149725"/>
            <a:ext cx="74613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" name="Группа 255"/>
          <p:cNvGrpSpPr>
            <a:grpSpLocks/>
          </p:cNvGrpSpPr>
          <p:nvPr/>
        </p:nvGrpSpPr>
        <p:grpSpPr bwMode="auto">
          <a:xfrm>
            <a:off x="7667625" y="3644900"/>
            <a:ext cx="1271588" cy="1184275"/>
            <a:chOff x="2051719" y="1901435"/>
            <a:chExt cx="802374" cy="1024244"/>
          </a:xfrm>
        </p:grpSpPr>
        <p:sp>
          <p:nvSpPr>
            <p:cNvPr id="29" name="TextBox 276"/>
            <p:cNvSpPr txBox="1"/>
            <p:nvPr/>
          </p:nvSpPr>
          <p:spPr>
            <a:xfrm>
              <a:off x="2051719" y="1901435"/>
              <a:ext cx="802374" cy="10242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       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</a:rPr>
                <a:t>      </a:t>
              </a:r>
              <a:r>
                <a:rPr lang="ru-RU" sz="1000" dirty="0" smtClean="0">
                  <a:solidFill>
                    <a:srgbClr val="000000"/>
                  </a:solidFill>
                </a:rPr>
                <a:t>ОУ</a:t>
              </a: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i="1" dirty="0" smtClean="0">
                  <a:solidFill>
                    <a:srgbClr val="FF0000"/>
                  </a:solidFill>
                  <a:latin typeface="Arial" charset="0"/>
                </a:rPr>
                <a:t>КРМ: Директор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i="1" dirty="0" smtClean="0">
                  <a:solidFill>
                    <a:srgbClr val="FF0000"/>
                  </a:solidFill>
                  <a:latin typeface="Arial" charset="0"/>
                </a:rPr>
                <a:t>ИАС: ЭКЖ</a:t>
              </a:r>
            </a:p>
          </p:txBody>
        </p:sp>
        <p:pic>
          <p:nvPicPr>
            <p:cNvPr id="4173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59919" y="2128933"/>
              <a:ext cx="546106" cy="42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255"/>
          <p:cNvGrpSpPr>
            <a:grpSpLocks/>
          </p:cNvGrpSpPr>
          <p:nvPr/>
        </p:nvGrpSpPr>
        <p:grpSpPr bwMode="auto">
          <a:xfrm>
            <a:off x="7812088" y="5157788"/>
            <a:ext cx="1008062" cy="1062037"/>
            <a:chOff x="2051719" y="1901435"/>
            <a:chExt cx="802374" cy="918524"/>
          </a:xfrm>
        </p:grpSpPr>
        <p:sp>
          <p:nvSpPr>
            <p:cNvPr id="32" name="TextBox 276"/>
            <p:cNvSpPr txBox="1"/>
            <p:nvPr/>
          </p:nvSpPr>
          <p:spPr>
            <a:xfrm>
              <a:off x="2051719" y="1901435"/>
              <a:ext cx="802374" cy="9185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       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</a:rPr>
                <a:t>СПО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dirty="0" smtClean="0">
                  <a:solidFill>
                    <a:srgbClr val="FF0000"/>
                  </a:solidFill>
                  <a:latin typeface="Arial" charset="0"/>
                </a:rPr>
                <a:t>ИАС</a:t>
              </a:r>
              <a:r>
                <a:rPr lang="ru-RU" sz="1200" i="1" dirty="0" smtClean="0">
                  <a:solidFill>
                    <a:srgbClr val="FF0000"/>
                  </a:solidFill>
                </a:rPr>
                <a:t>: </a:t>
              </a:r>
              <a:r>
                <a:rPr lang="ru-RU" sz="1200" i="1" dirty="0" smtClean="0">
                  <a:solidFill>
                    <a:srgbClr val="FF0000"/>
                  </a:solidFill>
                  <a:latin typeface="Arial" charset="0"/>
                </a:rPr>
                <a:t>ПОУ</a:t>
              </a:r>
              <a:endParaRPr lang="ru-RU" sz="1200" i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387" y="2129350"/>
              <a:ext cx="545867" cy="425624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2" name="Группа 255"/>
          <p:cNvGrpSpPr>
            <a:grpSpLocks/>
          </p:cNvGrpSpPr>
          <p:nvPr/>
        </p:nvGrpSpPr>
        <p:grpSpPr bwMode="auto">
          <a:xfrm>
            <a:off x="5795963" y="2205038"/>
            <a:ext cx="1271587" cy="1031875"/>
            <a:chOff x="2051719" y="1901435"/>
            <a:chExt cx="802374" cy="892438"/>
          </a:xfrm>
        </p:grpSpPr>
        <p:sp>
          <p:nvSpPr>
            <p:cNvPr id="35" name="TextBox 276"/>
            <p:cNvSpPr txBox="1"/>
            <p:nvPr/>
          </p:nvSpPr>
          <p:spPr>
            <a:xfrm>
              <a:off x="2051719" y="1901435"/>
              <a:ext cx="802374" cy="8924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       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</a:rPr>
                <a:t>   УДОД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i="1" dirty="0" smtClean="0">
                  <a:solidFill>
                    <a:srgbClr val="FF0000"/>
                  </a:solidFill>
                  <a:latin typeface="Arial" charset="0"/>
                </a:rPr>
                <a:t>  КРМ: Директор</a:t>
              </a:r>
            </a:p>
          </p:txBody>
        </p:sp>
        <p:pic>
          <p:nvPicPr>
            <p:cNvPr id="4169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59919" y="2128933"/>
              <a:ext cx="546106" cy="42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Oval 64"/>
          <p:cNvSpPr>
            <a:spLocks noChangeArrowheads="1"/>
          </p:cNvSpPr>
          <p:nvPr/>
        </p:nvSpPr>
        <p:spPr bwMode="auto">
          <a:xfrm>
            <a:off x="7092950" y="2708275"/>
            <a:ext cx="74613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" name="Oval 65"/>
          <p:cNvSpPr>
            <a:spLocks noChangeArrowheads="1"/>
          </p:cNvSpPr>
          <p:nvPr/>
        </p:nvSpPr>
        <p:spPr bwMode="auto">
          <a:xfrm>
            <a:off x="7235825" y="2708275"/>
            <a:ext cx="74613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Oval 66"/>
          <p:cNvSpPr>
            <a:spLocks noChangeArrowheads="1"/>
          </p:cNvSpPr>
          <p:nvPr/>
        </p:nvSpPr>
        <p:spPr bwMode="auto">
          <a:xfrm>
            <a:off x="7380288" y="2708275"/>
            <a:ext cx="74612" cy="730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8" name="Группа 255"/>
          <p:cNvGrpSpPr>
            <a:grpSpLocks/>
          </p:cNvGrpSpPr>
          <p:nvPr/>
        </p:nvGrpSpPr>
        <p:grpSpPr bwMode="auto">
          <a:xfrm>
            <a:off x="7596188" y="2205038"/>
            <a:ext cx="1271587" cy="1031875"/>
            <a:chOff x="2051719" y="1901435"/>
            <a:chExt cx="802374" cy="892438"/>
          </a:xfrm>
        </p:grpSpPr>
        <p:sp>
          <p:nvSpPr>
            <p:cNvPr id="41" name="TextBox 40"/>
            <p:cNvSpPr txBox="1"/>
            <p:nvPr/>
          </p:nvSpPr>
          <p:spPr>
            <a:xfrm>
              <a:off x="2051719" y="1901435"/>
              <a:ext cx="802374" cy="8924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       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</a:rPr>
                <a:t>   УДОД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smtClean="0">
                <a:solidFill>
                  <a:srgbClr val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i="1" dirty="0" smtClean="0">
                  <a:solidFill>
                    <a:srgbClr val="FF0000"/>
                  </a:solidFill>
                  <a:latin typeface="Arial" charset="0"/>
                </a:rPr>
                <a:t>  КРМ: Директор</a:t>
              </a:r>
            </a:p>
          </p:txBody>
        </p:sp>
        <p:pic>
          <p:nvPicPr>
            <p:cNvPr id="4167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59919" y="2128933"/>
              <a:ext cx="546106" cy="42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Line 77"/>
          <p:cNvSpPr>
            <a:spLocks noChangeShapeType="1"/>
          </p:cNvSpPr>
          <p:nvPr/>
        </p:nvSpPr>
        <p:spPr bwMode="auto">
          <a:xfrm flipV="1">
            <a:off x="5435600" y="2924175"/>
            <a:ext cx="360363" cy="28892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" name="Line 79"/>
          <p:cNvSpPr>
            <a:spLocks noChangeShapeType="1"/>
          </p:cNvSpPr>
          <p:nvPr/>
        </p:nvSpPr>
        <p:spPr bwMode="auto">
          <a:xfrm flipV="1">
            <a:off x="5435600" y="1557338"/>
            <a:ext cx="576263" cy="129540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" name="Line 83"/>
          <p:cNvSpPr>
            <a:spLocks noChangeShapeType="1"/>
          </p:cNvSpPr>
          <p:nvPr/>
        </p:nvSpPr>
        <p:spPr bwMode="auto">
          <a:xfrm>
            <a:off x="5249863" y="3454400"/>
            <a:ext cx="617537" cy="982663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" name="Line 85"/>
          <p:cNvSpPr>
            <a:spLocks noChangeShapeType="1"/>
          </p:cNvSpPr>
          <p:nvPr/>
        </p:nvSpPr>
        <p:spPr bwMode="auto">
          <a:xfrm>
            <a:off x="3492500" y="4652963"/>
            <a:ext cx="2808288" cy="1008062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4356100" y="825500"/>
            <a:ext cx="1511300" cy="4667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Arial" charset="0"/>
              </a:rPr>
              <a:t>        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Arial" charset="0"/>
              </a:rPr>
              <a:t>ЕИОС муниципалитета</a:t>
            </a:r>
          </a:p>
        </p:txBody>
      </p:sp>
      <p:grpSp>
        <p:nvGrpSpPr>
          <p:cNvPr id="30" name="Группа 88"/>
          <p:cNvGrpSpPr>
            <a:grpSpLocks/>
          </p:cNvGrpSpPr>
          <p:nvPr/>
        </p:nvGrpSpPr>
        <p:grpSpPr bwMode="auto">
          <a:xfrm>
            <a:off x="1366838" y="696913"/>
            <a:ext cx="1368425" cy="865187"/>
            <a:chOff x="1331913" y="692150"/>
            <a:chExt cx="1368425" cy="865188"/>
          </a:xfrm>
        </p:grpSpPr>
        <p:sp>
          <p:nvSpPr>
            <p:cNvPr id="49" name="Rectangle 88"/>
            <p:cNvSpPr>
              <a:spLocks/>
            </p:cNvSpPr>
            <p:nvPr/>
          </p:nvSpPr>
          <p:spPr bwMode="auto">
            <a:xfrm>
              <a:off x="1331913" y="692150"/>
              <a:ext cx="1368425" cy="8651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ru-RU" sz="2800"/>
            </a:p>
          </p:txBody>
        </p:sp>
        <p:sp>
          <p:nvSpPr>
            <p:cNvPr id="50" name="Text Box 89"/>
            <p:cNvSpPr txBox="1">
              <a:spLocks noChangeArrowheads="1"/>
            </p:cNvSpPr>
            <p:nvPr/>
          </p:nvSpPr>
          <p:spPr bwMode="auto">
            <a:xfrm>
              <a:off x="1476375" y="836612"/>
              <a:ext cx="863600" cy="55880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ЕИОС 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г. Курска</a:t>
              </a:r>
            </a:p>
          </p:txBody>
        </p:sp>
      </p:grpSp>
      <p:grpSp>
        <p:nvGrpSpPr>
          <p:cNvPr id="31" name="Группа 10"/>
          <p:cNvGrpSpPr>
            <a:grpSpLocks/>
          </p:cNvGrpSpPr>
          <p:nvPr/>
        </p:nvGrpSpPr>
        <p:grpSpPr bwMode="auto">
          <a:xfrm>
            <a:off x="2339975" y="3716338"/>
            <a:ext cx="1152525" cy="1631950"/>
            <a:chOff x="2051720" y="1901435"/>
            <a:chExt cx="936104" cy="1425726"/>
          </a:xfrm>
        </p:grpSpPr>
        <p:sp>
          <p:nvSpPr>
            <p:cNvPr id="52" name="TextBox 51"/>
            <p:cNvSpPr txBox="1"/>
            <p:nvPr/>
          </p:nvSpPr>
          <p:spPr>
            <a:xfrm>
              <a:off x="2051720" y="1901435"/>
              <a:ext cx="936104" cy="14257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/>
                <a:t> Комитет образования и науки Курской области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/>
                <a:t>   </a:t>
              </a:r>
              <a:r>
                <a:rPr lang="ru-RU" sz="1000" b="1" dirty="0">
                  <a:solidFill>
                    <a:srgbClr val="FF0000"/>
                  </a:solidFill>
                </a:rPr>
                <a:t>ИАС: Регион</a:t>
              </a:r>
            </a:p>
          </p:txBody>
        </p:sp>
        <p:pic>
          <p:nvPicPr>
            <p:cNvPr id="4163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70331" y="2455432"/>
              <a:ext cx="719707" cy="560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Oval 100"/>
          <p:cNvSpPr>
            <a:spLocks noChangeArrowheads="1"/>
          </p:cNvSpPr>
          <p:nvPr/>
        </p:nvSpPr>
        <p:spPr bwMode="auto">
          <a:xfrm flipH="1">
            <a:off x="857250" y="1500188"/>
            <a:ext cx="73025" cy="1508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Oval 101"/>
          <p:cNvSpPr>
            <a:spLocks noChangeArrowheads="1"/>
          </p:cNvSpPr>
          <p:nvPr/>
        </p:nvSpPr>
        <p:spPr bwMode="auto">
          <a:xfrm flipH="1">
            <a:off x="571500" y="2357438"/>
            <a:ext cx="73025" cy="1508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Oval 102"/>
          <p:cNvSpPr>
            <a:spLocks noChangeArrowheads="1"/>
          </p:cNvSpPr>
          <p:nvPr/>
        </p:nvSpPr>
        <p:spPr bwMode="auto">
          <a:xfrm flipH="1">
            <a:off x="714375" y="1928813"/>
            <a:ext cx="73025" cy="1508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4" name="Группа 125"/>
          <p:cNvGrpSpPr>
            <a:grpSpLocks/>
          </p:cNvGrpSpPr>
          <p:nvPr/>
        </p:nvGrpSpPr>
        <p:grpSpPr bwMode="auto">
          <a:xfrm>
            <a:off x="2519363" y="1704975"/>
            <a:ext cx="1279525" cy="1184275"/>
            <a:chOff x="1909351" y="1901435"/>
            <a:chExt cx="1078473" cy="1183882"/>
          </a:xfrm>
        </p:grpSpPr>
        <p:sp>
          <p:nvSpPr>
            <p:cNvPr id="4160" name="TextBox 126"/>
            <p:cNvSpPr txBox="1">
              <a:spLocks noChangeArrowheads="1"/>
            </p:cNvSpPr>
            <p:nvPr/>
          </p:nvSpPr>
          <p:spPr bwMode="auto">
            <a:xfrm>
              <a:off x="1909351" y="1901435"/>
              <a:ext cx="1078473" cy="118388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      ОБУ ИАЦ К</a:t>
              </a:r>
              <a:r>
                <a:rPr lang="ru-RU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О</a:t>
              </a:r>
            </a:p>
            <a:p>
              <a:endParaRPr lang="ru-RU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endParaRPr lang="ru-RU" sz="10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endParaRPr lang="ru-RU" sz="10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endParaRPr lang="ru-RU" sz="10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endParaRPr lang="ru-RU" sz="10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algn="ctr"/>
              <a:r>
                <a:rPr lang="ru-RU" sz="10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ИАС: Мониторинг</a:t>
              </a:r>
            </a:p>
          </p:txBody>
        </p:sp>
        <p:pic>
          <p:nvPicPr>
            <p:cNvPr id="4161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159918" y="2128933"/>
              <a:ext cx="719707" cy="560666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grpSp>
        <p:nvGrpSpPr>
          <p:cNvPr id="36" name="Группа 85"/>
          <p:cNvGrpSpPr>
            <a:grpSpLocks/>
          </p:cNvGrpSpPr>
          <p:nvPr/>
        </p:nvGrpSpPr>
        <p:grpSpPr bwMode="auto">
          <a:xfrm>
            <a:off x="358775" y="5521325"/>
            <a:ext cx="1655763" cy="865188"/>
            <a:chOff x="323850" y="5516563"/>
            <a:chExt cx="1655763" cy="865187"/>
          </a:xfrm>
        </p:grpSpPr>
        <p:sp>
          <p:nvSpPr>
            <p:cNvPr id="61" name="Rectangle 106"/>
            <p:cNvSpPr>
              <a:spLocks/>
            </p:cNvSpPr>
            <p:nvPr/>
          </p:nvSpPr>
          <p:spPr bwMode="auto">
            <a:xfrm>
              <a:off x="323850" y="5516563"/>
              <a:ext cx="1655763" cy="8651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ru-RU" sz="2800"/>
            </a:p>
          </p:txBody>
        </p:sp>
        <p:sp>
          <p:nvSpPr>
            <p:cNvPr id="62" name="Text Box 107"/>
            <p:cNvSpPr txBox="1">
              <a:spLocks noChangeArrowheads="1"/>
            </p:cNvSpPr>
            <p:nvPr/>
          </p:nvSpPr>
          <p:spPr bwMode="auto">
            <a:xfrm>
              <a:off x="395288" y="5680076"/>
              <a:ext cx="1509712" cy="55403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 ЕИОС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Беловского района</a:t>
              </a:r>
            </a:p>
          </p:txBody>
        </p:sp>
      </p:grpSp>
      <p:grpSp>
        <p:nvGrpSpPr>
          <p:cNvPr id="40" name="Группа 86"/>
          <p:cNvGrpSpPr>
            <a:grpSpLocks/>
          </p:cNvGrpSpPr>
          <p:nvPr/>
        </p:nvGrpSpPr>
        <p:grpSpPr bwMode="auto">
          <a:xfrm>
            <a:off x="285750" y="4214813"/>
            <a:ext cx="1655763" cy="865187"/>
            <a:chOff x="179388" y="4365625"/>
            <a:chExt cx="1655762" cy="865188"/>
          </a:xfrm>
        </p:grpSpPr>
        <p:sp>
          <p:nvSpPr>
            <p:cNvPr id="64" name="Rectangle 110"/>
            <p:cNvSpPr>
              <a:spLocks/>
            </p:cNvSpPr>
            <p:nvPr/>
          </p:nvSpPr>
          <p:spPr bwMode="auto">
            <a:xfrm>
              <a:off x="179388" y="4365625"/>
              <a:ext cx="1655762" cy="8651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ru-RU" sz="2800"/>
            </a:p>
          </p:txBody>
        </p:sp>
        <p:sp>
          <p:nvSpPr>
            <p:cNvPr id="65" name="Text Box 111"/>
            <p:cNvSpPr txBox="1">
              <a:spLocks noChangeArrowheads="1"/>
            </p:cNvSpPr>
            <p:nvPr/>
          </p:nvSpPr>
          <p:spPr bwMode="auto">
            <a:xfrm>
              <a:off x="301626" y="4532312"/>
              <a:ext cx="1439861" cy="5540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           ЕИОС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Льговского района</a:t>
              </a:r>
            </a:p>
          </p:txBody>
        </p:sp>
      </p:grpSp>
      <p:sp>
        <p:nvSpPr>
          <p:cNvPr id="66" name="Line 113"/>
          <p:cNvSpPr>
            <a:spLocks noChangeShapeType="1"/>
          </p:cNvSpPr>
          <p:nvPr/>
        </p:nvSpPr>
        <p:spPr bwMode="auto">
          <a:xfrm flipH="1" flipV="1">
            <a:off x="2871788" y="5348288"/>
            <a:ext cx="187325" cy="45720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7" name="Line 114"/>
          <p:cNvSpPr>
            <a:spLocks noChangeShapeType="1"/>
          </p:cNvSpPr>
          <p:nvPr/>
        </p:nvSpPr>
        <p:spPr bwMode="auto">
          <a:xfrm flipH="1">
            <a:off x="3492500" y="3454400"/>
            <a:ext cx="1403350" cy="982663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" name="Line 115"/>
          <p:cNvSpPr>
            <a:spLocks noChangeShapeType="1"/>
          </p:cNvSpPr>
          <p:nvPr/>
        </p:nvSpPr>
        <p:spPr bwMode="auto">
          <a:xfrm flipH="1">
            <a:off x="2871788" y="2913063"/>
            <a:ext cx="215900" cy="792162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" name="Line 116"/>
          <p:cNvSpPr>
            <a:spLocks noChangeShapeType="1"/>
          </p:cNvSpPr>
          <p:nvPr/>
        </p:nvSpPr>
        <p:spPr bwMode="auto">
          <a:xfrm>
            <a:off x="1835150" y="1562100"/>
            <a:ext cx="936625" cy="214312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" name="Line 117"/>
          <p:cNvSpPr>
            <a:spLocks noChangeShapeType="1"/>
          </p:cNvSpPr>
          <p:nvPr/>
        </p:nvSpPr>
        <p:spPr bwMode="auto">
          <a:xfrm>
            <a:off x="1835150" y="3443288"/>
            <a:ext cx="720725" cy="271462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" name="Line 118"/>
          <p:cNvSpPr>
            <a:spLocks noChangeShapeType="1"/>
          </p:cNvSpPr>
          <p:nvPr/>
        </p:nvSpPr>
        <p:spPr bwMode="auto">
          <a:xfrm flipV="1">
            <a:off x="1835150" y="4508500"/>
            <a:ext cx="504825" cy="144463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" name="Line 119"/>
          <p:cNvSpPr>
            <a:spLocks noChangeShapeType="1"/>
          </p:cNvSpPr>
          <p:nvPr/>
        </p:nvSpPr>
        <p:spPr bwMode="auto">
          <a:xfrm flipV="1">
            <a:off x="1835150" y="5086350"/>
            <a:ext cx="504825" cy="430213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" name="Line 120"/>
          <p:cNvSpPr>
            <a:spLocks noChangeShapeType="1"/>
          </p:cNvSpPr>
          <p:nvPr/>
        </p:nvSpPr>
        <p:spPr bwMode="auto">
          <a:xfrm>
            <a:off x="3779838" y="2349500"/>
            <a:ext cx="647700" cy="5746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" name="Line 121"/>
          <p:cNvSpPr>
            <a:spLocks noChangeShapeType="1"/>
          </p:cNvSpPr>
          <p:nvPr/>
        </p:nvSpPr>
        <p:spPr bwMode="auto">
          <a:xfrm>
            <a:off x="2266950" y="1552575"/>
            <a:ext cx="215900" cy="5746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" name="Line 122"/>
          <p:cNvSpPr>
            <a:spLocks noChangeShapeType="1"/>
          </p:cNvSpPr>
          <p:nvPr/>
        </p:nvSpPr>
        <p:spPr bwMode="auto">
          <a:xfrm>
            <a:off x="3490913" y="2852738"/>
            <a:ext cx="288925" cy="29527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" name="Line 123"/>
          <p:cNvSpPr>
            <a:spLocks noChangeShapeType="1"/>
          </p:cNvSpPr>
          <p:nvPr/>
        </p:nvSpPr>
        <p:spPr bwMode="auto">
          <a:xfrm flipH="1">
            <a:off x="1692275" y="2924175"/>
            <a:ext cx="863600" cy="2590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Line 124"/>
          <p:cNvSpPr>
            <a:spLocks noChangeShapeType="1"/>
          </p:cNvSpPr>
          <p:nvPr/>
        </p:nvSpPr>
        <p:spPr bwMode="auto">
          <a:xfrm flipH="1">
            <a:off x="1643063" y="2571750"/>
            <a:ext cx="865187" cy="16557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" name="Line 125"/>
          <p:cNvSpPr>
            <a:spLocks noChangeShapeType="1"/>
          </p:cNvSpPr>
          <p:nvPr/>
        </p:nvSpPr>
        <p:spPr bwMode="auto">
          <a:xfrm flipH="1">
            <a:off x="1835150" y="2565400"/>
            <a:ext cx="649288" cy="71913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" name="Line 126"/>
          <p:cNvSpPr>
            <a:spLocks noChangeShapeType="1"/>
          </p:cNvSpPr>
          <p:nvPr/>
        </p:nvSpPr>
        <p:spPr bwMode="auto">
          <a:xfrm flipV="1">
            <a:off x="3779838" y="1412875"/>
            <a:ext cx="2232025" cy="50323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0" name="Line 127"/>
          <p:cNvSpPr>
            <a:spLocks noChangeShapeType="1"/>
          </p:cNvSpPr>
          <p:nvPr/>
        </p:nvSpPr>
        <p:spPr bwMode="auto">
          <a:xfrm>
            <a:off x="3635375" y="2925763"/>
            <a:ext cx="2665413" cy="27003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" name="Line 128"/>
          <p:cNvSpPr>
            <a:spLocks noChangeShapeType="1"/>
          </p:cNvSpPr>
          <p:nvPr/>
        </p:nvSpPr>
        <p:spPr bwMode="auto">
          <a:xfrm>
            <a:off x="3779838" y="2060575"/>
            <a:ext cx="2016125" cy="3603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129"/>
          <p:cNvSpPr>
            <a:spLocks noChangeShapeType="1"/>
          </p:cNvSpPr>
          <p:nvPr/>
        </p:nvSpPr>
        <p:spPr bwMode="auto">
          <a:xfrm>
            <a:off x="3779838" y="2852738"/>
            <a:ext cx="2103437" cy="18716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2" name="Rectangle 4"/>
          <p:cNvSpPr txBox="1">
            <a:spLocks/>
          </p:cNvSpPr>
          <p:nvPr/>
        </p:nvSpPr>
        <p:spPr bwMode="auto">
          <a:xfrm>
            <a:off x="500063" y="142875"/>
            <a:ext cx="8229600" cy="490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1400" b="1" kern="0" dirty="0">
                <a:solidFill>
                  <a:schemeClr val="bg1">
                    <a:lumMod val="25000"/>
                  </a:schemeClr>
                </a:solidFill>
                <a:ea typeface="+mj-ea"/>
                <a:cs typeface="+mj-cs"/>
              </a:rPr>
              <a:t>Сетевое взаимодействие учреждений системы образования Курской области в рамках ЕИОС</a:t>
            </a:r>
          </a:p>
        </p:txBody>
      </p:sp>
      <p:grpSp>
        <p:nvGrpSpPr>
          <p:cNvPr id="42" name="Группа 87"/>
          <p:cNvGrpSpPr>
            <a:grpSpLocks/>
          </p:cNvGrpSpPr>
          <p:nvPr/>
        </p:nvGrpSpPr>
        <p:grpSpPr bwMode="auto">
          <a:xfrm>
            <a:off x="142875" y="2928938"/>
            <a:ext cx="1655763" cy="865187"/>
            <a:chOff x="179388" y="2924175"/>
            <a:chExt cx="1655762" cy="865188"/>
          </a:xfrm>
        </p:grpSpPr>
        <p:sp>
          <p:nvSpPr>
            <p:cNvPr id="164" name="Rectangle 109"/>
            <p:cNvSpPr>
              <a:spLocks/>
            </p:cNvSpPr>
            <p:nvPr/>
          </p:nvSpPr>
          <p:spPr bwMode="auto">
            <a:xfrm>
              <a:off x="179388" y="2924175"/>
              <a:ext cx="1655762" cy="8651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ru-RU" sz="2800"/>
            </a:p>
          </p:txBody>
        </p:sp>
        <p:sp>
          <p:nvSpPr>
            <p:cNvPr id="165" name="Text Box 112"/>
            <p:cNvSpPr txBox="1">
              <a:spLocks noChangeArrowheads="1"/>
            </p:cNvSpPr>
            <p:nvPr/>
          </p:nvSpPr>
          <p:spPr bwMode="auto">
            <a:xfrm>
              <a:off x="323851" y="3105150"/>
              <a:ext cx="1366836" cy="64611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ЕИОС </a:t>
              </a:r>
              <a:r>
                <a:rPr lang="ru-RU" sz="1200" dirty="0" err="1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Золотухинского</a:t>
              </a: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 района</a:t>
              </a:r>
            </a:p>
          </p:txBody>
        </p:sp>
      </p:grpSp>
      <p:grpSp>
        <p:nvGrpSpPr>
          <p:cNvPr id="48" name="Group 93"/>
          <p:cNvGrpSpPr>
            <a:grpSpLocks/>
          </p:cNvGrpSpPr>
          <p:nvPr/>
        </p:nvGrpSpPr>
        <p:grpSpPr bwMode="auto">
          <a:xfrm>
            <a:off x="2571750" y="5786438"/>
            <a:ext cx="1655763" cy="865187"/>
            <a:chOff x="839" y="436"/>
            <a:chExt cx="1043" cy="545"/>
          </a:xfrm>
        </p:grpSpPr>
        <p:sp>
          <p:nvSpPr>
            <p:cNvPr id="167" name="Rectangle 90"/>
            <p:cNvSpPr>
              <a:spLocks/>
            </p:cNvSpPr>
            <p:nvPr/>
          </p:nvSpPr>
          <p:spPr bwMode="auto">
            <a:xfrm>
              <a:off x="839" y="436"/>
              <a:ext cx="1043" cy="5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ru-RU" sz="280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168" name="Text Box 91"/>
            <p:cNvSpPr txBox="1">
              <a:spLocks noChangeArrowheads="1"/>
            </p:cNvSpPr>
            <p:nvPr/>
          </p:nvSpPr>
          <p:spPr bwMode="auto">
            <a:xfrm>
              <a:off x="930" y="527"/>
              <a:ext cx="861" cy="40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 ЕИОС    </a:t>
              </a:r>
              <a:r>
                <a:rPr lang="ru-RU" sz="1200" dirty="0" err="1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Глушковского</a:t>
              </a:r>
              <a:r>
                <a:rPr lang="ru-RU" sz="1200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Arial" charset="0"/>
                </a:rPr>
                <a:t> района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accel="500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5000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613" y="1557338"/>
            <a:ext cx="8020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0113" y="333375"/>
            <a:ext cx="72009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Мониторинг 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«Изучение экологии в ОУ Курской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142875"/>
            <a:ext cx="892968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Отчет о подготовке общеобразовательных учреждений (школ)</a:t>
            </a:r>
            <a:b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</a:b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 к новому учебному году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928688"/>
            <a:ext cx="378618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238" y="1268413"/>
            <a:ext cx="850106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613" y="188913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Типовой доклад о готовности ОУ к новому учебному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642938"/>
            <a:ext cx="4929188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25" y="214313"/>
            <a:ext cx="5892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Региональные мониторинги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785813"/>
            <a:ext cx="864393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Мониторинг информатизации системы образования Курской области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Мониторинг организации в ОУ Курской области ограничения доступа к сети Интернет-ресурсам, содержание которых несовместимо с задачами воспитания и образования, или нежелательно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Мониторинг состояния профильного обучения в ОУ региона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Сведения об интерактивных досках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Учет библиотечного фонда ОУ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Изучение экологии в ОУ региона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Общие сведения об изучении информатики и ИКТ в регионе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Информация о предоставлении услуг доступа к сети Интернет общеобразовательным учреждениям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(отчет ОУ)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Еженедельный отчет о работе сети  Интернет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(отчет МОУО)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Состояние информационно-коммуникационных технологий в ОУ Курской области по состоянию на 02.04.2012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Состояние информационно-коммуникационных технологий в ОУ Курской области, исходя из планируемого состояния информационно-коммуникационных технологий в ОУ на 2015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285750"/>
            <a:ext cx="55213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Региональные мониторинги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1000125"/>
            <a:ext cx="8643938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Внедрение в ОУ  Курской области программных продуктов управления деятельностью школы, Электронных классных журналов (ЭКЖ)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Инфраструктура системы образования Курской области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Типовой доклад готовности ОУ к новому учебному году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Кадровый состав образовательных учреждений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Информация о составе и обновлении кадрового резерва руководителей системы общего образования, в том числе руководителей общеобразовательных учреждений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Информация о начале 2012-2013 учебного года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</a:t>
            </a:r>
          </a:p>
          <a:p>
            <a:pPr marL="342900" indent="-342900" algn="just"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(по состоянию на 03.09.2012)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Организованное начало 2012-2013 учебного года </a:t>
            </a:r>
          </a:p>
          <a:p>
            <a:pPr marL="342900" indent="-342900" algn="just"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               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(по состоянию на 10.09.2012)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285750"/>
            <a:ext cx="55213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Региональные мониторинги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5350" y="125413"/>
            <a:ext cx="3036888" cy="207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42925" y="2492375"/>
            <a:ext cx="77136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Областное бюджетное учреждение </a:t>
            </a:r>
            <a:br>
              <a:rPr lang="ru-RU" sz="2000" b="1" kern="0" dirty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kern="0" dirty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«Информационно-аналитический центр» </a:t>
            </a:r>
            <a:br>
              <a:rPr lang="ru-RU" sz="2000" b="1" kern="0" dirty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kern="0" dirty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Курской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3929063"/>
            <a:ext cx="3455988" cy="267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Адрес: 305000, Курская область,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           город Курск, ул. Кирова,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Тел.: (4712) 70-32-96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Факс:(4712) 56-35-23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2060"/>
                </a:solidFill>
              </a:rPr>
              <a:t>E-mail</a:t>
            </a:r>
            <a:r>
              <a:rPr lang="ru-RU" sz="1400" dirty="0">
                <a:solidFill>
                  <a:srgbClr val="002060"/>
                </a:solidFill>
              </a:rPr>
              <a:t>:</a:t>
            </a:r>
            <a:r>
              <a:rPr lang="ru-RU" sz="1400" b="1" dirty="0">
                <a:solidFill>
                  <a:schemeClr val="tx2"/>
                </a:solidFill>
              </a:rPr>
              <a:t>        </a:t>
            </a:r>
            <a:r>
              <a:rPr lang="en-US" sz="1400" b="1" dirty="0" err="1">
                <a:solidFill>
                  <a:srgbClr val="92D050"/>
                </a:solidFill>
                <a:hlinkClick r:id=""/>
              </a:rPr>
              <a:t>iac</a:t>
            </a:r>
            <a:r>
              <a:rPr lang="ru-RU" sz="1400" b="1" dirty="0">
                <a:solidFill>
                  <a:srgbClr val="92D050"/>
                </a:solidFill>
                <a:hlinkClick r:id=""/>
              </a:rPr>
              <a:t>4</a:t>
            </a:r>
            <a:r>
              <a:rPr lang="en-US" sz="1400" b="1" dirty="0">
                <a:solidFill>
                  <a:srgbClr val="92D050"/>
                </a:solidFill>
                <a:hlinkClick r:id=""/>
              </a:rPr>
              <a:t>6@mail.ru</a:t>
            </a:r>
            <a:endParaRPr lang="ru-RU" sz="1400" b="1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Сайт:           </a:t>
            </a:r>
            <a:r>
              <a:rPr lang="en-US" sz="1400" b="1" dirty="0" err="1">
                <a:solidFill>
                  <a:prstClr val="black"/>
                </a:solidFill>
                <a:hlinkClick r:id=""/>
              </a:rPr>
              <a:t>iac</a:t>
            </a:r>
            <a:r>
              <a:rPr lang="ru-RU" sz="1400" b="1" dirty="0">
                <a:solidFill>
                  <a:prstClr val="black"/>
                </a:solidFill>
                <a:hlinkClick r:id=""/>
              </a:rPr>
              <a:t>4</a:t>
            </a:r>
            <a:r>
              <a:rPr lang="en-US" sz="1400" b="1" dirty="0">
                <a:solidFill>
                  <a:prstClr val="black"/>
                </a:solidFill>
                <a:hlinkClick r:id=""/>
              </a:rPr>
              <a:t>6.ru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Информационно-поисковый портал: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B050"/>
                </a:solidFill>
              </a:rPr>
              <a:t>                    </a:t>
            </a:r>
            <a:r>
              <a:rPr lang="en-US" sz="1400" b="1" dirty="0" err="1">
                <a:solidFill>
                  <a:srgbClr val="00B050"/>
                </a:solidFill>
                <a:hlinkClick r:id=""/>
              </a:rPr>
              <a:t>iso</a:t>
            </a:r>
            <a:r>
              <a:rPr lang="ru-RU" sz="1400" b="1" dirty="0">
                <a:solidFill>
                  <a:srgbClr val="00B050"/>
                </a:solidFill>
                <a:hlinkClick r:id=""/>
              </a:rPr>
              <a:t>4</a:t>
            </a:r>
            <a:r>
              <a:rPr lang="en-US" sz="1400" b="1" dirty="0">
                <a:solidFill>
                  <a:srgbClr val="00B050"/>
                </a:solidFill>
                <a:hlinkClick r:id=""/>
              </a:rPr>
              <a:t>6.ru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5F7F9"/>
              </a:solidFill>
            </a:endParaRPr>
          </a:p>
        </p:txBody>
      </p:sp>
      <p:pic>
        <p:nvPicPr>
          <p:cNvPr id="9" name=" 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3860800"/>
            <a:ext cx="485457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F:\Логотип ИАЦ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42875"/>
            <a:ext cx="34274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3188" y="3143250"/>
            <a:ext cx="4706937" cy="54927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</a:rPr>
              <a:t>Благодарим за внимание!</a:t>
            </a:r>
            <a:endParaRPr lang="ru-RU" sz="32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64331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428625"/>
            <a:ext cx="41798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42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43413" y="3643313"/>
            <a:ext cx="4295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F:\Логотип ИАЦ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57150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5" descr="D:\Сетевая\Поздравление Аверс 20\фон правиль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5" descr="D:\Сетевая\Поздравление Аверс 20\2 слайд правиль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050" y="25558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Конструктор отчетов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Типы данных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719138"/>
            <a:ext cx="8763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7413" y="260350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Конструктор отчетов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Уровень видимости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214438"/>
            <a:ext cx="82677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4075" y="333375"/>
            <a:ext cx="4572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Меню «Учреждения»</a:t>
            </a:r>
          </a:p>
        </p:txBody>
      </p:sp>
      <p:pic>
        <p:nvPicPr>
          <p:cNvPr id="9219" name="Рисунок 6"/>
          <p:cNvPicPr>
            <a:picLocks noChangeAspect="1" noChangeArrowheads="1"/>
          </p:cNvPicPr>
          <p:nvPr/>
        </p:nvPicPr>
        <p:blipFill>
          <a:blip r:embed="rId2" cstate="email"/>
          <a:srcRect r="3677"/>
          <a:stretch>
            <a:fillRect/>
          </a:stretch>
        </p:blipFill>
        <p:spPr bwMode="auto">
          <a:xfrm>
            <a:off x="214313" y="1214438"/>
            <a:ext cx="87868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25" y="1428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Выбор учреждения</a:t>
            </a:r>
          </a:p>
        </p:txBody>
      </p:sp>
      <p:sp>
        <p:nvSpPr>
          <p:cNvPr id="10244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5" name="Рисунок 9"/>
          <p:cNvPicPr>
            <a:picLocks noChangeAspect="1" noChangeArrowheads="1"/>
          </p:cNvPicPr>
          <p:nvPr/>
        </p:nvPicPr>
        <p:blipFill>
          <a:blip r:embed="rId2" cstate="email"/>
          <a:srcRect l="30556" t="15887" r="6094" b="-287"/>
          <a:stretch>
            <a:fillRect/>
          </a:stretch>
        </p:blipFill>
        <p:spPr bwMode="auto">
          <a:xfrm>
            <a:off x="1500188" y="642938"/>
            <a:ext cx="6072187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95500" y="115888"/>
            <a:ext cx="44418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Выбор управления образования</a:t>
            </a:r>
          </a:p>
        </p:txBody>
      </p:sp>
      <p:pic>
        <p:nvPicPr>
          <p:cNvPr id="11268" name="Рисунок 10"/>
          <p:cNvPicPr>
            <a:picLocks noChangeAspect="1" noChangeArrowheads="1"/>
          </p:cNvPicPr>
          <p:nvPr/>
        </p:nvPicPr>
        <p:blipFill>
          <a:blip r:embed="rId2" cstate="email"/>
          <a:srcRect b="-127"/>
          <a:stretch>
            <a:fillRect/>
          </a:stretch>
        </p:blipFill>
        <p:spPr bwMode="auto">
          <a:xfrm>
            <a:off x="571500" y="571500"/>
            <a:ext cx="798036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й обелиск">
  <a:themeElements>
    <a:clrScheme name="Другая 11">
      <a:dk1>
        <a:srgbClr val="135FFF"/>
      </a:dk1>
      <a:lt1>
        <a:srgbClr val="6294FF"/>
      </a:lt1>
      <a:dk2>
        <a:srgbClr val="AAC6FF"/>
      </a:dk2>
      <a:lt2>
        <a:srgbClr val="D4E2FF"/>
      </a:lt2>
      <a:accent1>
        <a:srgbClr val="2B71FF"/>
      </a:accent1>
      <a:accent2>
        <a:srgbClr val="2B71FF"/>
      </a:accent2>
      <a:accent3>
        <a:srgbClr val="00449E"/>
      </a:accent3>
      <a:accent4>
        <a:srgbClr val="002676"/>
      </a:accent4>
      <a:accent5>
        <a:srgbClr val="005BD3"/>
      </a:accent5>
      <a:accent6>
        <a:srgbClr val="00349E"/>
      </a:accent6>
      <a:hlink>
        <a:srgbClr val="17BBFD"/>
      </a:hlink>
      <a:folHlink>
        <a:srgbClr val="0192CD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Designs\Синий обелиск.pot</Template>
  <TotalTime>1258</TotalTime>
  <Words>876</Words>
  <Application>Microsoft Office PowerPoint</Application>
  <PresentationFormat>Экран (4:3)</PresentationFormat>
  <Paragraphs>176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Times New Roman</vt:lpstr>
      <vt:lpstr>Arial</vt:lpstr>
      <vt:lpstr>Wingdings</vt:lpstr>
      <vt:lpstr>Calibri</vt:lpstr>
      <vt:lpstr>Bookman Old Style</vt:lpstr>
      <vt:lpstr>Синий обелиск</vt:lpstr>
      <vt:lpstr>Формирование системы объективного мониторинга качества функционирования образовательного комплекса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Interface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VSM</dc:creator>
  <cp:lastModifiedBy>Пенсионер</cp:lastModifiedBy>
  <cp:revision>76</cp:revision>
  <dcterms:created xsi:type="dcterms:W3CDTF">2004-12-07T16:24:53Z</dcterms:created>
  <dcterms:modified xsi:type="dcterms:W3CDTF">2014-10-20T11:37:29Z</dcterms:modified>
</cp:coreProperties>
</file>